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7" r:id="rId1"/>
    <p:sldMasterId id="2147483684" r:id="rId2"/>
  </p:sldMasterIdLst>
  <p:notesMasterIdLst>
    <p:notesMasterId r:id="rId98"/>
  </p:notesMasterIdLst>
  <p:sldIdLst>
    <p:sldId id="361" r:id="rId3"/>
    <p:sldId id="368" r:id="rId4"/>
    <p:sldId id="364" r:id="rId5"/>
    <p:sldId id="256" r:id="rId6"/>
    <p:sldId id="257" r:id="rId7"/>
    <p:sldId id="258" r:id="rId8"/>
    <p:sldId id="260" r:id="rId9"/>
    <p:sldId id="261" r:id="rId10"/>
    <p:sldId id="262" r:id="rId11"/>
    <p:sldId id="388" r:id="rId12"/>
    <p:sldId id="381" r:id="rId13"/>
    <p:sldId id="339" r:id="rId14"/>
    <p:sldId id="340" r:id="rId15"/>
    <p:sldId id="341" r:id="rId16"/>
    <p:sldId id="367" r:id="rId17"/>
    <p:sldId id="393" r:id="rId18"/>
    <p:sldId id="263" r:id="rId19"/>
    <p:sldId id="264" r:id="rId20"/>
    <p:sldId id="265" r:id="rId21"/>
    <p:sldId id="266" r:id="rId22"/>
    <p:sldId id="267" r:id="rId23"/>
    <p:sldId id="268" r:id="rId24"/>
    <p:sldId id="269" r:id="rId25"/>
    <p:sldId id="385" r:id="rId26"/>
    <p:sldId id="270" r:id="rId27"/>
    <p:sldId id="271" r:id="rId28"/>
    <p:sldId id="272" r:id="rId29"/>
    <p:sldId id="273" r:id="rId30"/>
    <p:sldId id="274" r:id="rId31"/>
    <p:sldId id="336" r:id="rId32"/>
    <p:sldId id="275" r:id="rId33"/>
    <p:sldId id="276" r:id="rId34"/>
    <p:sldId id="363" r:id="rId35"/>
    <p:sldId id="279" r:id="rId36"/>
    <p:sldId id="280" r:id="rId37"/>
    <p:sldId id="356" r:id="rId38"/>
    <p:sldId id="281" r:id="rId39"/>
    <p:sldId id="282" r:id="rId40"/>
    <p:sldId id="283" r:id="rId41"/>
    <p:sldId id="284" r:id="rId42"/>
    <p:sldId id="285" r:id="rId43"/>
    <p:sldId id="376" r:id="rId44"/>
    <p:sldId id="286" r:id="rId45"/>
    <p:sldId id="287" r:id="rId46"/>
    <p:sldId id="288" r:id="rId47"/>
    <p:sldId id="289" r:id="rId48"/>
    <p:sldId id="290" r:id="rId49"/>
    <p:sldId id="291" r:id="rId50"/>
    <p:sldId id="294" r:id="rId51"/>
    <p:sldId id="301" r:id="rId52"/>
    <p:sldId id="334" r:id="rId53"/>
    <p:sldId id="360" r:id="rId54"/>
    <p:sldId id="392" r:id="rId55"/>
    <p:sldId id="382" r:id="rId56"/>
    <p:sldId id="383" r:id="rId57"/>
    <p:sldId id="384" r:id="rId58"/>
    <p:sldId id="386" r:id="rId59"/>
    <p:sldId id="387" r:id="rId60"/>
    <p:sldId id="369" r:id="rId61"/>
    <p:sldId id="370" r:id="rId62"/>
    <p:sldId id="371" r:id="rId63"/>
    <p:sldId id="372" r:id="rId64"/>
    <p:sldId id="373" r:id="rId65"/>
    <p:sldId id="374" r:id="rId66"/>
    <p:sldId id="375" r:id="rId67"/>
    <p:sldId id="319" r:id="rId68"/>
    <p:sldId id="335" r:id="rId69"/>
    <p:sldId id="337" r:id="rId70"/>
    <p:sldId id="348" r:id="rId71"/>
    <p:sldId id="308" r:id="rId72"/>
    <p:sldId id="312" r:id="rId73"/>
    <p:sldId id="328" r:id="rId74"/>
    <p:sldId id="354" r:id="rId75"/>
    <p:sldId id="309" r:id="rId76"/>
    <p:sldId id="313" r:id="rId77"/>
    <p:sldId id="350" r:id="rId78"/>
    <p:sldId id="351" r:id="rId79"/>
    <p:sldId id="353" r:id="rId80"/>
    <p:sldId id="355" r:id="rId81"/>
    <p:sldId id="357" r:id="rId82"/>
    <p:sldId id="300" r:id="rId83"/>
    <p:sldId id="349" r:id="rId84"/>
    <p:sldId id="316" r:id="rId85"/>
    <p:sldId id="343" r:id="rId86"/>
    <p:sldId id="347" r:id="rId87"/>
    <p:sldId id="317" r:id="rId88"/>
    <p:sldId id="326" r:id="rId89"/>
    <p:sldId id="318" r:id="rId90"/>
    <p:sldId id="359" r:id="rId91"/>
    <p:sldId id="320" r:id="rId92"/>
    <p:sldId id="389" r:id="rId93"/>
    <p:sldId id="390" r:id="rId94"/>
    <p:sldId id="391" r:id="rId95"/>
    <p:sldId id="394" r:id="rId96"/>
    <p:sldId id="362"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F71A96D-64BE-3C44-A71F-7540E27C644D}">
          <p14:sldIdLst>
            <p14:sldId id="361"/>
          </p14:sldIdLst>
        </p14:section>
        <p14:section name="What are containers" id="{A10C5313-960D-B441-B8A3-0678D14278A7}">
          <p14:sldIdLst>
            <p14:sldId id="368"/>
            <p14:sldId id="364"/>
          </p14:sldIdLst>
        </p14:section>
        <p14:section name="docker/Kubernetes ecosystem" id="{1E973593-CCA0-3342-BE4B-D875E3F41760}">
          <p14:sldIdLst>
            <p14:sldId id="256"/>
            <p14:sldId id="257"/>
            <p14:sldId id="258"/>
            <p14:sldId id="260"/>
            <p14:sldId id="261"/>
            <p14:sldId id="262"/>
            <p14:sldId id="388"/>
            <p14:sldId id="381"/>
            <p14:sldId id="339"/>
            <p14:sldId id="340"/>
            <p14:sldId id="341"/>
            <p14:sldId id="367"/>
            <p14:sldId id="393"/>
            <p14:sldId id="263"/>
            <p14:sldId id="264"/>
            <p14:sldId id="265"/>
            <p14:sldId id="266"/>
            <p14:sldId id="267"/>
            <p14:sldId id="268"/>
            <p14:sldId id="269"/>
            <p14:sldId id="385"/>
            <p14:sldId id="270"/>
            <p14:sldId id="271"/>
            <p14:sldId id="272"/>
            <p14:sldId id="273"/>
            <p14:sldId id="274"/>
            <p14:sldId id="336"/>
            <p14:sldId id="275"/>
            <p14:sldId id="276"/>
            <p14:sldId id="363"/>
            <p14:sldId id="279"/>
            <p14:sldId id="280"/>
            <p14:sldId id="356"/>
            <p14:sldId id="281"/>
          </p14:sldIdLst>
        </p14:section>
        <p14:section name="OpenShift in enterprise-ready Kubernetes" id="{50361C08-6883-EE49-B49C-D8DF97FED678}">
          <p14:sldIdLst>
            <p14:sldId id="282"/>
            <p14:sldId id="283"/>
            <p14:sldId id="284"/>
            <p14:sldId id="285"/>
            <p14:sldId id="376"/>
            <p14:sldId id="286"/>
            <p14:sldId id="287"/>
            <p14:sldId id="288"/>
            <p14:sldId id="289"/>
            <p14:sldId id="290"/>
            <p14:sldId id="291"/>
            <p14:sldId id="294"/>
          </p14:sldIdLst>
        </p14:section>
        <p14:section name="OpenShift Overview" id="{C0BB33A5-51FA-3F49-80A7-5BF0726A2055}">
          <p14:sldIdLst>
            <p14:sldId id="301"/>
            <p14:sldId id="334"/>
            <p14:sldId id="360"/>
            <p14:sldId id="392"/>
            <p14:sldId id="382"/>
            <p14:sldId id="383"/>
            <p14:sldId id="384"/>
            <p14:sldId id="386"/>
            <p14:sldId id="387"/>
          </p14:sldIdLst>
        </p14:section>
        <p14:section name="Microservices" id="{D89CFBDD-A6ED-C542-9769-A803913AD284}">
          <p14:sldIdLst>
            <p14:sldId id="369"/>
            <p14:sldId id="370"/>
            <p14:sldId id="371"/>
            <p14:sldId id="372"/>
            <p14:sldId id="373"/>
            <p14:sldId id="374"/>
            <p14:sldId id="375"/>
          </p14:sldIdLst>
        </p14:section>
        <p14:section name="Deploying apps in OpenShift" id="{F53E4402-2DD7-D342-9A6D-5B520D5697B3}">
          <p14:sldIdLst>
            <p14:sldId id="319"/>
            <p14:sldId id="335"/>
            <p14:sldId id="337"/>
            <p14:sldId id="348"/>
          </p14:sldIdLst>
        </p14:section>
        <p14:section name="Governance, Security, HA" id="{DC4C3BEA-C2FD-4E41-BFBE-8A8A145ECBB7}">
          <p14:sldIdLst>
            <p14:sldId id="308"/>
            <p14:sldId id="312"/>
            <p14:sldId id="328"/>
            <p14:sldId id="354"/>
            <p14:sldId id="309"/>
            <p14:sldId id="313"/>
            <p14:sldId id="350"/>
            <p14:sldId id="351"/>
            <p14:sldId id="353"/>
            <p14:sldId id="355"/>
            <p14:sldId id="357"/>
          </p14:sldIdLst>
        </p14:section>
        <p14:section name="Adjusting culture" id="{8C9102A0-BBA9-EE4A-BBF5-8078A3340E7B}">
          <p14:sldIdLst>
            <p14:sldId id="300"/>
            <p14:sldId id="349"/>
            <p14:sldId id="316"/>
            <p14:sldId id="343"/>
            <p14:sldId id="347"/>
            <p14:sldId id="317"/>
            <p14:sldId id="326"/>
            <p14:sldId id="318"/>
            <p14:sldId id="359"/>
            <p14:sldId id="320"/>
            <p14:sldId id="389"/>
            <p14:sldId id="390"/>
            <p14:sldId id="391"/>
            <p14:sldId id="394"/>
            <p14:sldId id="362"/>
          </p14:sldIdLst>
        </p14:section>
        <p14:section name="Backup" id="{E4A5F3F1-8DEE-7A4C-B6E0-8D1EEE2C597A}">
          <p14:sldIdLst/>
        </p14:section>
      </p14:sectionLst>
    </p:ext>
    <p:ext uri="{EFAFB233-063F-42B5-8137-9DF3F51BA10A}">
      <p15:sldGuideLst xmlns:p15="http://schemas.microsoft.com/office/powerpoint/2012/main">
        <p15:guide id="1" orient="horz" pos="1596" userDrawn="1">
          <p15:clr>
            <a:srgbClr val="A4A3A4"/>
          </p15:clr>
        </p15:guide>
        <p15:guide id="2" pos="2880" userDrawn="1">
          <p15:clr>
            <a:srgbClr val="A4A3A4"/>
          </p15:clr>
        </p15:guide>
        <p15:guide id="3" orient="horz" pos="3084" userDrawn="1">
          <p15:clr>
            <a:srgbClr val="A4A3A4"/>
          </p15:clr>
        </p15:guide>
        <p15:guide id="4" pos="456" userDrawn="1">
          <p15:clr>
            <a:srgbClr val="A4A3A4"/>
          </p15:clr>
        </p15:guide>
        <p15:guide id="5" orient="horz" pos="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E5E53B-576B-484C-A0DF-47386A7C70D0}">
  <a:tblStyle styleId="{44E5E53B-576B-484C-A0DF-47386A7C70D0}"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37"/>
    <p:restoredTop sz="75321"/>
  </p:normalViewPr>
  <p:slideViewPr>
    <p:cSldViewPr snapToGrid="0" snapToObjects="1" showGuides="1">
      <p:cViewPr>
        <p:scale>
          <a:sx n="95" d="100"/>
          <a:sy n="95" d="100"/>
        </p:scale>
        <p:origin x="1304" y="152"/>
      </p:cViewPr>
      <p:guideLst>
        <p:guide orient="horz" pos="1596"/>
        <p:guide pos="2880"/>
        <p:guide orient="horz" pos="3084"/>
        <p:guide pos="456"/>
        <p:guide orient="horz" pos="8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notesMaster" Target="notesMasters/notesMaster1.xml"/><Relationship Id="rId9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viewProps" Target="viewProp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3127222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4358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chemeClr val="dk1"/>
              </a:solidFill>
              <a:latin typeface="Calibri"/>
              <a:ea typeface="Calibri"/>
              <a:cs typeface="Calibri"/>
              <a:sym typeface="Calibri"/>
            </a:endParaRPr>
          </a:p>
        </p:txBody>
      </p:sp>
      <p:sp>
        <p:nvSpPr>
          <p:cNvPr id="234" name="Shape 23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771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And the utility of what </a:t>
            </a:r>
            <a:r>
              <a:rPr lang="en" sz="1200" dirty="0">
                <a:solidFill>
                  <a:schemeClr val="dk1"/>
                </a:solidFill>
                <a:latin typeface="Calibri"/>
                <a:ea typeface="Calibri"/>
                <a:cs typeface="Calibri"/>
                <a:sym typeface="Calibri"/>
              </a:rPr>
              <a:t>containers</a:t>
            </a:r>
            <a:r>
              <a:rPr lang="en" sz="1200" b="0" i="0" u="none" strike="noStrike" cap="none" dirty="0">
                <a:solidFill>
                  <a:schemeClr val="dk1"/>
                </a:solidFill>
                <a:latin typeface="Calibri"/>
                <a:ea typeface="Calibri"/>
                <a:cs typeface="Calibri"/>
                <a:sym typeface="Calibri"/>
              </a:rPr>
              <a:t> enable you to do, is a ton of really cool stuff… </a:t>
            </a:r>
            <a:r>
              <a:rPr lang="en" sz="1200" dirty="0">
                <a:solidFill>
                  <a:schemeClr val="dk1"/>
                </a:solidFill>
                <a:latin typeface="Calibri"/>
                <a:ea typeface="Calibri"/>
                <a:cs typeface="Calibri"/>
                <a:sym typeface="Calibri"/>
              </a:rPr>
              <a:t> to run a huge number</a:t>
            </a:r>
            <a:r>
              <a:rPr lang="en" sz="1200" b="0" i="0" u="none" strike="noStrike" cap="none" dirty="0">
                <a:solidFill>
                  <a:schemeClr val="dk1"/>
                </a:solidFill>
                <a:latin typeface="Calibri"/>
                <a:ea typeface="Calibri"/>
                <a:cs typeface="Calibri"/>
                <a:sym typeface="Calibri"/>
              </a:rPr>
              <a:t> of </a:t>
            </a:r>
            <a:r>
              <a:rPr lang="en" sz="1200" dirty="0">
                <a:solidFill>
                  <a:schemeClr val="dk1"/>
                </a:solidFill>
                <a:latin typeface="Calibri"/>
                <a:ea typeface="Calibri"/>
                <a:cs typeface="Calibri"/>
                <a:sym typeface="Calibri"/>
              </a:rPr>
              <a:t>different</a:t>
            </a:r>
            <a:r>
              <a:rPr lang="en" sz="1200" b="0" i="0" u="none" strike="noStrike" cap="none" dirty="0">
                <a:solidFill>
                  <a:schemeClr val="dk1"/>
                </a:solidFill>
                <a:latin typeface="Calibri"/>
                <a:ea typeface="Calibri"/>
                <a:cs typeface="Calibri"/>
                <a:sym typeface="Calibri"/>
              </a:rPr>
              <a:t> </a:t>
            </a:r>
            <a:r>
              <a:rPr lang="en" sz="1200" dirty="0" smtClean="0">
                <a:solidFill>
                  <a:schemeClr val="dk1"/>
                </a:solidFill>
                <a:latin typeface="Calibri"/>
                <a:ea typeface="Calibri"/>
                <a:cs typeface="Calibri"/>
                <a:sym typeface="Calibri"/>
              </a:rPr>
              <a:t>workloads</a:t>
            </a:r>
            <a:r>
              <a:rPr lang="en-US" sz="1200" dirty="0" smtClean="0">
                <a:solidFill>
                  <a:schemeClr val="dk1"/>
                </a:solidFill>
                <a:latin typeface="Calibri"/>
                <a:ea typeface="Calibri"/>
                <a:cs typeface="Calibri"/>
                <a:sym typeface="Calibri"/>
              </a:rPr>
              <a:t>.</a:t>
            </a:r>
          </a:p>
          <a:p>
            <a:pPr marL="0" marR="0" lvl="0" indent="0" algn="l" rtl="0">
              <a:spcBef>
                <a:spcPts val="0"/>
              </a:spcBef>
              <a:buSzPct val="25000"/>
              <a:buNone/>
            </a:pP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dirty="0" smtClean="0">
                <a:solidFill>
                  <a:schemeClr val="dk1"/>
                </a:solidFill>
                <a:latin typeface="Calibri"/>
                <a:ea typeface="Calibri"/>
                <a:cs typeface="Calibri"/>
                <a:sym typeface="Calibri"/>
              </a:rPr>
              <a:t>And the container</a:t>
            </a:r>
            <a:r>
              <a:rPr lang="en-US" sz="1200" baseline="0" dirty="0" smtClean="0">
                <a:solidFill>
                  <a:schemeClr val="dk1"/>
                </a:solidFill>
                <a:latin typeface="Calibri"/>
                <a:ea typeface="Calibri"/>
                <a:cs typeface="Calibri"/>
                <a:sym typeface="Calibri"/>
              </a:rPr>
              <a:t> format we use is founded in the Open Container Initiative, aka ”OCI”, which is a community of container thought leaders building standards around </a:t>
            </a:r>
            <a:r>
              <a:rPr lang="en-US" sz="1200" baseline="0" dirty="0" err="1" smtClean="0">
                <a:solidFill>
                  <a:schemeClr val="dk1"/>
                </a:solidFill>
                <a:latin typeface="Calibri"/>
                <a:ea typeface="Calibri"/>
                <a:cs typeface="Calibri"/>
                <a:sym typeface="Calibri"/>
              </a:rPr>
              <a:t>runC</a:t>
            </a:r>
            <a:r>
              <a:rPr lang="en-US" sz="1200" baseline="0" dirty="0" smtClean="0">
                <a:solidFill>
                  <a:schemeClr val="dk1"/>
                </a:solidFill>
                <a:latin typeface="Calibri"/>
                <a:ea typeface="Calibri"/>
                <a:cs typeface="Calibri"/>
                <a:sym typeface="Calibri"/>
              </a:rPr>
              <a:t>. This includes ”little d” </a:t>
            </a:r>
            <a:r>
              <a:rPr lang="en-US" sz="1200" baseline="0" dirty="0" err="1" smtClean="0">
                <a:solidFill>
                  <a:schemeClr val="dk1"/>
                </a:solidFill>
                <a:latin typeface="Calibri"/>
                <a:ea typeface="Calibri"/>
                <a:cs typeface="Calibri"/>
                <a:sym typeface="Calibri"/>
              </a:rPr>
              <a:t>docker</a:t>
            </a:r>
            <a:r>
              <a:rPr lang="en-US" sz="1200" baseline="0" dirty="0" smtClean="0">
                <a:solidFill>
                  <a:schemeClr val="dk1"/>
                </a:solidFill>
                <a:latin typeface="Calibri"/>
                <a:ea typeface="Calibri"/>
                <a:cs typeface="Calibri"/>
                <a:sym typeface="Calibri"/>
              </a:rPr>
              <a:t>, CoreOS </a:t>
            </a:r>
            <a:r>
              <a:rPr lang="en-US" sz="1200" baseline="0" dirty="0" err="1" smtClean="0">
                <a:solidFill>
                  <a:schemeClr val="dk1"/>
                </a:solidFill>
                <a:latin typeface="Calibri"/>
                <a:ea typeface="Calibri"/>
                <a:cs typeface="Calibri"/>
                <a:sym typeface="Calibri"/>
              </a:rPr>
              <a:t>rkt</a:t>
            </a:r>
            <a:r>
              <a:rPr lang="en-US" sz="1200" baseline="0" dirty="0" smtClean="0">
                <a:solidFill>
                  <a:schemeClr val="dk1"/>
                </a:solidFill>
                <a:latin typeface="Calibri"/>
                <a:ea typeface="Calibri"/>
                <a:cs typeface="Calibri"/>
                <a:sym typeface="Calibri"/>
              </a:rPr>
              <a:t>, and more to come.</a:t>
            </a:r>
            <a:endParaRPr lang="en" sz="1200" dirty="0">
              <a:solidFill>
                <a:schemeClr val="dk1"/>
              </a:solidFill>
              <a:latin typeface="Calibri"/>
              <a:ea typeface="Calibri"/>
              <a:cs typeface="Calibri"/>
              <a:sym typeface="Calibri"/>
            </a:endParaRPr>
          </a:p>
        </p:txBody>
      </p:sp>
      <p:sp>
        <p:nvSpPr>
          <p:cNvPr id="241" name="Shape 24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4303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But all that being said,</a:t>
            </a:r>
            <a:r>
              <a:rPr lang="en-US" sz="1200" baseline="0" dirty="0" smtClean="0">
                <a:solidFill>
                  <a:schemeClr val="dk1"/>
                </a:solidFill>
                <a:latin typeface="Calibri"/>
                <a:ea typeface="Calibri"/>
                <a:cs typeface="Calibri"/>
                <a:sym typeface="Calibri"/>
              </a:rPr>
              <a:t> containers are boring</a:t>
            </a:r>
            <a:r>
              <a:rPr lang="mr-IN" sz="1200" baseline="0" dirty="0" smtClean="0">
                <a:solidFill>
                  <a:schemeClr val="dk1"/>
                </a:solidFill>
                <a:latin typeface="Calibri"/>
                <a:ea typeface="Calibri"/>
                <a:cs typeface="Calibri"/>
                <a:sym typeface="Calibri"/>
              </a:rPr>
              <a:t>…</a:t>
            </a:r>
            <a:r>
              <a:rPr lang="en-US" sz="1200" baseline="0" dirty="0" smtClean="0">
                <a:solidFill>
                  <a:schemeClr val="dk1"/>
                </a:solidFill>
                <a:latin typeface="Calibri"/>
                <a:ea typeface="Calibri"/>
                <a:cs typeface="Calibri"/>
                <a:sym typeface="Calibri"/>
              </a:rPr>
              <a:t> and they should be.</a:t>
            </a:r>
          </a:p>
          <a:p>
            <a:pPr marL="0" marR="0" lvl="0" indent="0" algn="l" rtl="0">
              <a:spcBef>
                <a:spcPts val="0"/>
              </a:spcBef>
              <a:buSzPct val="25000"/>
              <a:buNone/>
            </a:pPr>
            <a:endParaRPr lang="en-US" sz="1200"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aseline="0" dirty="0" smtClean="0">
                <a:solidFill>
                  <a:schemeClr val="dk1"/>
                </a:solidFill>
                <a:latin typeface="Calibri"/>
                <a:ea typeface="Calibri"/>
                <a:cs typeface="Calibri"/>
                <a:sym typeface="Calibri"/>
              </a:rPr>
              <a:t>This is to say the container itself, is just a vessel for workloads.</a:t>
            </a:r>
          </a:p>
          <a:p>
            <a:pPr marL="0" marR="0" lvl="0" indent="0" algn="l" rtl="0">
              <a:spcBef>
                <a:spcPts val="0"/>
              </a:spcBef>
              <a:buSzPct val="25000"/>
              <a:buNone/>
            </a:pPr>
            <a:r>
              <a:rPr lang="en-US" sz="1200" b="1" baseline="0" dirty="0" smtClean="0">
                <a:solidFill>
                  <a:schemeClr val="dk1"/>
                </a:solidFill>
                <a:latin typeface="Calibri"/>
                <a:ea typeface="Calibri"/>
                <a:cs typeface="Calibri"/>
                <a:sym typeface="Calibri"/>
              </a:rPr>
              <a:t>[MODERATOR] </a:t>
            </a:r>
            <a:r>
              <a:rPr lang="en-US" sz="1100" b="1" i="0" kern="1200" dirty="0" smtClean="0">
                <a:solidFill>
                  <a:schemeClr val="tx1"/>
                </a:solidFill>
                <a:effectLst/>
                <a:latin typeface="+mn-lt"/>
                <a:ea typeface="+mn-ea"/>
                <a:cs typeface="+mn-cs"/>
              </a:rPr>
              <a:t>"So why is important that containers remain boring?”</a:t>
            </a:r>
          </a:p>
          <a:p>
            <a:pPr marL="0" marR="0" lvl="0" indent="0" algn="l" rtl="0">
              <a:spcBef>
                <a:spcPts val="0"/>
              </a:spcBef>
              <a:buSzPct val="25000"/>
              <a:buNone/>
            </a:pPr>
            <a:endParaRPr lang="en-US" sz="1100" b="0" i="0" kern="1200" dirty="0" smtClean="0">
              <a:solidFill>
                <a:schemeClr val="tx1"/>
              </a:solidFill>
              <a:effectLst/>
              <a:latin typeface="+mn-lt"/>
              <a:ea typeface="+mn-ea"/>
              <a:cs typeface="+mn-cs"/>
              <a:sym typeface="Calibri"/>
            </a:endParaRPr>
          </a:p>
          <a:p>
            <a:pPr marL="0" marR="0" lvl="0" indent="0" algn="l" rtl="0">
              <a:spcBef>
                <a:spcPts val="0"/>
              </a:spcBef>
              <a:buSzPct val="25000"/>
              <a:buNone/>
            </a:pPr>
            <a:r>
              <a:rPr lang="en-US" sz="1100" b="0" i="0" kern="1200" dirty="0" smtClean="0">
                <a:solidFill>
                  <a:schemeClr val="tx1"/>
                </a:solidFill>
                <a:effectLst/>
                <a:latin typeface="+mn-lt"/>
                <a:ea typeface="+mn-ea"/>
                <a:cs typeface="+mn-cs"/>
                <a:sym typeface="Calibri"/>
              </a:rPr>
              <a:t>Because containers</a:t>
            </a:r>
            <a:r>
              <a:rPr lang="en-US" sz="1100" b="0" i="0" kern="1200" baseline="0" dirty="0" smtClean="0">
                <a:solidFill>
                  <a:schemeClr val="tx1"/>
                </a:solidFill>
                <a:effectLst/>
                <a:latin typeface="+mn-lt"/>
                <a:ea typeface="+mn-ea"/>
                <a:cs typeface="+mn-cs"/>
                <a:sym typeface="Calibri"/>
              </a:rPr>
              <a:t> are just new school infrastructure for apps and services. They just need to work. Things that just need to work shouldn’t be exciting and such so developers can just focus on delivering great apps and operators can just define how they run. Containers need to be prescribed in such a way they can be automated and abstracted away so IT shops can focus on delivering business value, which is after all, their mission.</a:t>
            </a:r>
            <a:endParaRPr lang="en" sz="1200" dirty="0">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12</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983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But that’s not to</a:t>
            </a:r>
            <a:r>
              <a:rPr lang="en-US" baseline="0" dirty="0" smtClean="0"/>
              <a:t> say just because containers should be boring, that it’s not important for the container infrastructure to be done right. And that infrastructure in the Linux world, is the Linux Kernel.</a:t>
            </a:r>
          </a:p>
          <a:p>
            <a:endParaRPr lang="en-US" baseline="0" dirty="0" smtClean="0"/>
          </a:p>
          <a:p>
            <a:r>
              <a:rPr lang="en-US" baseline="0" dirty="0" smtClean="0"/>
              <a:t>And this is super important to understand because it’s only through the primitives exposed by the Linux kernel that Linux containerization can be done. And this is nothing new</a:t>
            </a:r>
            <a:r>
              <a:rPr lang="mr-IN" baseline="0" dirty="0" smtClean="0"/>
              <a:t>…</a:t>
            </a:r>
            <a:r>
              <a:rPr lang="en-US" baseline="0" dirty="0" smtClean="0"/>
              <a:t> heck, containerization like BSD Jails and Solaris Zones have been around for a decade.</a:t>
            </a:r>
          </a:p>
          <a:p>
            <a:endParaRPr lang="en-US" baseline="0" dirty="0" smtClean="0"/>
          </a:p>
          <a:p>
            <a:r>
              <a:rPr lang="en-US" baseline="0" dirty="0" smtClean="0"/>
              <a:t>As such, if you look at this chart, you’ll see a list of companies dedicating a huge amount of resources, in the form of contributions, to tackle the toughest challenges in the Linux kernel, enabling this whole evolution of the container ecosystem. </a:t>
            </a:r>
          </a:p>
          <a:p>
            <a:endParaRPr lang="en-US" baseline="0" dirty="0" smtClean="0"/>
          </a:p>
          <a:p>
            <a:r>
              <a:rPr lang="en-US" baseline="0" dirty="0" smtClean="0"/>
              <a:t>You cannot do Linux containers without the Linux kernel, and the companies on this list know it best. When betting on a company to deliver your container infrastructure, these companies are a safe bet.</a:t>
            </a:r>
          </a:p>
          <a:p>
            <a:r>
              <a:rPr lang="en-US" baseline="0" dirty="0" smtClean="0"/>
              <a:t>[CLICK]</a:t>
            </a:r>
          </a:p>
          <a:p>
            <a:endParaRPr lang="en-US" baseline="0" dirty="0" smtClean="0"/>
          </a:p>
          <a:p>
            <a:r>
              <a:rPr lang="en-US" baseline="0" dirty="0" smtClean="0"/>
              <a:t>Especially, and if I may toot our own horn, Red Hat.</a:t>
            </a:r>
            <a:endParaRPr lang="en-US" dirty="0"/>
          </a:p>
        </p:txBody>
      </p:sp>
    </p:spTree>
    <p:extLst>
      <p:ext uri="{BB962C8B-B14F-4D97-AF65-F5344CB8AC3E}">
        <p14:creationId xmlns:p14="http://schemas.microsoft.com/office/powerpoint/2010/main" val="79226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But I</a:t>
            </a:r>
            <a:r>
              <a:rPr lang="en-US" baseline="0" dirty="0" smtClean="0"/>
              <a:t> am not oblivious that you cannot talk Linux containers without talking about “little d” </a:t>
            </a:r>
            <a:r>
              <a:rPr lang="en-US" baseline="0" dirty="0" err="1" smtClean="0"/>
              <a:t>docker</a:t>
            </a:r>
            <a:r>
              <a:rPr lang="en-US" baseline="0" dirty="0" smtClean="0"/>
              <a:t>. Funny enough, a lot of folks talk </a:t>
            </a:r>
            <a:r>
              <a:rPr lang="en-US" baseline="0" dirty="0" err="1" smtClean="0"/>
              <a:t>docker</a:t>
            </a:r>
            <a:r>
              <a:rPr lang="en-US" baseline="0" dirty="0" smtClean="0"/>
              <a:t> being synonymous with containers, as ”little d” </a:t>
            </a:r>
            <a:r>
              <a:rPr lang="en-US" baseline="0" dirty="0" err="1" smtClean="0"/>
              <a:t>docker</a:t>
            </a:r>
            <a:r>
              <a:rPr lang="en-US" baseline="0" dirty="0" smtClean="0"/>
              <a:t> being the “</a:t>
            </a:r>
            <a:r>
              <a:rPr lang="en-US" baseline="0" dirty="0" err="1" smtClean="0"/>
              <a:t>kleenex</a:t>
            </a:r>
            <a:r>
              <a:rPr lang="en-US" baseline="0" dirty="0" smtClean="0"/>
              <a:t> of containers”</a:t>
            </a:r>
          </a:p>
          <a:p>
            <a:endParaRPr lang="en-US" baseline="0" dirty="0" smtClean="0"/>
          </a:p>
          <a:p>
            <a:r>
              <a:rPr lang="en-US" baseline="0" dirty="0" smtClean="0"/>
              <a:t>So to toot our horn again, Red Hat is the 2</a:t>
            </a:r>
            <a:r>
              <a:rPr lang="en-US" baseline="30000" dirty="0" smtClean="0"/>
              <a:t>nd</a:t>
            </a:r>
            <a:r>
              <a:rPr lang="en-US" baseline="0" dirty="0" smtClean="0"/>
              <a:t> most active contributor to </a:t>
            </a:r>
            <a:r>
              <a:rPr lang="en-US" baseline="0" dirty="0" err="1" smtClean="0"/>
              <a:t>docker</a:t>
            </a:r>
            <a:r>
              <a:rPr lang="en-US" baseline="0" dirty="0" smtClean="0"/>
              <a:t> behind </a:t>
            </a:r>
            <a:r>
              <a:rPr lang="en-US" baseline="0" dirty="0" err="1" smtClean="0"/>
              <a:t>microsoft</a:t>
            </a:r>
            <a:r>
              <a:rPr lang="mr-IN" baseline="0" dirty="0" smtClean="0"/>
              <a:t>…</a:t>
            </a:r>
            <a:r>
              <a:rPr lang="en-US" baseline="0" dirty="0" smtClean="0"/>
              <a:t> no, </a:t>
            </a:r>
            <a:r>
              <a:rPr lang="en-US" baseline="0" dirty="0" err="1" smtClean="0"/>
              <a:t>dotCloud</a:t>
            </a:r>
            <a:r>
              <a:rPr lang="en-US" baseline="0" dirty="0" smtClean="0"/>
              <a:t> doesn’t count because that was what “big D” Docker </a:t>
            </a:r>
            <a:r>
              <a:rPr lang="en-US" baseline="0" dirty="0" err="1" smtClean="0"/>
              <a:t>Inc</a:t>
            </a:r>
            <a:r>
              <a:rPr lang="en-US" baseline="0" dirty="0" smtClean="0"/>
              <a:t> was before.</a:t>
            </a:r>
          </a:p>
          <a:p>
            <a:endParaRPr lang="en-US" baseline="0" dirty="0" smtClean="0"/>
          </a:p>
          <a:p>
            <a:r>
              <a:rPr lang="en-US" baseline="0" dirty="0" smtClean="0"/>
              <a:t>And Red Hat use to be number one behind Docker Inc. It’s not that we have tapered off in contributions, it’s the opposite in fact, it’s that the new “Microsoft Loves Linux” Microsoft has invested so much to bring containers to Windows Server. And in the open-source world, this is a GREAT thing and we are happy to have them. </a:t>
            </a:r>
            <a:endParaRPr lang="en-US" dirty="0"/>
          </a:p>
        </p:txBody>
      </p:sp>
    </p:spTree>
    <p:extLst>
      <p:ext uri="{BB962C8B-B14F-4D97-AF65-F5344CB8AC3E}">
        <p14:creationId xmlns:p14="http://schemas.microsoft.com/office/powerpoint/2010/main" val="979281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kern="1200" dirty="0" smtClean="0">
                <a:solidFill>
                  <a:schemeClr val="tx1"/>
                </a:solidFill>
                <a:effectLst/>
                <a:latin typeface="+mn-lt"/>
                <a:ea typeface="+mn-ea"/>
                <a:cs typeface="+mn-cs"/>
              </a:rPr>
              <a:t>So rolling right in, for a matter of introduction, my name is Chuck Svoboda and I am the OpenShift Practice Lead for public</a:t>
            </a:r>
            <a:r>
              <a:rPr lang="en-US" sz="1100" b="0" i="0" u="none" strike="noStrike" kern="1200" baseline="0" dirty="0" smtClean="0">
                <a:solidFill>
                  <a:schemeClr val="tx1"/>
                </a:solidFill>
                <a:effectLst/>
                <a:latin typeface="+mn-lt"/>
                <a:ea typeface="+mn-ea"/>
                <a:cs typeface="+mn-cs"/>
              </a:rPr>
              <a:t> sector at Red Hat.</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On my background, funny enough, I started out super passionate in journalism, and even decided on my college because of this</a:t>
            </a:r>
            <a:r>
              <a:rPr lang="en-US" sz="1100" b="0" i="0" u="none" strike="noStrike" kern="1200" baseline="0" dirty="0" smtClean="0">
                <a:solidFill>
                  <a:schemeClr val="tx1"/>
                </a:solidFill>
                <a:effectLst/>
                <a:latin typeface="+mn-lt"/>
                <a:ea typeface="+mn-ea"/>
                <a:cs typeface="+mn-cs"/>
              </a:rPr>
              <a:t>, </a:t>
            </a:r>
            <a:r>
              <a:rPr lang="en-US" sz="1100" b="0" i="0" u="none" strike="noStrike" kern="1200" dirty="0" smtClean="0">
                <a:solidFill>
                  <a:schemeClr val="tx1"/>
                </a:solidFill>
                <a:effectLst/>
                <a:latin typeface="+mn-lt"/>
                <a:ea typeface="+mn-ea"/>
                <a:cs typeface="+mn-cs"/>
              </a:rPr>
              <a:t>to make a career out of photography.</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Which, I basically dropped before even attending, entering the school of engineering at </a:t>
            </a:r>
            <a:r>
              <a:rPr lang="en-US" sz="1100" b="0" i="0" u="none" strike="noStrike" kern="1200" dirty="0" err="1" smtClean="0">
                <a:solidFill>
                  <a:schemeClr val="tx1"/>
                </a:solidFill>
                <a:effectLst/>
                <a:latin typeface="+mn-lt"/>
                <a:ea typeface="+mn-ea"/>
                <a:cs typeface="+mn-cs"/>
              </a:rPr>
              <a:t>mizzou</a:t>
            </a:r>
            <a:r>
              <a:rPr lang="en-US" sz="1100" b="0" i="0" u="none" strike="noStrike" kern="1200" dirty="0" smtClean="0">
                <a:solidFill>
                  <a:schemeClr val="tx1"/>
                </a:solidFill>
                <a:effectLst/>
                <a:latin typeface="+mn-lt"/>
                <a:ea typeface="+mn-ea"/>
                <a:cs typeface="+mn-cs"/>
              </a:rPr>
              <a:t>, resulting in me being a software engineer by trade with over 10 years of app dev experience, including a ton of </a:t>
            </a:r>
            <a:r>
              <a:rPr lang="en-US" sz="1100" b="0" i="0" u="none" strike="noStrike" kern="1200" dirty="0" err="1" smtClean="0">
                <a:solidFill>
                  <a:schemeClr val="tx1"/>
                </a:solidFill>
                <a:effectLst/>
                <a:latin typeface="+mn-lt"/>
                <a:ea typeface="+mn-ea"/>
                <a:cs typeface="+mn-cs"/>
              </a:rPr>
              <a:t>.Net</a:t>
            </a:r>
            <a:r>
              <a:rPr lang="en-US" sz="1100" b="0" i="0" u="none" strike="noStrike" kern="1200" dirty="0" smtClean="0">
                <a:solidFill>
                  <a:schemeClr val="tx1"/>
                </a:solidFill>
                <a:effectLst/>
                <a:latin typeface="+mn-lt"/>
                <a:ea typeface="+mn-ea"/>
                <a:cs typeface="+mn-cs"/>
              </a:rPr>
              <a:t> experience, which is kind of funny since I’m a Red Hatter now. </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I also have a few years of big label consulting in my background, so I’ve seen quite the wide swath of organizational challenges and experiences, especially in IT, which is probably one of the reasons I love talking about things like DevOps, PaaS, and other emerging, next gen technologies. I really love this stuff!</a:t>
            </a:r>
          </a:p>
          <a:p>
            <a:pPr rtl="0"/>
            <a:endParaRPr lang="en-US" sz="1100" b="0" i="0" u="none" strike="noStrike" kern="1200" dirty="0" smtClean="0">
              <a:solidFill>
                <a:schemeClr val="tx1"/>
              </a:solidFill>
              <a:effectLst/>
              <a:latin typeface="+mn-lt"/>
              <a:ea typeface="+mn-ea"/>
              <a:cs typeface="+mn-cs"/>
            </a:endParaRPr>
          </a:p>
          <a:p>
            <a:pPr rtl="0"/>
            <a:r>
              <a:rPr lang="en-US" sz="1100" b="0" i="0" u="none" strike="noStrike" kern="1200" dirty="0" smtClean="0">
                <a:solidFill>
                  <a:schemeClr val="tx1"/>
                </a:solidFill>
                <a:effectLst/>
                <a:latin typeface="+mn-lt"/>
                <a:ea typeface="+mn-ea"/>
                <a:cs typeface="+mn-cs"/>
              </a:rPr>
              <a:t>And the stuff</a:t>
            </a:r>
            <a:r>
              <a:rPr lang="en-US" sz="1100" b="0" i="0" u="none" strike="noStrike" kern="1200" baseline="0" dirty="0" smtClean="0">
                <a:solidFill>
                  <a:schemeClr val="tx1"/>
                </a:solidFill>
                <a:effectLst/>
                <a:latin typeface="+mn-lt"/>
                <a:ea typeface="+mn-ea"/>
                <a:cs typeface="+mn-cs"/>
              </a:rPr>
              <a:t> we’re going to talk about is a bit in the container ecosystem, how to define DevOps, Kubernetes, </a:t>
            </a:r>
            <a:r>
              <a:rPr lang="en-US" sz="1100" b="0" i="0" u="none" strike="noStrike" kern="1200" baseline="0" dirty="0" err="1" smtClean="0">
                <a:solidFill>
                  <a:schemeClr val="tx1"/>
                </a:solidFill>
                <a:effectLst/>
                <a:latin typeface="+mn-lt"/>
                <a:ea typeface="+mn-ea"/>
                <a:cs typeface="+mn-cs"/>
              </a:rPr>
              <a:t>microservices</a:t>
            </a:r>
            <a:r>
              <a:rPr lang="en-US" sz="1100" b="0" i="0" u="none" strike="noStrike" kern="1200" baseline="0" dirty="0" smtClean="0">
                <a:solidFill>
                  <a:schemeClr val="tx1"/>
                </a:solidFill>
                <a:effectLst/>
                <a:latin typeface="+mn-lt"/>
                <a:ea typeface="+mn-ea"/>
                <a:cs typeface="+mn-cs"/>
              </a:rPr>
              <a:t>, and how Red Hat OpenShift ties this all together. Lastly, we’ll wrap on organizational change and community.</a:t>
            </a:r>
          </a:p>
          <a:p>
            <a:pPr rtl="0"/>
            <a:endParaRPr lang="en-US" sz="1100" b="0" i="0" u="none" strike="noStrike" kern="1200" baseline="0" dirty="0" smtClean="0">
              <a:solidFill>
                <a:schemeClr val="tx1"/>
              </a:solidFill>
              <a:effectLst/>
              <a:latin typeface="+mn-lt"/>
              <a:ea typeface="+mn-ea"/>
              <a:cs typeface="+mn-cs"/>
            </a:endParaRPr>
          </a:p>
          <a:p>
            <a:pPr rtl="0"/>
            <a:r>
              <a:rPr lang="en-US" sz="1100" b="0" i="0" u="none" strike="noStrike" kern="1200" baseline="0" dirty="0" smtClean="0">
                <a:solidFill>
                  <a:schemeClr val="tx1"/>
                </a:solidFill>
                <a:effectLst/>
                <a:latin typeface="+mn-lt"/>
                <a:ea typeface="+mn-ea"/>
                <a:cs typeface="+mn-cs"/>
              </a:rPr>
              <a:t>Lastly, before we jump in, this is my deck</a:t>
            </a:r>
            <a:r>
              <a:rPr lang="mr-IN" sz="1100" b="0" i="0" u="none" strike="noStrike" kern="1200" baseline="0" dirty="0" smtClean="0">
                <a:solidFill>
                  <a:schemeClr val="tx1"/>
                </a:solidFill>
                <a:effectLst/>
                <a:latin typeface="+mn-lt"/>
                <a:ea typeface="+mn-ea"/>
                <a:cs typeface="+mn-cs"/>
              </a:rPr>
              <a:t>…</a:t>
            </a:r>
            <a:r>
              <a:rPr lang="en-US" sz="1100" b="0" i="0" u="none" strike="noStrike" kern="1200" baseline="0" dirty="0" smtClean="0">
                <a:solidFill>
                  <a:schemeClr val="tx1"/>
                </a:solidFill>
                <a:effectLst/>
                <a:latin typeface="+mn-lt"/>
                <a:ea typeface="+mn-ea"/>
                <a:cs typeface="+mn-cs"/>
              </a:rPr>
              <a:t> champagne ideas with a beer graphics budget</a:t>
            </a:r>
            <a:r>
              <a:rPr lang="mr-IN" sz="1100" b="0" i="0" u="none" strike="noStrike" kern="1200" baseline="0" dirty="0" smtClean="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426508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1341904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So now that </a:t>
            </a:r>
            <a:r>
              <a:rPr lang="en" sz="1200" dirty="0" smtClean="0">
                <a:solidFill>
                  <a:schemeClr val="dk1"/>
                </a:solidFill>
                <a:latin typeface="Calibri"/>
                <a:ea typeface="Calibri"/>
                <a:cs typeface="Calibri"/>
                <a:sym typeface="Calibri"/>
              </a:rPr>
              <a:t>w</a:t>
            </a:r>
            <a:r>
              <a:rPr lang="en-US" sz="1200" dirty="0" err="1" smtClean="0">
                <a:solidFill>
                  <a:schemeClr val="dk1"/>
                </a:solidFill>
                <a:latin typeface="Calibri"/>
                <a:ea typeface="Calibri"/>
                <a:cs typeface="Calibri"/>
                <a:sym typeface="Calibri"/>
              </a:rPr>
              <a:t>e’ve</a:t>
            </a:r>
            <a:r>
              <a:rPr lang="en-US" sz="1200" dirty="0" smtClean="0">
                <a:solidFill>
                  <a:schemeClr val="dk1"/>
                </a:solidFill>
                <a:latin typeface="Calibri"/>
                <a:ea typeface="Calibri"/>
                <a:cs typeface="Calibri"/>
                <a:sym typeface="Calibri"/>
              </a:rPr>
              <a:t> level set on containers</a:t>
            </a:r>
            <a:r>
              <a:rPr lang="en-US" sz="1200" baseline="0" dirty="0" smtClean="0">
                <a:solidFill>
                  <a:schemeClr val="dk1"/>
                </a:solidFill>
                <a:latin typeface="Calibri"/>
                <a:ea typeface="Calibri"/>
                <a:cs typeface="Calibri"/>
                <a:sym typeface="Calibri"/>
              </a:rPr>
              <a:t> a bit</a:t>
            </a:r>
            <a:r>
              <a:rPr lang="en" sz="1200" dirty="0" smtClean="0">
                <a:solidFill>
                  <a:schemeClr val="dk1"/>
                </a:solidFill>
                <a:latin typeface="Calibri"/>
                <a:ea typeface="Calibri"/>
                <a:cs typeface="Calibri"/>
                <a:sym typeface="Calibri"/>
              </a:rPr>
              <a:t>, </a:t>
            </a:r>
            <a:r>
              <a:rPr lang="en" sz="1200" dirty="0">
                <a:solidFill>
                  <a:schemeClr val="dk1"/>
                </a:solidFill>
                <a:latin typeface="Calibri"/>
                <a:ea typeface="Calibri"/>
                <a:cs typeface="Calibri"/>
                <a:sym typeface="Calibri"/>
              </a:rPr>
              <a:t>let’s switch gears to defining out DevOps, which honestly, is probably one of the most nebulous and misunderstood concepts in the IT community.</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I’ve posted up here, quite a few definitions I’ve heard across the industry and from customers… Probably the most popular one being, the portmanteau of bringing developers and operators closer together. Other things we commonly hear is developers deploying to productions, developing </a:t>
            </a:r>
            <a:r>
              <a:rPr lang="en" sz="1200" dirty="0" err="1">
                <a:solidFill>
                  <a:schemeClr val="dk1"/>
                </a:solidFill>
                <a:latin typeface="Calibri"/>
                <a:ea typeface="Calibri"/>
                <a:cs typeface="Calibri"/>
                <a:sym typeface="Calibri"/>
              </a:rPr>
              <a:t>agily</a:t>
            </a:r>
            <a:r>
              <a:rPr lang="en" sz="1200" dirty="0">
                <a:solidFill>
                  <a:schemeClr val="dk1"/>
                </a:solidFill>
                <a:latin typeface="Calibri"/>
                <a:ea typeface="Calibri"/>
                <a:cs typeface="Calibri"/>
                <a:sym typeface="Calibri"/>
              </a:rPr>
              <a:t> on next gen frameworks and languages like node and ruby, and all things </a:t>
            </a:r>
            <a:r>
              <a:rPr lang="en" sz="1200" dirty="0" err="1">
                <a:solidFill>
                  <a:schemeClr val="dk1"/>
                </a:solidFill>
                <a:latin typeface="Calibri"/>
                <a:ea typeface="Calibri"/>
                <a:cs typeface="Calibri"/>
                <a:sym typeface="Calibri"/>
              </a:rPr>
              <a:t>microservices</a:t>
            </a:r>
            <a:r>
              <a:rPr lang="en" sz="1200" dirty="0">
                <a:solidFill>
                  <a:schemeClr val="dk1"/>
                </a:solidFill>
                <a:latin typeface="Calibri"/>
                <a:ea typeface="Calibri"/>
                <a:cs typeface="Calibri"/>
                <a:sym typeface="Calibri"/>
              </a:rPr>
              <a:t>.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And we hear a lot of customers say “we’re just not ready for </a:t>
            </a:r>
            <a:r>
              <a:rPr lang="en" sz="1200" dirty="0" err="1">
                <a:solidFill>
                  <a:schemeClr val="dk1"/>
                </a:solidFill>
                <a:latin typeface="Calibri"/>
                <a:ea typeface="Calibri"/>
                <a:cs typeface="Calibri"/>
                <a:sym typeface="Calibri"/>
              </a:rPr>
              <a:t>devops</a:t>
            </a:r>
            <a:r>
              <a:rPr lang="en" sz="1200" dirty="0">
                <a:solidFill>
                  <a:schemeClr val="dk1"/>
                </a:solidFill>
                <a:latin typeface="Calibri"/>
                <a:ea typeface="Calibri"/>
                <a:cs typeface="Calibri"/>
                <a:sym typeface="Calibri"/>
              </a:rPr>
              <a:t>!” No way can developers deploy to production, </a:t>
            </a:r>
            <a:r>
              <a:rPr lang="en" sz="1200" dirty="0" err="1">
                <a:solidFill>
                  <a:schemeClr val="dk1"/>
                </a:solidFill>
                <a:latin typeface="Calibri"/>
                <a:ea typeface="Calibri"/>
                <a:cs typeface="Calibri"/>
                <a:sym typeface="Calibri"/>
              </a:rPr>
              <a:t>etc</a:t>
            </a:r>
            <a:r>
              <a:rPr lang="en" sz="1200" dirty="0">
                <a:solidFill>
                  <a:schemeClr val="dk1"/>
                </a:solidFill>
                <a:latin typeface="Calibri"/>
                <a:ea typeface="Calibri"/>
                <a:cs typeface="Calibri"/>
                <a:sym typeface="Calibri"/>
              </a:rPr>
              <a:t> </a:t>
            </a:r>
            <a:r>
              <a:rPr lang="en" sz="1200" dirty="0" err="1">
                <a:solidFill>
                  <a:schemeClr val="dk1"/>
                </a:solidFill>
                <a:latin typeface="Calibri"/>
                <a:ea typeface="Calibri"/>
                <a:cs typeface="Calibri"/>
                <a:sym typeface="Calibri"/>
              </a:rPr>
              <a:t>etc</a:t>
            </a:r>
            <a:r>
              <a:rPr lang="en" sz="1200" dirty="0">
                <a:solidFill>
                  <a:schemeClr val="dk1"/>
                </a:solidFill>
                <a:latin typeface="Calibri"/>
                <a:ea typeface="Calibri"/>
                <a:cs typeface="Calibri"/>
                <a:sym typeface="Calibri"/>
              </a:rPr>
              <a:t>… And a lot of customers are probably right that they’re not ready to do some of these things.</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But what’s important to understand, is that everything on this slide, while related to DevOps, are just possible symptoms of running in the </a:t>
            </a:r>
            <a:r>
              <a:rPr lang="en" sz="1200" i="1" dirty="0">
                <a:solidFill>
                  <a:schemeClr val="dk1"/>
                </a:solidFill>
                <a:latin typeface="Calibri"/>
                <a:ea typeface="Calibri"/>
                <a:cs typeface="Calibri"/>
                <a:sym typeface="Calibri"/>
              </a:rPr>
              <a:t>state</a:t>
            </a:r>
            <a:r>
              <a:rPr lang="en" sz="1200" dirty="0">
                <a:solidFill>
                  <a:schemeClr val="dk1"/>
                </a:solidFill>
                <a:latin typeface="Calibri"/>
                <a:ea typeface="Calibri"/>
                <a:cs typeface="Calibri"/>
                <a:sym typeface="Calibri"/>
              </a:rPr>
              <a:t> of DevOps.</a:t>
            </a:r>
          </a:p>
        </p:txBody>
      </p:sp>
      <p:sp>
        <p:nvSpPr>
          <p:cNvPr id="249" name="Shape 2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17</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3452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And what is the state of DevOps? It’s this-&gt; The </a:t>
            </a:r>
            <a:r>
              <a:rPr lang="en" sz="1200" dirty="0" smtClean="0">
                <a:solidFill>
                  <a:schemeClr val="dk1"/>
                </a:solidFill>
                <a:latin typeface="Calibri"/>
                <a:ea typeface="Calibri"/>
                <a:cs typeface="Calibri"/>
                <a:sym typeface="Calibri"/>
              </a:rPr>
              <a:t>aspect </a:t>
            </a:r>
            <a:r>
              <a:rPr lang="en" sz="1200" dirty="0">
                <a:solidFill>
                  <a:schemeClr val="dk1"/>
                </a:solidFill>
                <a:latin typeface="Calibri"/>
                <a:ea typeface="Calibri"/>
                <a:cs typeface="Calibri"/>
                <a:sym typeface="Calibri"/>
              </a:rPr>
              <a:t>of concentrating on </a:t>
            </a:r>
            <a:r>
              <a:rPr lang="en" sz="1200" b="1" dirty="0">
                <a:solidFill>
                  <a:schemeClr val="dk1"/>
                </a:solidFill>
                <a:latin typeface="Calibri"/>
                <a:ea typeface="Calibri"/>
                <a:cs typeface="Calibri"/>
                <a:sym typeface="Calibri"/>
              </a:rPr>
              <a:t>business results</a:t>
            </a:r>
            <a:r>
              <a:rPr lang="en" sz="1200" dirty="0">
                <a:solidFill>
                  <a:schemeClr val="dk1"/>
                </a:solidFill>
                <a:latin typeface="Calibri"/>
                <a:ea typeface="Calibri"/>
                <a:cs typeface="Calibri"/>
                <a:sym typeface="Calibri"/>
              </a:rPr>
              <a:t> rather than </a:t>
            </a:r>
            <a:r>
              <a:rPr lang="en" sz="1200" b="1" dirty="0">
                <a:solidFill>
                  <a:schemeClr val="dk1"/>
                </a:solidFill>
                <a:latin typeface="Calibri"/>
                <a:ea typeface="Calibri"/>
                <a:cs typeface="Calibri"/>
                <a:sym typeface="Calibri"/>
              </a:rPr>
              <a:t>technical details.</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Who would not want to do this? Focus on the output of a button click rather than all the things that actually make it work, reliable, and scale.</a:t>
            </a:r>
          </a:p>
        </p:txBody>
      </p:sp>
      <p:sp>
        <p:nvSpPr>
          <p:cNvPr id="265" name="Shape 26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4999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2" name="Shape 27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To simplify it to</a:t>
            </a:r>
            <a:r>
              <a:rPr lang="en-US" sz="1200" baseline="0" dirty="0" smtClean="0">
                <a:solidFill>
                  <a:schemeClr val="dk1"/>
                </a:solidFill>
                <a:latin typeface="Calibri"/>
                <a:ea typeface="Calibri"/>
                <a:cs typeface="Calibri"/>
                <a:sym typeface="Calibri"/>
              </a:rPr>
              <a:t> </a:t>
            </a:r>
            <a:r>
              <a:rPr lang="en-US" sz="1200" dirty="0" smtClean="0">
                <a:solidFill>
                  <a:schemeClr val="dk1"/>
                </a:solidFill>
                <a:latin typeface="Calibri"/>
                <a:ea typeface="Calibri"/>
                <a:cs typeface="Calibri"/>
                <a:sym typeface="Calibri"/>
              </a:rPr>
              <a:t>a formula</a:t>
            </a:r>
            <a:r>
              <a:rPr lang="mr-IN" sz="1200" dirty="0" smtClean="0">
                <a:solidFill>
                  <a:schemeClr val="dk1"/>
                </a:solidFill>
                <a:latin typeface="Calibri"/>
                <a:ea typeface="Calibri"/>
                <a:cs typeface="Calibri"/>
                <a:sym typeface="Calibri"/>
              </a:rPr>
              <a:t>…</a:t>
            </a:r>
            <a:r>
              <a:rPr lang="en-US" sz="1200" dirty="0" smtClean="0">
                <a:solidFill>
                  <a:schemeClr val="dk1"/>
                </a:solidFill>
                <a:latin typeface="Calibri"/>
                <a:ea typeface="Calibri"/>
                <a:cs typeface="Calibri"/>
                <a:sym typeface="Calibri"/>
              </a:rPr>
              <a:t> it’s this!</a:t>
            </a:r>
            <a:endParaRPr lang="en" sz="1200" dirty="0">
              <a:solidFill>
                <a:schemeClr val="dk1"/>
              </a:solidFill>
              <a:latin typeface="Calibri"/>
              <a:ea typeface="Calibri"/>
              <a:cs typeface="Calibri"/>
              <a:sym typeface="Calibri"/>
            </a:endParaRPr>
          </a:p>
        </p:txBody>
      </p:sp>
      <p:sp>
        <p:nvSpPr>
          <p:cNvPr id="273" name="Shape 27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19</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6933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 sz="1100" dirty="0" smtClean="0">
                <a:solidFill>
                  <a:schemeClr val="dk1"/>
                </a:solidFill>
                <a:latin typeface="Calibri"/>
                <a:ea typeface="Calibri"/>
                <a:cs typeface="Calibri"/>
                <a:sym typeface="Calibri"/>
              </a:rPr>
              <a:t>Alight, before we dive into OpenShift, it’s important we describe what containers are, what DevOps is, and how this all relates to the open source ecosystem Red Hat is a big part of.</a:t>
            </a:r>
          </a:p>
          <a:p>
            <a:pPr marL="0" marR="0" lvl="0" indent="0" algn="l" rtl="0">
              <a:spcBef>
                <a:spcPts val="0"/>
              </a:spcBef>
              <a:buNone/>
            </a:pPr>
            <a:endParaRPr lang="en" sz="110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100" dirty="0" smtClean="0">
                <a:solidFill>
                  <a:schemeClr val="dk1"/>
                </a:solidFill>
                <a:latin typeface="Calibri"/>
                <a:ea typeface="Calibri"/>
                <a:cs typeface="Calibri"/>
                <a:sym typeface="Calibri"/>
              </a:rPr>
              <a:t>So, what are containers? Containers are a software concept where an application and its dependencies are packaged in an immutable vessel to perform some sort of workload… And in most cases, run with a very small resource footprint.</a:t>
            </a:r>
          </a:p>
          <a:p>
            <a:pPr rtl="0"/>
            <a:endParaRPr lang="en-US" dirty="0"/>
          </a:p>
        </p:txBody>
      </p:sp>
    </p:spTree>
    <p:extLst>
      <p:ext uri="{BB962C8B-B14F-4D97-AF65-F5344CB8AC3E}">
        <p14:creationId xmlns:p14="http://schemas.microsoft.com/office/powerpoint/2010/main" val="172525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0" name="Shape 28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And what are some of these technical details? Well, its a great blend of infrastructure and application level concerns like VMs, security, app servers, logging, and more and more… all the stuff that is not really functional details you’d find in a requirements doc, written by a business unit. </a:t>
            </a: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200" dirty="0" smtClean="0">
                <a:solidFill>
                  <a:schemeClr val="dk1"/>
                </a:solidFill>
                <a:latin typeface="Calibri"/>
                <a:ea typeface="Calibri"/>
                <a:cs typeface="Calibri"/>
                <a:sym typeface="Calibri"/>
              </a:rPr>
              <a:t>And </a:t>
            </a:r>
            <a:r>
              <a:rPr lang="en" sz="1200" dirty="0">
                <a:solidFill>
                  <a:schemeClr val="dk1"/>
                </a:solidFill>
                <a:latin typeface="Calibri"/>
                <a:ea typeface="Calibri"/>
                <a:cs typeface="Calibri"/>
                <a:sym typeface="Calibri"/>
              </a:rPr>
              <a:t>this </a:t>
            </a:r>
            <a:r>
              <a:rPr lang="en-US" sz="1200" dirty="0" smtClean="0">
                <a:solidFill>
                  <a:schemeClr val="dk1"/>
                </a:solidFill>
                <a:latin typeface="Calibri"/>
                <a:ea typeface="Calibri"/>
                <a:cs typeface="Calibri"/>
                <a:sym typeface="Calibri"/>
              </a:rPr>
              <a:t>even </a:t>
            </a:r>
            <a:r>
              <a:rPr lang="en" sz="1200" dirty="0" smtClean="0">
                <a:solidFill>
                  <a:schemeClr val="dk1"/>
                </a:solidFill>
                <a:latin typeface="Calibri"/>
                <a:ea typeface="Calibri"/>
                <a:cs typeface="Calibri"/>
                <a:sym typeface="Calibri"/>
              </a:rPr>
              <a:t>includes containers</a:t>
            </a:r>
            <a:r>
              <a:rPr lang="en-US" sz="1200" dirty="0" smtClean="0">
                <a:solidFill>
                  <a:schemeClr val="dk1"/>
                </a:solidFill>
                <a:latin typeface="Calibri"/>
                <a:ea typeface="Calibri"/>
                <a:cs typeface="Calibri"/>
                <a:sym typeface="Calibri"/>
              </a:rPr>
              <a:t> themselves</a:t>
            </a:r>
            <a:r>
              <a:rPr lang="en" sz="1200" dirty="0" smtClean="0">
                <a:solidFill>
                  <a:schemeClr val="dk1"/>
                </a:solidFill>
                <a:latin typeface="Calibri"/>
                <a:ea typeface="Calibri"/>
                <a:cs typeface="Calibri"/>
                <a:sym typeface="Calibri"/>
              </a:rPr>
              <a:t>.</a:t>
            </a:r>
            <a:endParaRPr lang="en" sz="1200" dirty="0">
              <a:solidFill>
                <a:schemeClr val="dk1"/>
              </a:solidFill>
              <a:latin typeface="Calibri"/>
              <a:ea typeface="Calibri"/>
              <a:cs typeface="Calibri"/>
              <a:sym typeface="Calibri"/>
            </a:endParaRPr>
          </a:p>
          <a:p>
            <a:pPr marL="0" marR="0" lvl="0" indent="0" algn="l" rtl="0">
              <a:spcBef>
                <a:spcPts val="0"/>
              </a:spcBef>
              <a:buNone/>
            </a:pPr>
            <a:r>
              <a:rPr lang="en-US" sz="1200" b="1" dirty="0" smtClean="0">
                <a:solidFill>
                  <a:srgbClr val="FF0000"/>
                </a:solidFill>
                <a:latin typeface="Calibri"/>
                <a:ea typeface="Calibri"/>
                <a:cs typeface="Calibri"/>
                <a:sym typeface="Calibri"/>
              </a:rPr>
              <a:t>[MODERATOR]</a:t>
            </a:r>
            <a:r>
              <a:rPr lang="en-US" sz="1200" b="1" baseline="0" dirty="0" smtClean="0">
                <a:solidFill>
                  <a:srgbClr val="FF0000"/>
                </a:solidFill>
                <a:latin typeface="Calibri"/>
                <a:ea typeface="Calibri"/>
                <a:cs typeface="Calibri"/>
                <a:sym typeface="Calibri"/>
              </a:rPr>
              <a:t> </a:t>
            </a:r>
            <a:r>
              <a:rPr lang="en-US" sz="1100" b="1" i="0" kern="1200" dirty="0" smtClean="0">
                <a:solidFill>
                  <a:srgbClr val="FF0000"/>
                </a:solidFill>
                <a:effectLst/>
                <a:latin typeface="+mn-lt"/>
                <a:ea typeface="+mn-ea"/>
                <a:cs typeface="+mn-cs"/>
              </a:rPr>
              <a:t>"Are you saying technical details are not important at all?"</a:t>
            </a:r>
            <a:endParaRPr lang="en-US" sz="1200" b="1" dirty="0" smtClean="0">
              <a:solidFill>
                <a:srgbClr val="FF0000"/>
              </a:solidFill>
              <a:latin typeface="Calibri"/>
              <a:ea typeface="Calibri"/>
              <a:cs typeface="Calibri"/>
              <a:sym typeface="Calibri"/>
            </a:endParaRPr>
          </a:p>
          <a:p>
            <a:pPr marL="0" marR="0" lvl="0" indent="0" algn="l" rtl="0">
              <a:spcBef>
                <a:spcPts val="0"/>
              </a:spcBef>
              <a:buNone/>
            </a:pPr>
            <a:endParaRPr lang="en-US" sz="1200" dirty="0" smtClean="0">
              <a:solidFill>
                <a:schemeClr val="dk1"/>
              </a:solidFill>
              <a:latin typeface="Calibri"/>
              <a:ea typeface="Calibri"/>
              <a:cs typeface="Calibri"/>
              <a:sym typeface="Calibri"/>
            </a:endParaRPr>
          </a:p>
          <a:p>
            <a:pPr marL="0" marR="0" lvl="0" indent="0" algn="l" rtl="0">
              <a:spcBef>
                <a:spcPts val="0"/>
              </a:spcBef>
              <a:buNone/>
            </a:pPr>
            <a:r>
              <a:rPr lang="en-US" sz="1200" dirty="0" smtClean="0">
                <a:solidFill>
                  <a:schemeClr val="dk1"/>
                </a:solidFill>
                <a:latin typeface="Calibri"/>
                <a:ea typeface="Calibri"/>
                <a:cs typeface="Calibri"/>
                <a:sym typeface="Calibri"/>
              </a:rPr>
              <a:t>No, not at all. These technical</a:t>
            </a:r>
            <a:r>
              <a:rPr lang="en-US" sz="1200" baseline="0" dirty="0" smtClean="0">
                <a:solidFill>
                  <a:schemeClr val="dk1"/>
                </a:solidFill>
                <a:latin typeface="Calibri"/>
                <a:ea typeface="Calibri"/>
                <a:cs typeface="Calibri"/>
                <a:sym typeface="Calibri"/>
              </a:rPr>
              <a:t> details are very important, but should be boring and directly hidden</a:t>
            </a:r>
            <a:r>
              <a:rPr lang="mr-IN" sz="1200" baseline="0" dirty="0" smtClean="0">
                <a:solidFill>
                  <a:schemeClr val="dk1"/>
                </a:solidFill>
                <a:latin typeface="Calibri"/>
                <a:ea typeface="Calibri"/>
                <a:cs typeface="Calibri"/>
                <a:sym typeface="Calibri"/>
              </a:rPr>
              <a:t>…</a:t>
            </a:r>
            <a:r>
              <a:rPr lang="en-US" sz="1200" baseline="0" dirty="0" smtClean="0">
                <a:solidFill>
                  <a:schemeClr val="dk1"/>
                </a:solidFill>
                <a:latin typeface="Calibri"/>
                <a:ea typeface="Calibri"/>
                <a:cs typeface="Calibri"/>
                <a:sym typeface="Calibri"/>
              </a:rPr>
              <a:t> Automated and managed by a platform. Again, this way IT shops can focus on delivering great business value rather than managing all this minutia.</a:t>
            </a:r>
            <a:endParaRPr lang="en-US" sz="1200" dirty="0" smtClean="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
        <p:nvSpPr>
          <p:cNvPr id="281" name="Shape 28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4718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sz="1200" dirty="0" smtClean="0">
                <a:solidFill>
                  <a:schemeClr val="dk1"/>
                </a:solidFill>
                <a:latin typeface="Calibri"/>
                <a:ea typeface="Calibri"/>
                <a:cs typeface="Calibri"/>
                <a:sym typeface="Calibri"/>
              </a:rPr>
              <a:t>Considering the</a:t>
            </a:r>
            <a:r>
              <a:rPr lang="en-US" sz="1200" baseline="0" dirty="0" smtClean="0">
                <a:solidFill>
                  <a:schemeClr val="dk1"/>
                </a:solidFill>
                <a:latin typeface="Calibri"/>
                <a:ea typeface="Calibri"/>
                <a:cs typeface="Calibri"/>
                <a:sym typeface="Calibri"/>
              </a:rPr>
              <a:t> tech details are not something you should concentrate on, but are still very important and yet should be boring</a:t>
            </a:r>
            <a:r>
              <a:rPr lang="mr-IN" sz="1200" baseline="0" dirty="0" smtClean="0">
                <a:solidFill>
                  <a:schemeClr val="dk1"/>
                </a:solidFill>
                <a:latin typeface="Calibri"/>
                <a:ea typeface="Calibri"/>
                <a:cs typeface="Calibri"/>
                <a:sym typeface="Calibri"/>
              </a:rPr>
              <a:t>…</a:t>
            </a: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200" dirty="0" smtClean="0">
                <a:solidFill>
                  <a:schemeClr val="dk1"/>
                </a:solidFill>
                <a:latin typeface="Calibri"/>
                <a:ea typeface="Calibri"/>
                <a:cs typeface="Calibri"/>
                <a:sym typeface="Calibri"/>
              </a:rPr>
              <a:t>Well</a:t>
            </a:r>
            <a:r>
              <a:rPr lang="en" sz="1200" dirty="0">
                <a:solidFill>
                  <a:schemeClr val="dk1"/>
                </a:solidFill>
                <a:latin typeface="Calibri"/>
                <a:ea typeface="Calibri"/>
                <a:cs typeface="Calibri"/>
                <a:sym typeface="Calibri"/>
              </a:rPr>
              <a:t>, I’d like to talk about what I call the DevOps Wedding cake...</a:t>
            </a:r>
          </a:p>
        </p:txBody>
      </p:sp>
      <p:sp>
        <p:nvSpPr>
          <p:cNvPr id="309" name="Shape 30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8044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Where we can apply the definition of DevOps… starting with the container layer for workloads and an </a:t>
            </a:r>
            <a:r>
              <a:rPr lang="en-US" sz="1200" dirty="0" smtClean="0">
                <a:solidFill>
                  <a:schemeClr val="dk1"/>
                </a:solidFill>
                <a:latin typeface="Calibri"/>
                <a:ea typeface="Calibri"/>
                <a:cs typeface="Calibri"/>
                <a:sym typeface="Calibri"/>
              </a:rPr>
              <a:t>managemen</a:t>
            </a:r>
            <a:r>
              <a:rPr lang="en-US" sz="1200" baseline="0" dirty="0" smtClean="0">
                <a:solidFill>
                  <a:schemeClr val="dk1"/>
                </a:solidFill>
                <a:latin typeface="Calibri"/>
                <a:ea typeface="Calibri"/>
                <a:cs typeface="Calibri"/>
                <a:sym typeface="Calibri"/>
              </a:rPr>
              <a:t>t </a:t>
            </a:r>
            <a:r>
              <a:rPr lang="en" sz="1200" dirty="0" smtClean="0">
                <a:solidFill>
                  <a:schemeClr val="dk1"/>
                </a:solidFill>
                <a:latin typeface="Calibri"/>
                <a:ea typeface="Calibri"/>
                <a:cs typeface="Calibri"/>
                <a:sym typeface="Calibri"/>
              </a:rPr>
              <a:t>layer </a:t>
            </a:r>
            <a:r>
              <a:rPr lang="en" sz="1200" dirty="0">
                <a:solidFill>
                  <a:schemeClr val="dk1"/>
                </a:solidFill>
                <a:latin typeface="Calibri"/>
                <a:ea typeface="Calibri"/>
                <a:cs typeface="Calibri"/>
                <a:sym typeface="Calibri"/>
              </a:rPr>
              <a:t>to </a:t>
            </a:r>
            <a:r>
              <a:rPr lang="en-US" sz="1200" dirty="0" smtClean="0">
                <a:solidFill>
                  <a:schemeClr val="dk1"/>
                </a:solidFill>
                <a:latin typeface="Calibri"/>
                <a:ea typeface="Calibri"/>
                <a:cs typeface="Calibri"/>
                <a:sym typeface="Calibri"/>
              </a:rPr>
              <a:t>orchestrate </a:t>
            </a:r>
            <a:r>
              <a:rPr lang="en" sz="1200" dirty="0" smtClean="0">
                <a:solidFill>
                  <a:schemeClr val="dk1"/>
                </a:solidFill>
                <a:latin typeface="Calibri"/>
                <a:ea typeface="Calibri"/>
                <a:cs typeface="Calibri"/>
                <a:sym typeface="Calibri"/>
              </a:rPr>
              <a:t>and </a:t>
            </a:r>
            <a:r>
              <a:rPr lang="en" sz="1200" dirty="0">
                <a:solidFill>
                  <a:schemeClr val="dk1"/>
                </a:solidFill>
                <a:latin typeface="Calibri"/>
                <a:ea typeface="Calibri"/>
                <a:cs typeface="Calibri"/>
                <a:sym typeface="Calibri"/>
              </a:rPr>
              <a:t>schedule all of these containerized workloads, you will be be building.</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But the important thing to really understand here, i</a:t>
            </a:r>
            <a:r>
              <a:rPr lang="en" sz="1200" dirty="0">
                <a:solidFill>
                  <a:schemeClr val="dk1"/>
                </a:solidFill>
                <a:latin typeface="Calibri"/>
                <a:ea typeface="Calibri"/>
                <a:cs typeface="Calibri"/>
                <a:sym typeface="Calibri"/>
              </a:rPr>
              <a:t>s that j</a:t>
            </a:r>
            <a:r>
              <a:rPr lang="en" sz="1200" b="0" i="0" u="none" strike="noStrike" cap="none" dirty="0">
                <a:solidFill>
                  <a:schemeClr val="dk1"/>
                </a:solidFill>
                <a:latin typeface="Calibri"/>
                <a:ea typeface="Calibri"/>
                <a:cs typeface="Calibri"/>
                <a:sym typeface="Calibri"/>
              </a:rPr>
              <a:t>ust using a container or </a:t>
            </a:r>
            <a:r>
              <a:rPr lang="en-US" sz="1200" b="0" i="0" u="none" strike="noStrike" cap="none" dirty="0" smtClean="0">
                <a:solidFill>
                  <a:schemeClr val="dk1"/>
                </a:solidFill>
                <a:latin typeface="Calibri"/>
                <a:ea typeface="Calibri"/>
                <a:cs typeface="Calibri"/>
                <a:sym typeface="Calibri"/>
              </a:rPr>
              <a:t>management </a:t>
            </a:r>
            <a:r>
              <a:rPr lang="en" sz="1200" b="0" i="0" u="none" strike="noStrike" cap="none" dirty="0" smtClean="0">
                <a:solidFill>
                  <a:schemeClr val="dk1"/>
                </a:solidFill>
                <a:latin typeface="Calibri"/>
                <a:ea typeface="Calibri"/>
                <a:cs typeface="Calibri"/>
                <a:sym typeface="Calibri"/>
              </a:rPr>
              <a:t>tier </a:t>
            </a:r>
            <a:r>
              <a:rPr lang="en" sz="1200" b="0" i="0" u="none" strike="noStrike" cap="none" dirty="0">
                <a:solidFill>
                  <a:schemeClr val="dk1"/>
                </a:solidFill>
                <a:latin typeface="Calibri"/>
                <a:ea typeface="Calibri"/>
                <a:cs typeface="Calibri"/>
                <a:sym typeface="Calibri"/>
              </a:rPr>
              <a:t>does not enable DevOps</a:t>
            </a:r>
            <a:r>
              <a:rPr lang="en" sz="1200" dirty="0">
                <a:solidFill>
                  <a:schemeClr val="dk1"/>
                </a:solidFill>
                <a:latin typeface="Calibri"/>
                <a:ea typeface="Calibri"/>
                <a:cs typeface="Calibri"/>
                <a:sym typeface="Calibri"/>
              </a:rPr>
              <a:t>. It does not enable you to focus on the business results</a:t>
            </a:r>
            <a:r>
              <a:rPr lang="en" sz="1200" b="0" i="0" u="none" strike="noStrike" cap="none" dirty="0">
                <a:solidFill>
                  <a:schemeClr val="dk1"/>
                </a:solidFill>
                <a:latin typeface="Calibri"/>
                <a:ea typeface="Calibri"/>
                <a:cs typeface="Calibri"/>
                <a:sym typeface="Calibri"/>
              </a:rPr>
              <a:t>! For that</a:t>
            </a:r>
            <a:r>
              <a:rPr lang="en" sz="1200" dirty="0">
                <a:solidFill>
                  <a:schemeClr val="dk1"/>
                </a:solidFill>
                <a:latin typeface="Calibri"/>
                <a:ea typeface="Calibri"/>
                <a:cs typeface="Calibri"/>
                <a:sym typeface="Calibri"/>
              </a:rPr>
              <a:t>, you need a platform to deliver.</a:t>
            </a:r>
          </a:p>
        </p:txBody>
      </p:sp>
      <p:sp>
        <p:nvSpPr>
          <p:cNvPr id="317" name="Shape 31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22</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5158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And we stress this, to prevent folks from attacking the wrong layer… far too often folks do this, just working with containers and/or a cobbled together orchestration tier and end up with pretty messy results… which is what we see a lot of organizations in containerville, DIY PaaS, built on adhoc components and automation resulting in something sloppy and very much unmaintainable</a:t>
            </a:r>
          </a:p>
        </p:txBody>
      </p:sp>
      <p:sp>
        <p:nvSpPr>
          <p:cNvPr id="329" name="Shape 32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23</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959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err="1" smtClean="0">
                <a:solidFill>
                  <a:schemeClr val="dk1"/>
                </a:solidFill>
                <a:latin typeface="Calibri"/>
                <a:ea typeface="Calibri"/>
                <a:cs typeface="Calibri"/>
                <a:sym typeface="Calibri"/>
              </a:rPr>
              <a:t>Gotta</a:t>
            </a:r>
            <a:r>
              <a:rPr lang="en-US" sz="1200" dirty="0" smtClean="0">
                <a:solidFill>
                  <a:schemeClr val="dk1"/>
                </a:solidFill>
                <a:latin typeface="Calibri"/>
                <a:ea typeface="Calibri"/>
                <a:cs typeface="Calibri"/>
                <a:sym typeface="Calibri"/>
              </a:rPr>
              <a:t> do this</a:t>
            </a:r>
            <a:r>
              <a:rPr lang="mr-IN" sz="1200" dirty="0" smtClean="0">
                <a:solidFill>
                  <a:schemeClr val="dk1"/>
                </a:solidFill>
                <a:latin typeface="Calibri"/>
                <a:ea typeface="Calibri"/>
                <a:cs typeface="Calibri"/>
                <a:sym typeface="Calibri"/>
              </a:rPr>
              <a:t>…</a:t>
            </a:r>
            <a:r>
              <a:rPr lang="en-US" sz="1200" dirty="0" smtClean="0">
                <a:solidFill>
                  <a:schemeClr val="dk1"/>
                </a:solidFill>
                <a:latin typeface="Calibri"/>
                <a:ea typeface="Calibri"/>
                <a:cs typeface="Calibri"/>
                <a:sym typeface="Calibri"/>
              </a:rPr>
              <a:t> union rules</a:t>
            </a:r>
            <a:endParaRPr lang="en" sz="1200" dirty="0">
              <a:solidFill>
                <a:schemeClr val="dk1"/>
              </a:solidFill>
              <a:latin typeface="Calibri"/>
              <a:ea typeface="Calibri"/>
              <a:cs typeface="Calibri"/>
              <a:sym typeface="Calibri"/>
            </a:endParaRPr>
          </a:p>
        </p:txBody>
      </p:sp>
      <p:sp>
        <p:nvSpPr>
          <p:cNvPr id="329" name="Shape 32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524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So this is where OpenShift comes in.</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And what this looks like in our world, starts with </a:t>
            </a:r>
            <a:r>
              <a:rPr lang="en-US" sz="1200" dirty="0" smtClean="0">
                <a:solidFill>
                  <a:schemeClr val="dk1"/>
                </a:solidFill>
                <a:latin typeface="Calibri"/>
                <a:ea typeface="Calibri"/>
                <a:cs typeface="Calibri"/>
                <a:sym typeface="Calibri"/>
              </a:rPr>
              <a:t>Open Container Initiative, aka OCI, compatible</a:t>
            </a:r>
            <a:r>
              <a:rPr lang="en-US" sz="1200" baseline="0" dirty="0" smtClean="0">
                <a:solidFill>
                  <a:schemeClr val="dk1"/>
                </a:solidFill>
                <a:latin typeface="Calibri"/>
                <a:ea typeface="Calibri"/>
                <a:cs typeface="Calibri"/>
                <a:sym typeface="Calibri"/>
              </a:rPr>
              <a:t> specs </a:t>
            </a:r>
            <a:r>
              <a:rPr lang="en" sz="1200" dirty="0" smtClean="0">
                <a:solidFill>
                  <a:schemeClr val="dk1"/>
                </a:solidFill>
                <a:latin typeface="Calibri"/>
                <a:ea typeface="Calibri"/>
                <a:cs typeface="Calibri"/>
                <a:sym typeface="Calibri"/>
              </a:rPr>
              <a:t>as </a:t>
            </a:r>
            <a:r>
              <a:rPr lang="en" sz="1200" dirty="0">
                <a:solidFill>
                  <a:schemeClr val="dk1"/>
                </a:solidFill>
                <a:latin typeface="Calibri"/>
                <a:ea typeface="Calibri"/>
                <a:cs typeface="Calibri"/>
                <a:sym typeface="Calibri"/>
              </a:rPr>
              <a:t>the </a:t>
            </a:r>
            <a:r>
              <a:rPr lang="en" sz="1200" dirty="0" smtClean="0">
                <a:solidFill>
                  <a:schemeClr val="dk1"/>
                </a:solidFill>
                <a:latin typeface="Calibri"/>
                <a:ea typeface="Calibri"/>
                <a:cs typeface="Calibri"/>
                <a:sym typeface="Calibri"/>
              </a:rPr>
              <a:t>container</a:t>
            </a:r>
            <a:r>
              <a:rPr lang="en-US" sz="1200" dirty="0" smtClean="0">
                <a:solidFill>
                  <a:schemeClr val="dk1"/>
                </a:solidFill>
                <a:latin typeface="Calibri"/>
                <a:ea typeface="Calibri"/>
                <a:cs typeface="Calibri"/>
                <a:sym typeface="Calibri"/>
              </a:rPr>
              <a:t>, which</a:t>
            </a:r>
            <a:r>
              <a:rPr lang="en-US" sz="1200" baseline="0" dirty="0" smtClean="0">
                <a:solidFill>
                  <a:schemeClr val="dk1"/>
                </a:solidFill>
                <a:latin typeface="Calibri"/>
                <a:ea typeface="Calibri"/>
                <a:cs typeface="Calibri"/>
                <a:sym typeface="Calibri"/>
              </a:rPr>
              <a:t> is now “little ‘d’ </a:t>
            </a:r>
            <a:r>
              <a:rPr lang="en-US" sz="1200" baseline="0" dirty="0" err="1" smtClean="0">
                <a:solidFill>
                  <a:schemeClr val="dk1"/>
                </a:solidFill>
                <a:latin typeface="Calibri"/>
                <a:ea typeface="Calibri"/>
                <a:cs typeface="Calibri"/>
                <a:sym typeface="Calibri"/>
              </a:rPr>
              <a:t>docker</a:t>
            </a:r>
            <a:r>
              <a:rPr lang="en-US" sz="1200" baseline="0" dirty="0" smtClean="0">
                <a:solidFill>
                  <a:schemeClr val="dk1"/>
                </a:solidFill>
                <a:latin typeface="Calibri"/>
                <a:ea typeface="Calibri"/>
                <a:cs typeface="Calibri"/>
                <a:sym typeface="Calibri"/>
              </a:rPr>
              <a:t> containers, but soon to be </a:t>
            </a:r>
            <a:r>
              <a:rPr lang="en-US" sz="1200" baseline="0" dirty="0" err="1" smtClean="0">
                <a:solidFill>
                  <a:schemeClr val="dk1"/>
                </a:solidFill>
                <a:latin typeface="Calibri"/>
                <a:ea typeface="Calibri"/>
                <a:cs typeface="Calibri"/>
                <a:sym typeface="Calibri"/>
              </a:rPr>
              <a:t>rkt</a:t>
            </a:r>
            <a:r>
              <a:rPr lang="en-US" sz="1200" baseline="0" dirty="0" smtClean="0">
                <a:solidFill>
                  <a:schemeClr val="dk1"/>
                </a:solidFill>
                <a:latin typeface="Calibri"/>
                <a:ea typeface="Calibri"/>
                <a:cs typeface="Calibri"/>
                <a:sym typeface="Calibri"/>
              </a:rPr>
              <a:t> and anything else coming that is OCI compatible</a:t>
            </a:r>
            <a:r>
              <a:rPr lang="en" sz="1200" dirty="0" smtClean="0">
                <a:solidFill>
                  <a:schemeClr val="dk1"/>
                </a:solidFill>
                <a:latin typeface="Calibri"/>
                <a:ea typeface="Calibri"/>
                <a:cs typeface="Calibri"/>
                <a:sym typeface="Calibri"/>
              </a:rPr>
              <a:t>. </a:t>
            </a:r>
            <a:r>
              <a:rPr lang="en" sz="1200" dirty="0">
                <a:solidFill>
                  <a:schemeClr val="dk1"/>
                </a:solidFill>
                <a:latin typeface="Calibri"/>
                <a:ea typeface="Calibri"/>
                <a:cs typeface="Calibri"/>
                <a:sym typeface="Calibri"/>
              </a:rPr>
              <a:t>An </a:t>
            </a:r>
            <a:r>
              <a:rPr lang="en" sz="1200" dirty="0" err="1">
                <a:solidFill>
                  <a:schemeClr val="dk1"/>
                </a:solidFill>
                <a:latin typeface="Calibri"/>
                <a:ea typeface="Calibri"/>
                <a:cs typeface="Calibri"/>
                <a:sym typeface="Calibri"/>
              </a:rPr>
              <a:t>uber</a:t>
            </a:r>
            <a:r>
              <a:rPr lang="en" sz="1200" dirty="0">
                <a:solidFill>
                  <a:schemeClr val="dk1"/>
                </a:solidFill>
                <a:latin typeface="Calibri"/>
                <a:ea typeface="Calibri"/>
                <a:cs typeface="Calibri"/>
                <a:sym typeface="Calibri"/>
              </a:rPr>
              <a:t> portable spec that everyone, and I mean everyone is looking at to run an incredible swath of workloads… including things I would have never thought of… heck, we even have an engineer that’s been demoing COBOL </a:t>
            </a:r>
            <a:r>
              <a:rPr lang="en-US" sz="1200" dirty="0" smtClean="0">
                <a:solidFill>
                  <a:schemeClr val="dk1"/>
                </a:solidFill>
                <a:latin typeface="Calibri"/>
                <a:ea typeface="Calibri"/>
                <a:cs typeface="Calibri"/>
                <a:sym typeface="Calibri"/>
              </a:rPr>
              <a:t>in</a:t>
            </a:r>
            <a:r>
              <a:rPr lang="en-US" sz="1200" baseline="0" dirty="0" smtClean="0">
                <a:solidFill>
                  <a:schemeClr val="dk1"/>
                </a:solidFill>
                <a:latin typeface="Calibri"/>
                <a:ea typeface="Calibri"/>
                <a:cs typeface="Calibri"/>
                <a:sym typeface="Calibri"/>
              </a:rPr>
              <a:t> a</a:t>
            </a:r>
            <a:r>
              <a:rPr lang="en" sz="1200" dirty="0" smtClean="0">
                <a:solidFill>
                  <a:schemeClr val="dk1"/>
                </a:solidFill>
                <a:latin typeface="Calibri"/>
                <a:ea typeface="Calibri"/>
                <a:cs typeface="Calibri"/>
                <a:sym typeface="Calibri"/>
              </a:rPr>
              <a:t> </a:t>
            </a:r>
            <a:r>
              <a:rPr lang="en" sz="1200" dirty="0">
                <a:solidFill>
                  <a:schemeClr val="dk1"/>
                </a:solidFill>
                <a:latin typeface="Calibri"/>
                <a:ea typeface="Calibri"/>
                <a:cs typeface="Calibri"/>
                <a:sym typeface="Calibri"/>
              </a:rPr>
              <a:t>container, on OpenShift.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Next, is Kubernetes, an enterprise grade, web-scale container </a:t>
            </a:r>
            <a:r>
              <a:rPr lang="en-US" sz="1200" dirty="0" smtClean="0">
                <a:solidFill>
                  <a:schemeClr val="dk1"/>
                </a:solidFill>
                <a:latin typeface="Calibri"/>
                <a:ea typeface="Calibri"/>
                <a:cs typeface="Calibri"/>
                <a:sym typeface="Calibri"/>
              </a:rPr>
              <a:t>management </a:t>
            </a:r>
            <a:r>
              <a:rPr lang="en" sz="1200" dirty="0" smtClean="0">
                <a:solidFill>
                  <a:schemeClr val="dk1"/>
                </a:solidFill>
                <a:latin typeface="Calibri"/>
                <a:ea typeface="Calibri"/>
                <a:cs typeface="Calibri"/>
                <a:sym typeface="Calibri"/>
              </a:rPr>
              <a:t>and </a:t>
            </a:r>
            <a:r>
              <a:rPr lang="en-US" sz="1200" dirty="0" smtClean="0">
                <a:solidFill>
                  <a:schemeClr val="dk1"/>
                </a:solidFill>
                <a:latin typeface="Calibri"/>
                <a:ea typeface="Calibri"/>
                <a:cs typeface="Calibri"/>
                <a:sym typeface="Calibri"/>
              </a:rPr>
              <a:t>orchestration </a:t>
            </a:r>
            <a:r>
              <a:rPr lang="en" sz="1200" dirty="0" smtClean="0">
                <a:solidFill>
                  <a:schemeClr val="dk1"/>
                </a:solidFill>
                <a:latin typeface="Calibri"/>
                <a:ea typeface="Calibri"/>
                <a:cs typeface="Calibri"/>
                <a:sym typeface="Calibri"/>
              </a:rPr>
              <a:t>layer</a:t>
            </a:r>
            <a:r>
              <a:rPr lang="en" sz="1200" dirty="0">
                <a:solidFill>
                  <a:schemeClr val="dk1"/>
                </a:solidFill>
                <a:latin typeface="Calibri"/>
                <a:ea typeface="Calibri"/>
                <a:cs typeface="Calibri"/>
                <a:sym typeface="Calibri"/>
              </a:rPr>
              <a:t>, open-sourced by Google, who knows a thing or two about running containers, right?… in fact, they stand up and destroy about two billion containers a week. </a:t>
            </a: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And </a:t>
            </a:r>
            <a:r>
              <a:rPr lang="en-US" sz="1200" dirty="0" smtClean="0">
                <a:solidFill>
                  <a:schemeClr val="dk1"/>
                </a:solidFill>
                <a:latin typeface="Calibri"/>
                <a:ea typeface="Calibri"/>
                <a:cs typeface="Calibri"/>
                <a:sym typeface="Calibri"/>
              </a:rPr>
              <a:t>tying all of this </a:t>
            </a:r>
            <a:r>
              <a:rPr lang="en" sz="1200" dirty="0" smtClean="0">
                <a:solidFill>
                  <a:schemeClr val="dk1"/>
                </a:solidFill>
                <a:latin typeface="Calibri"/>
                <a:ea typeface="Calibri"/>
                <a:cs typeface="Calibri"/>
                <a:sym typeface="Calibri"/>
              </a:rPr>
              <a:t>goodness</a:t>
            </a:r>
            <a:r>
              <a:rPr lang="en-US" sz="1200" dirty="0" smtClean="0">
                <a:solidFill>
                  <a:schemeClr val="dk1"/>
                </a:solidFill>
                <a:latin typeface="Calibri"/>
                <a:ea typeface="Calibri"/>
                <a:cs typeface="Calibri"/>
                <a:sym typeface="Calibri"/>
              </a:rPr>
              <a:t> together</a:t>
            </a:r>
            <a:r>
              <a:rPr lang="en" sz="1200" dirty="0" smtClean="0">
                <a:solidFill>
                  <a:schemeClr val="dk1"/>
                </a:solidFill>
                <a:latin typeface="Calibri"/>
                <a:ea typeface="Calibri"/>
                <a:cs typeface="Calibri"/>
                <a:sym typeface="Calibri"/>
              </a:rPr>
              <a:t> </a:t>
            </a:r>
            <a:r>
              <a:rPr lang="en" sz="1200" dirty="0">
                <a:solidFill>
                  <a:schemeClr val="dk1"/>
                </a:solidFill>
                <a:latin typeface="Calibri"/>
                <a:ea typeface="Calibri"/>
                <a:cs typeface="Calibri"/>
                <a:sym typeface="Calibri"/>
              </a:rPr>
              <a:t>is Red Hat OpenShift, the </a:t>
            </a:r>
            <a:r>
              <a:rPr lang="en-US" sz="1200" dirty="0" smtClean="0">
                <a:solidFill>
                  <a:schemeClr val="dk1"/>
                </a:solidFill>
                <a:latin typeface="Calibri"/>
                <a:ea typeface="Calibri"/>
                <a:cs typeface="Calibri"/>
                <a:sym typeface="Calibri"/>
              </a:rPr>
              <a:t>enterprise-ready</a:t>
            </a:r>
            <a:r>
              <a:rPr lang="en-US" sz="1200" baseline="0" dirty="0" smtClean="0">
                <a:solidFill>
                  <a:schemeClr val="dk1"/>
                </a:solidFill>
                <a:latin typeface="Calibri"/>
                <a:ea typeface="Calibri"/>
                <a:cs typeface="Calibri"/>
                <a:sym typeface="Calibri"/>
              </a:rPr>
              <a:t> Kubernetes </a:t>
            </a:r>
            <a:r>
              <a:rPr lang="en" sz="1200" dirty="0" smtClean="0">
                <a:solidFill>
                  <a:schemeClr val="dk1"/>
                </a:solidFill>
                <a:latin typeface="Calibri"/>
                <a:ea typeface="Calibri"/>
                <a:cs typeface="Calibri"/>
                <a:sym typeface="Calibri"/>
              </a:rPr>
              <a:t>easy </a:t>
            </a:r>
            <a:r>
              <a:rPr lang="en" sz="1200" dirty="0">
                <a:solidFill>
                  <a:schemeClr val="dk1"/>
                </a:solidFill>
                <a:latin typeface="Calibri"/>
                <a:ea typeface="Calibri"/>
                <a:cs typeface="Calibri"/>
                <a:sym typeface="Calibri"/>
              </a:rPr>
              <a:t>button abstraction layer to these awesome technologies so your developers focus on </a:t>
            </a:r>
            <a:r>
              <a:rPr lang="en" sz="1200" dirty="0" smtClean="0">
                <a:solidFill>
                  <a:schemeClr val="dk1"/>
                </a:solidFill>
                <a:latin typeface="Calibri"/>
                <a:ea typeface="Calibri"/>
                <a:cs typeface="Calibri"/>
                <a:sym typeface="Calibri"/>
              </a:rPr>
              <a:t>building </a:t>
            </a:r>
            <a:r>
              <a:rPr lang="en" sz="1200" dirty="0">
                <a:solidFill>
                  <a:schemeClr val="dk1"/>
                </a:solidFill>
                <a:latin typeface="Calibri"/>
                <a:ea typeface="Calibri"/>
                <a:cs typeface="Calibri"/>
                <a:sym typeface="Calibri"/>
              </a:rPr>
              <a:t>great code and your operators focus on managing these tiers through defining and delivering hardened and centralized policy, delivered by the platform through the whole of the infrastructure, rather than a ton of manual, error prone minutia.</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US" sz="1200" dirty="0" smtClean="0">
                <a:solidFill>
                  <a:schemeClr val="dk1"/>
                </a:solidFill>
                <a:latin typeface="Calibri"/>
                <a:ea typeface="Calibri"/>
                <a:cs typeface="Calibri"/>
                <a:sym typeface="Calibri"/>
              </a:rPr>
              <a:t>And t</a:t>
            </a:r>
            <a:r>
              <a:rPr lang="en" sz="1200" dirty="0" smtClean="0">
                <a:solidFill>
                  <a:schemeClr val="dk1"/>
                </a:solidFill>
                <a:latin typeface="Calibri"/>
                <a:ea typeface="Calibri"/>
                <a:cs typeface="Calibri"/>
                <a:sym typeface="Calibri"/>
              </a:rPr>
              <a:t>hat’s </a:t>
            </a:r>
            <a:r>
              <a:rPr lang="en" sz="1200" dirty="0">
                <a:solidFill>
                  <a:schemeClr val="dk1"/>
                </a:solidFill>
                <a:latin typeface="Calibri"/>
                <a:ea typeface="Calibri"/>
                <a:cs typeface="Calibri"/>
                <a:sym typeface="Calibri"/>
              </a:rPr>
              <a:t>how OpenShift </a:t>
            </a:r>
            <a:r>
              <a:rPr lang="en-US" sz="1200" dirty="0" smtClean="0">
                <a:solidFill>
                  <a:schemeClr val="dk1"/>
                </a:solidFill>
                <a:latin typeface="Calibri"/>
                <a:ea typeface="Calibri"/>
                <a:cs typeface="Calibri"/>
                <a:sym typeface="Calibri"/>
              </a:rPr>
              <a:t>plays</a:t>
            </a:r>
            <a:r>
              <a:rPr lang="en-US" sz="1200" baseline="0" dirty="0" smtClean="0">
                <a:solidFill>
                  <a:schemeClr val="dk1"/>
                </a:solidFill>
                <a:latin typeface="Calibri"/>
                <a:ea typeface="Calibri"/>
                <a:cs typeface="Calibri"/>
                <a:sym typeface="Calibri"/>
              </a:rPr>
              <a:t> into and </a:t>
            </a:r>
            <a:r>
              <a:rPr lang="en" sz="1200" dirty="0" smtClean="0">
                <a:solidFill>
                  <a:schemeClr val="dk1"/>
                </a:solidFill>
                <a:latin typeface="Calibri"/>
                <a:ea typeface="Calibri"/>
                <a:cs typeface="Calibri"/>
                <a:sym typeface="Calibri"/>
              </a:rPr>
              <a:t>enables </a:t>
            </a:r>
            <a:r>
              <a:rPr lang="en" sz="1200" dirty="0">
                <a:solidFill>
                  <a:schemeClr val="dk1"/>
                </a:solidFill>
                <a:latin typeface="Calibri"/>
                <a:ea typeface="Calibri"/>
                <a:cs typeface="Calibri"/>
                <a:sym typeface="Calibri"/>
              </a:rPr>
              <a:t>DevOps… by enabling you to focus on the business results rather than the technical details, of these super-power ingredients</a:t>
            </a:r>
            <a:r>
              <a:rPr lang="en" sz="1200" dirty="0" smtClean="0">
                <a:solidFill>
                  <a:schemeClr val="dk1"/>
                </a:solidFill>
                <a:latin typeface="Calibri"/>
                <a:ea typeface="Calibri"/>
                <a:cs typeface="Calibri"/>
                <a:sym typeface="Calibri"/>
              </a:rPr>
              <a:t>.</a:t>
            </a: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dirty="0" smtClean="0">
                <a:solidFill>
                  <a:schemeClr val="dk1"/>
                </a:solidFill>
                <a:latin typeface="Calibri"/>
                <a:ea typeface="Calibri"/>
                <a:cs typeface="Calibri"/>
                <a:sym typeface="Calibri"/>
              </a:rPr>
              <a:t>But before we dive into OpenShift, I want</a:t>
            </a:r>
            <a:r>
              <a:rPr lang="en-US" sz="1200" baseline="0" dirty="0" smtClean="0">
                <a:solidFill>
                  <a:schemeClr val="dk1"/>
                </a:solidFill>
                <a:latin typeface="Calibri"/>
                <a:ea typeface="Calibri"/>
                <a:cs typeface="Calibri"/>
                <a:sym typeface="Calibri"/>
              </a:rPr>
              <a:t> to talk a bit about the awesomeness of Kubernetes.</a:t>
            </a:r>
            <a:endParaRPr lang="en"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None/>
            </a:pPr>
            <a:endParaRPr sz="1200" dirty="0">
              <a:solidFill>
                <a:schemeClr val="dk1"/>
              </a:solidFill>
              <a:latin typeface="Calibri"/>
              <a:ea typeface="Calibri"/>
              <a:cs typeface="Calibri"/>
              <a:sym typeface="Calibri"/>
            </a:endParaRPr>
          </a:p>
        </p:txBody>
      </p:sp>
      <p:sp>
        <p:nvSpPr>
          <p:cNvPr id="336" name="Shape 33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25</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5781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So back to the old “what is your container strategy question.”</a:t>
            </a:r>
          </a:p>
          <a:p>
            <a:pPr lvl="0" rtl="0">
              <a:spcBef>
                <a:spcPts val="0"/>
              </a:spcBef>
              <a:buNone/>
            </a:pPr>
            <a:endParaRPr lang="en-US" dirty="0" smtClean="0"/>
          </a:p>
          <a:p>
            <a:pPr lvl="0" rtl="0">
              <a:spcBef>
                <a:spcPts val="0"/>
              </a:spcBef>
              <a:buNone/>
            </a:pPr>
            <a:r>
              <a:rPr lang="en-US" dirty="0" smtClean="0"/>
              <a:t>Hopefully I convinced</a:t>
            </a:r>
            <a:r>
              <a:rPr lang="en-US" baseline="0" dirty="0" smtClean="0"/>
              <a:t> you a bit just working around an </a:t>
            </a:r>
            <a:r>
              <a:rPr lang="en-US" baseline="0" dirty="0" err="1" smtClean="0"/>
              <a:t>airquote</a:t>
            </a:r>
            <a:r>
              <a:rPr lang="en-US" baseline="0" dirty="0" smtClean="0"/>
              <a:t> “container strategy” isn’t enough. They’re boring and a utility and don’t enable much on their own.</a:t>
            </a:r>
          </a:p>
        </p:txBody>
      </p:sp>
    </p:spTree>
    <p:extLst>
      <p:ext uri="{BB962C8B-B14F-4D97-AF65-F5344CB8AC3E}">
        <p14:creationId xmlns:p14="http://schemas.microsoft.com/office/powerpoint/2010/main" val="3074431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What folks should be asking is “what is your Kubernetes</a:t>
            </a:r>
            <a:r>
              <a:rPr lang="en-US" baseline="0" dirty="0" smtClean="0"/>
              <a:t> strategy?” </a:t>
            </a:r>
          </a:p>
          <a:p>
            <a:pPr lvl="0" rtl="0">
              <a:spcBef>
                <a:spcPts val="0"/>
              </a:spcBef>
              <a:buNone/>
            </a:pPr>
            <a:endParaRPr lang="en-US" baseline="0" dirty="0" smtClean="0"/>
          </a:p>
          <a:p>
            <a:pPr lvl="0" rtl="0">
              <a:spcBef>
                <a:spcPts val="0"/>
              </a:spcBef>
              <a:buNone/>
            </a:pPr>
            <a:r>
              <a:rPr lang="en-US" baseline="0" dirty="0" smtClean="0"/>
              <a:t>Kubernetes is exciting and is where you really start to extract the business value out of running a containerized environment.</a:t>
            </a:r>
            <a:endParaRPr lang="en" dirty="0"/>
          </a:p>
        </p:txBody>
      </p:sp>
    </p:spTree>
    <p:extLst>
      <p:ext uri="{BB962C8B-B14F-4D97-AF65-F5344CB8AC3E}">
        <p14:creationId xmlns:p14="http://schemas.microsoft.com/office/powerpoint/2010/main" val="1345344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And this is possible because what Kubernetes was founded in is 15 years</a:t>
            </a:r>
            <a:r>
              <a:rPr lang="en-US" baseline="0" dirty="0" smtClean="0"/>
              <a:t> or so of running cloud infrastructure by Google. </a:t>
            </a:r>
          </a:p>
          <a:p>
            <a:pPr lvl="0">
              <a:spcBef>
                <a:spcPts val="0"/>
              </a:spcBef>
              <a:buNone/>
            </a:pPr>
            <a:endParaRPr lang="en-US" baseline="0" dirty="0" smtClean="0"/>
          </a:p>
          <a:p>
            <a:pPr lvl="0">
              <a:spcBef>
                <a:spcPts val="0"/>
              </a:spcBef>
              <a:buNone/>
            </a:pPr>
            <a:r>
              <a:rPr lang="en-US" baseline="0" dirty="0" smtClean="0"/>
              <a:t>They’ve figured out what works in container management, and probably more importantly, what does not!</a:t>
            </a:r>
          </a:p>
          <a:p>
            <a:pPr lvl="0">
              <a:spcBef>
                <a:spcPts val="0"/>
              </a:spcBef>
              <a:buNone/>
            </a:pPr>
            <a:endParaRPr lang="en-US" baseline="0" dirty="0" smtClean="0"/>
          </a:p>
          <a:p>
            <a:pPr lvl="0">
              <a:spcBef>
                <a:spcPts val="0"/>
              </a:spcBef>
              <a:buNone/>
            </a:pPr>
            <a:r>
              <a:rPr lang="en-US" baseline="0" dirty="0" smtClean="0"/>
              <a:t>I remember watching the live stream of Greg </a:t>
            </a:r>
            <a:r>
              <a:rPr lang="en-US" baseline="0" dirty="0" err="1" smtClean="0"/>
              <a:t>DeMichullie</a:t>
            </a:r>
            <a:r>
              <a:rPr lang="en-US" baseline="0" dirty="0" smtClean="0"/>
              <a:t> at the </a:t>
            </a:r>
            <a:r>
              <a:rPr lang="en-US" baseline="0" dirty="0" err="1" smtClean="0"/>
              <a:t>Kuberentes</a:t>
            </a:r>
            <a:r>
              <a:rPr lang="en-US" baseline="0" dirty="0" smtClean="0"/>
              <a:t> GA launch back in July of 2015 and thinking on how important Google’s experience in managing containers at scale is and the fact that Google open-sourced this project to get help from the community making it even better.</a:t>
            </a:r>
            <a:endParaRPr lang="en" dirty="0"/>
          </a:p>
        </p:txBody>
      </p:sp>
    </p:spTree>
    <p:extLst>
      <p:ext uri="{BB962C8B-B14F-4D97-AF65-F5344CB8AC3E}">
        <p14:creationId xmlns:p14="http://schemas.microsoft.com/office/powerpoint/2010/main" val="3815924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7" name="Shape 36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And stressing Google’s experience in this</a:t>
            </a:r>
            <a:r>
              <a:rPr lang="en-US" sz="1200" baseline="0" dirty="0" smtClean="0">
                <a:solidFill>
                  <a:schemeClr val="dk1"/>
                </a:solidFill>
                <a:latin typeface="Calibri"/>
                <a:ea typeface="Calibri"/>
                <a:cs typeface="Calibri"/>
                <a:sym typeface="Calibri"/>
              </a:rPr>
              <a:t> providing a hardened way to automate container deployment, scaling, and management. A lot of experience was gifted to the community. If you check out the link here in the lower left, it’s a great paper on talking what Google learned from running their own Borg and Omega container management solutions, baking those lessons learned into </a:t>
            </a:r>
            <a:r>
              <a:rPr lang="en-US" sz="1200" baseline="0" dirty="0" err="1" smtClean="0">
                <a:solidFill>
                  <a:schemeClr val="dk1"/>
                </a:solidFill>
                <a:latin typeface="Calibri"/>
                <a:ea typeface="Calibri"/>
                <a:cs typeface="Calibri"/>
                <a:sym typeface="Calibri"/>
              </a:rPr>
              <a:t>Kube</a:t>
            </a:r>
            <a:r>
              <a:rPr lang="en-US" sz="1200" baseline="0" dirty="0" smtClean="0">
                <a:solidFill>
                  <a:schemeClr val="dk1"/>
                </a:solidFill>
                <a:latin typeface="Calibri"/>
                <a:ea typeface="Calibri"/>
                <a:cs typeface="Calibri"/>
                <a:sym typeface="Calibri"/>
              </a:rPr>
              <a:t>.</a:t>
            </a:r>
            <a:endParaRPr lang="en" sz="1200" dirty="0">
              <a:solidFill>
                <a:schemeClr val="dk1"/>
              </a:solidFill>
              <a:latin typeface="Calibri"/>
              <a:ea typeface="Calibri"/>
              <a:cs typeface="Calibri"/>
              <a:sym typeface="Calibri"/>
            </a:endParaRPr>
          </a:p>
        </p:txBody>
      </p:sp>
      <p:sp>
        <p:nvSpPr>
          <p:cNvPr id="368" name="Shape 36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29</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024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 sz="1100" dirty="0" smtClean="0">
                <a:solidFill>
                  <a:schemeClr val="dk1"/>
                </a:solidFill>
                <a:latin typeface="Calibri"/>
                <a:ea typeface="Calibri"/>
                <a:cs typeface="Calibri"/>
                <a:sym typeface="Calibri"/>
              </a:rPr>
              <a:t>In a lot of cases, it’s easiest to compare bare metal to virtual machines and then to containerized workloads…  And this diagram does a pretty good job at demonstrating it with the absence of  a hypervisor and sharing a host operating system between containers, which by design, are completely isolated from each other on this tier up. </a:t>
            </a:r>
          </a:p>
          <a:p>
            <a:pPr marL="0" marR="0" lvl="0" indent="0" algn="l" rtl="0">
              <a:spcBef>
                <a:spcPts val="0"/>
              </a:spcBef>
              <a:buNone/>
            </a:pPr>
            <a:endParaRPr lang="en" sz="110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100" dirty="0" smtClean="0">
                <a:solidFill>
                  <a:schemeClr val="dk1"/>
                </a:solidFill>
                <a:latin typeface="Calibri"/>
                <a:ea typeface="Calibri"/>
                <a:cs typeface="Calibri"/>
                <a:sym typeface="Calibri"/>
              </a:rPr>
              <a:t>And it’s great to understand what containers are because frankly, you cannot have much of a conversation about IT modernization, DevOps, or platform as a service without talking about them. Right now, there is a ton of buzz in this area… in fact I kind of joke that if you want to get a talk accepted at a conference, you just put container in the title and you’re in.</a:t>
            </a:r>
          </a:p>
          <a:p>
            <a:pPr marL="0" marR="0" lvl="0" indent="0" algn="l" rtl="0">
              <a:spcBef>
                <a:spcPts val="0"/>
              </a:spcBef>
              <a:buNone/>
            </a:pPr>
            <a:endParaRPr lang="en" sz="110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100" dirty="0" smtClean="0">
                <a:solidFill>
                  <a:schemeClr val="dk1"/>
                </a:solidFill>
                <a:latin typeface="Calibri"/>
                <a:ea typeface="Calibri"/>
                <a:cs typeface="Calibri"/>
                <a:sym typeface="Calibri"/>
              </a:rPr>
              <a:t>As such, with all this buzz, there is a ton of misperception. In fact...</a:t>
            </a:r>
          </a:p>
          <a:p>
            <a:pPr rtl="0"/>
            <a:endParaRPr lang="en-US" dirty="0"/>
          </a:p>
        </p:txBody>
      </p:sp>
    </p:spTree>
    <p:extLst>
      <p:ext uri="{BB962C8B-B14F-4D97-AF65-F5344CB8AC3E}">
        <p14:creationId xmlns:p14="http://schemas.microsoft.com/office/powerpoint/2010/main" val="1759593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7" name="Shape 36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Even so, Google understands that they cannot do Kubernetes all</a:t>
            </a:r>
            <a:r>
              <a:rPr lang="en-US" sz="1200" baseline="0" dirty="0" smtClean="0">
                <a:solidFill>
                  <a:schemeClr val="dk1"/>
                </a:solidFill>
                <a:latin typeface="Calibri"/>
                <a:ea typeface="Calibri"/>
                <a:cs typeface="Calibri"/>
                <a:sym typeface="Calibri"/>
              </a:rPr>
              <a:t> on their own. Container management is a super tough problem to solve. And as I mentioned earlier, Google understands this and </a:t>
            </a:r>
            <a:r>
              <a:rPr lang="en-US" sz="1200" baseline="0" dirty="0" err="1" smtClean="0">
                <a:solidFill>
                  <a:schemeClr val="dk1"/>
                </a:solidFill>
                <a:latin typeface="Calibri"/>
                <a:ea typeface="Calibri"/>
                <a:cs typeface="Calibri"/>
                <a:sym typeface="Calibri"/>
              </a:rPr>
              <a:t>opensourced</a:t>
            </a:r>
            <a:r>
              <a:rPr lang="en-US" sz="1200" baseline="0" dirty="0" smtClean="0">
                <a:solidFill>
                  <a:schemeClr val="dk1"/>
                </a:solidFill>
                <a:latin typeface="Calibri"/>
                <a:ea typeface="Calibri"/>
                <a:cs typeface="Calibri"/>
                <a:sym typeface="Calibri"/>
              </a:rPr>
              <a:t> it.</a:t>
            </a:r>
            <a:endParaRPr lang="en" sz="1200" dirty="0">
              <a:solidFill>
                <a:schemeClr val="dk1"/>
              </a:solidFill>
              <a:latin typeface="Calibri"/>
              <a:ea typeface="Calibri"/>
              <a:cs typeface="Calibri"/>
              <a:sym typeface="Calibri"/>
            </a:endParaRPr>
          </a:p>
        </p:txBody>
      </p:sp>
      <p:sp>
        <p:nvSpPr>
          <p:cNvPr id="368" name="Shape 36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30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1751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So</a:t>
            </a:r>
            <a:r>
              <a:rPr lang="en-US" baseline="0" dirty="0" smtClean="0"/>
              <a:t> companies like these could contribute to it. Now this is just a small swath of the 45 corporate contributors out there, not to mention the independent, individual contributors out there. </a:t>
            </a:r>
            <a:endParaRPr lang="en-US" dirty="0" smtClean="0"/>
          </a:p>
          <a:p>
            <a:pPr lvl="0">
              <a:spcBef>
                <a:spcPts val="0"/>
              </a:spcBef>
              <a:buNone/>
            </a:pPr>
            <a:endParaRPr dirty="0"/>
          </a:p>
          <a:p>
            <a:pPr lvl="0">
              <a:spcBef>
                <a:spcPts val="0"/>
              </a:spcBef>
              <a:buNone/>
            </a:pPr>
            <a:r>
              <a:rPr lang="en-US" dirty="0" smtClean="0"/>
              <a:t>To do container management right, it</a:t>
            </a:r>
            <a:r>
              <a:rPr lang="en" dirty="0" smtClean="0"/>
              <a:t> t</a:t>
            </a:r>
            <a:r>
              <a:rPr lang="en-US" dirty="0" err="1" smtClean="0"/>
              <a:t>akes</a:t>
            </a:r>
            <a:r>
              <a:rPr lang="en-US" baseline="0" dirty="0" smtClean="0"/>
              <a:t> a</a:t>
            </a:r>
            <a:r>
              <a:rPr lang="en" dirty="0" smtClean="0"/>
              <a:t> village</a:t>
            </a:r>
            <a:r>
              <a:rPr lang="en-US" baseline="0" dirty="0" smtClean="0"/>
              <a:t> which is to say to get Kubernetes right, it takes a village!</a:t>
            </a:r>
            <a:endParaRPr lang="en" dirty="0"/>
          </a:p>
          <a:p>
            <a:pPr lvl="0">
              <a:spcBef>
                <a:spcPts val="0"/>
              </a:spcBef>
              <a:buNone/>
            </a:pPr>
            <a:endParaRPr dirty="0"/>
          </a:p>
          <a:p>
            <a:pPr lvl="0">
              <a:spcBef>
                <a:spcPts val="0"/>
              </a:spcBef>
              <a:buNone/>
            </a:pPr>
            <a:r>
              <a:rPr lang="en-US" dirty="0" smtClean="0"/>
              <a:t>And to toot our horn once again,</a:t>
            </a:r>
            <a:r>
              <a:rPr lang="en-US" baseline="0" dirty="0" smtClean="0"/>
              <a:t> Red Hat is the number one contributor to Kubernetes behind Google.</a:t>
            </a:r>
          </a:p>
          <a:p>
            <a:pPr lvl="0">
              <a:spcBef>
                <a:spcPts val="0"/>
              </a:spcBef>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solidFill>
                  <a:schemeClr val="dk1"/>
                </a:solidFill>
                <a:latin typeface="Calibri"/>
                <a:ea typeface="Calibri"/>
                <a:cs typeface="Calibri"/>
                <a:sym typeface="Calibri"/>
              </a:rPr>
              <a:t>And lastly</a:t>
            </a:r>
            <a:r>
              <a:rPr lang="mr-IN" sz="1100" dirty="0" smtClean="0">
                <a:solidFill>
                  <a:schemeClr val="dk1"/>
                </a:solidFill>
                <a:latin typeface="Calibri"/>
                <a:ea typeface="Calibri"/>
                <a:cs typeface="Calibri"/>
                <a:sym typeface="Calibri"/>
              </a:rPr>
              <a:t>…</a:t>
            </a:r>
            <a:r>
              <a:rPr lang="en-US" sz="1100" dirty="0" smtClean="0">
                <a:solidFill>
                  <a:schemeClr val="dk1"/>
                </a:solidFill>
                <a:latin typeface="Calibri"/>
                <a:ea typeface="Calibri"/>
                <a:cs typeface="Calibri"/>
                <a:sym typeface="Calibri"/>
              </a:rPr>
              <a:t> BREAKING NEWS</a:t>
            </a:r>
            <a:r>
              <a:rPr lang="mr-IN" sz="1100" dirty="0" smtClean="0">
                <a:solidFill>
                  <a:schemeClr val="dk1"/>
                </a:solidFill>
                <a:latin typeface="Calibri"/>
                <a:ea typeface="Calibri"/>
                <a:cs typeface="Calibri"/>
                <a:sym typeface="Calibri"/>
              </a:rPr>
              <a:t>…</a:t>
            </a:r>
            <a:r>
              <a:rPr lang="en-US" sz="1100" dirty="0" smtClean="0">
                <a:solidFill>
                  <a:schemeClr val="dk1"/>
                </a:solidFill>
                <a:latin typeface="Calibri"/>
                <a:ea typeface="Calibri"/>
                <a:cs typeface="Calibri"/>
                <a:sym typeface="Calibri"/>
              </a:rPr>
              <a:t> Kubernetes 1.5 released</a:t>
            </a:r>
            <a:r>
              <a:rPr lang="en-US" sz="1100" baseline="0" dirty="0" smtClean="0">
                <a:solidFill>
                  <a:schemeClr val="dk1"/>
                </a:solidFill>
                <a:latin typeface="Calibri"/>
                <a:ea typeface="Calibri"/>
                <a:cs typeface="Calibri"/>
                <a:sym typeface="Calibri"/>
              </a:rPr>
              <a:t> today with alpha support for running application nodes on Microsoft Windows Server, including </a:t>
            </a:r>
            <a:r>
              <a:rPr lang="en-US" sz="1100" baseline="0" dirty="0" err="1" smtClean="0">
                <a:solidFill>
                  <a:schemeClr val="dk1"/>
                </a:solidFill>
                <a:latin typeface="Calibri"/>
                <a:ea typeface="Calibri"/>
                <a:cs typeface="Calibri"/>
                <a:sym typeface="Calibri"/>
              </a:rPr>
              <a:t>HyperV</a:t>
            </a:r>
            <a:r>
              <a:rPr lang="en-US" sz="1100" baseline="0" dirty="0" smtClean="0">
                <a:solidFill>
                  <a:schemeClr val="dk1"/>
                </a:solidFill>
                <a:latin typeface="Calibri"/>
                <a:ea typeface="Calibri"/>
                <a:cs typeface="Calibri"/>
                <a:sym typeface="Calibri"/>
              </a:rPr>
              <a:t> containers! Another great representation of the community!</a:t>
            </a:r>
            <a:endParaRPr lang="en" sz="1100" dirty="0" smtClean="0">
              <a:solidFill>
                <a:schemeClr val="dk1"/>
              </a:solidFill>
              <a:latin typeface="Calibri"/>
              <a:ea typeface="Calibri"/>
              <a:cs typeface="Calibri"/>
              <a:sym typeface="Calibri"/>
            </a:endParaRPr>
          </a:p>
          <a:p>
            <a:pPr lvl="0">
              <a:spcBef>
                <a:spcPts val="0"/>
              </a:spcBef>
              <a:buNone/>
            </a:pPr>
            <a:endParaRPr lang="en" dirty="0"/>
          </a:p>
        </p:txBody>
      </p:sp>
    </p:spTree>
    <p:extLst>
      <p:ext uri="{BB962C8B-B14F-4D97-AF65-F5344CB8AC3E}">
        <p14:creationId xmlns:p14="http://schemas.microsoft.com/office/powerpoint/2010/main" val="3724078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And to reiterate how much has gone</a:t>
            </a:r>
            <a:r>
              <a:rPr lang="en-US" baseline="0" dirty="0" smtClean="0"/>
              <a:t> into building the Kubernetes ecosystem, The New Stack did research into the contributions of Kubernetes and calculated the time spent across of these companies and found over 120 million dollars in development costs have been invested up to Kubernetes v1.4.</a:t>
            </a:r>
          </a:p>
          <a:p>
            <a:pPr lvl="0">
              <a:spcBef>
                <a:spcPts val="0"/>
              </a:spcBef>
              <a:buNone/>
            </a:pPr>
            <a:endParaRPr lang="en-US" baseline="0" dirty="0" smtClean="0"/>
          </a:p>
          <a:p>
            <a:pPr lvl="0">
              <a:spcBef>
                <a:spcPts val="0"/>
              </a:spcBef>
              <a:buNone/>
            </a:pPr>
            <a:r>
              <a:rPr lang="en-US" baseline="0" dirty="0" smtClean="0"/>
              <a:t>This is a lot of cheddar for one company to spend on solving container management challenges, which is why the open-source community is such a great fit.</a:t>
            </a:r>
            <a:endParaRPr lang="en" dirty="0"/>
          </a:p>
        </p:txBody>
      </p:sp>
    </p:spTree>
    <p:extLst>
      <p:ext uri="{BB962C8B-B14F-4D97-AF65-F5344CB8AC3E}">
        <p14:creationId xmlns:p14="http://schemas.microsoft.com/office/powerpoint/2010/main" val="2607045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47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And this is to say,</a:t>
            </a:r>
            <a:r>
              <a:rPr lang="en-US" sz="1200" baseline="0" dirty="0" smtClean="0">
                <a:solidFill>
                  <a:schemeClr val="dk1"/>
                </a:solidFill>
                <a:latin typeface="Calibri"/>
                <a:ea typeface="Calibri"/>
                <a:cs typeface="Calibri"/>
                <a:sym typeface="Calibri"/>
              </a:rPr>
              <a:t> if you are going to DIY container management, remember how tough it is to do it right. To build something as enterprise grade as Kubernetes. Are you really going to spend over 120 million dollars on doing this on your own rather than invest in your business mission? I hope everyone on the call answers no to this question.</a:t>
            </a:r>
            <a:endParaRPr lang="en" sz="1200" dirty="0">
              <a:solidFill>
                <a:schemeClr val="dk1"/>
              </a:solidFill>
              <a:latin typeface="Calibri"/>
              <a:ea typeface="Calibri"/>
              <a:cs typeface="Calibri"/>
              <a:sym typeface="Calibri"/>
            </a:endParaRPr>
          </a:p>
        </p:txBody>
      </p:sp>
      <p:sp>
        <p:nvSpPr>
          <p:cNvPr id="416" name="Shape 41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34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66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And it’s pretty clear organizations are too and</a:t>
            </a:r>
            <a:r>
              <a:rPr lang="en-US" baseline="0" dirty="0" smtClean="0"/>
              <a:t> </a:t>
            </a:r>
            <a:r>
              <a:rPr lang="en-US" dirty="0" smtClean="0"/>
              <a:t>rallying around Kubernetes.</a:t>
            </a:r>
          </a:p>
          <a:p>
            <a:pPr lvl="0">
              <a:spcBef>
                <a:spcPts val="0"/>
              </a:spcBef>
              <a:buNone/>
            </a:pPr>
            <a:endParaRPr lang="en-US" dirty="0" smtClean="0"/>
          </a:p>
          <a:p>
            <a:pPr lvl="0">
              <a:spcBef>
                <a:spcPts val="0"/>
              </a:spcBef>
              <a:buNone/>
            </a:pPr>
            <a:r>
              <a:rPr lang="en-US" dirty="0" smtClean="0"/>
              <a:t>Up on</a:t>
            </a:r>
            <a:r>
              <a:rPr lang="en-US" baseline="0" dirty="0" smtClean="0"/>
              <a:t> this slide, you’ll see in the upper left the search trends of folks looking for info on how to use Kubernetes. Upper right is job trends and lower left is stack overflow interest. </a:t>
            </a:r>
          </a:p>
          <a:p>
            <a:pPr lvl="0">
              <a:spcBef>
                <a:spcPts val="0"/>
              </a:spcBef>
              <a:buNone/>
            </a:pPr>
            <a:endParaRPr lang="en-US" baseline="0" dirty="0" smtClean="0"/>
          </a:p>
          <a:p>
            <a:pPr lvl="0">
              <a:spcBef>
                <a:spcPts val="0"/>
              </a:spcBef>
              <a:buNone/>
            </a:pPr>
            <a:r>
              <a:rPr lang="en-US" baseline="0" dirty="0" smtClean="0"/>
              <a:t>The velocity Kubernetes interest is super important to the health of the Kubernetes project itself. Remember, a healthy open source community only remains healthy if there is a ton of work and interest being done by multiple orgs and individuals.</a:t>
            </a:r>
            <a:endParaRPr lang="en-US" dirty="0" smtClean="0"/>
          </a:p>
          <a:p>
            <a:pPr lvl="0">
              <a:spcBef>
                <a:spcPts val="0"/>
              </a:spcBef>
              <a:buNone/>
            </a:pPr>
            <a:endParaRPr lang="en" dirty="0"/>
          </a:p>
          <a:p>
            <a:pPr lvl="0" rtl="0">
              <a:spcBef>
                <a:spcPts val="0"/>
              </a:spcBef>
              <a:buNone/>
            </a:pPr>
            <a:endParaRPr dirty="0"/>
          </a:p>
        </p:txBody>
      </p:sp>
    </p:spTree>
    <p:extLst>
      <p:ext uri="{BB962C8B-B14F-4D97-AF65-F5344CB8AC3E}">
        <p14:creationId xmlns:p14="http://schemas.microsoft.com/office/powerpoint/2010/main" val="862532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the high</a:t>
            </a:r>
            <a:r>
              <a:rPr lang="en-US" baseline="0" dirty="0" smtClean="0"/>
              <a:t> velocity of Kubernetes would not be possible without the management of the project by the Cloud Native Computing foundation also known as CNCF.</a:t>
            </a:r>
          </a:p>
          <a:p>
            <a:endParaRPr lang="en-US" baseline="0" dirty="0" smtClean="0"/>
          </a:p>
          <a:p>
            <a:r>
              <a:rPr lang="en-US" baseline="0" dirty="0" smtClean="0"/>
              <a:t>Per CNCF and its’s founding over a year ago, it’s mission is </a:t>
            </a:r>
            <a:r>
              <a:rPr lang="en-US" sz="1100" b="0" i="0" kern="1200" dirty="0" smtClean="0">
                <a:solidFill>
                  <a:schemeClr val="tx1"/>
                </a:solidFill>
                <a:effectLst/>
                <a:latin typeface="+mn-lt"/>
                <a:ea typeface="+mn-ea"/>
                <a:cs typeface="+mn-cs"/>
              </a:rPr>
              <a:t>to create and drive the adoption of a new computing paradigm that is optimized for modern distributed systems environments capable of scaling to tens of thousands of self healing multi-tenant nodes.</a:t>
            </a:r>
          </a:p>
          <a:p>
            <a:r>
              <a:rPr lang="en-US" sz="1100" b="1" i="0" kern="1200" baseline="0" dirty="0" smtClean="0">
                <a:solidFill>
                  <a:schemeClr val="tx1"/>
                </a:solidFill>
                <a:effectLst/>
                <a:latin typeface="+mn-lt"/>
                <a:ea typeface="+mn-ea"/>
                <a:cs typeface="+mn-cs"/>
              </a:rPr>
              <a:t>[CLICK]</a:t>
            </a:r>
          </a:p>
          <a:p>
            <a:endParaRPr lang="en-US" sz="1100" b="0" i="0" kern="1200" baseline="0" dirty="0" smtClean="0">
              <a:solidFill>
                <a:schemeClr val="tx1"/>
              </a:solidFill>
              <a:effectLst/>
              <a:latin typeface="+mn-lt"/>
              <a:ea typeface="+mn-ea"/>
              <a:cs typeface="+mn-cs"/>
            </a:endParaRPr>
          </a:p>
          <a:p>
            <a:r>
              <a:rPr lang="en-US" sz="1100" b="0" i="0" kern="1200" baseline="0" dirty="0" smtClean="0">
                <a:solidFill>
                  <a:schemeClr val="tx1"/>
                </a:solidFill>
                <a:effectLst/>
                <a:latin typeface="+mn-lt"/>
                <a:ea typeface="+mn-ea"/>
                <a:cs typeface="+mn-cs"/>
              </a:rPr>
              <a:t>And CNCF is doing this not only with Kubernetes, but </a:t>
            </a:r>
            <a:r>
              <a:rPr lang="en-US" sz="1100" b="0" i="0" kern="1200" baseline="0" dirty="0" err="1" smtClean="0">
                <a:solidFill>
                  <a:schemeClr val="tx1"/>
                </a:solidFill>
                <a:effectLst/>
                <a:latin typeface="+mn-lt"/>
                <a:ea typeface="+mn-ea"/>
                <a:cs typeface="+mn-cs"/>
              </a:rPr>
              <a:t>Fluentd</a:t>
            </a:r>
            <a:r>
              <a:rPr lang="en-US" sz="1100" b="0" i="0" kern="1200" baseline="0" dirty="0" smtClean="0">
                <a:solidFill>
                  <a:schemeClr val="tx1"/>
                </a:solidFill>
                <a:effectLst/>
                <a:latin typeface="+mn-lt"/>
                <a:ea typeface="+mn-ea"/>
                <a:cs typeface="+mn-cs"/>
              </a:rPr>
              <a:t>, a logging solution to unify collection and consumption, open tracing, an open standard for distributed tracing, and Prometheus, a monitoring solution.</a:t>
            </a:r>
          </a:p>
          <a:p>
            <a:r>
              <a:rPr lang="en-US" b="1" baseline="0" dirty="0" smtClean="0"/>
              <a:t>[CLICK]</a:t>
            </a:r>
          </a:p>
          <a:p>
            <a:endParaRPr lang="en-US" baseline="0" dirty="0" smtClean="0"/>
          </a:p>
          <a:p>
            <a:r>
              <a:rPr lang="en-US" baseline="0" dirty="0" smtClean="0"/>
              <a:t>And the involvement is huge. Each of these logos play a big part in </a:t>
            </a:r>
            <a:r>
              <a:rPr lang="en-US" baseline="0" dirty="0" err="1" smtClean="0"/>
              <a:t>sheparding</a:t>
            </a:r>
            <a:r>
              <a:rPr lang="en-US" baseline="0" dirty="0" smtClean="0"/>
              <a:t> these projects, including Kubernetes, the right way for a true community of innovation, which is super important to a healthy open-source community.</a:t>
            </a:r>
          </a:p>
          <a:p>
            <a:r>
              <a:rPr lang="en-US" b="1" baseline="0" dirty="0" smtClean="0"/>
              <a:t>[MODERATOR] </a:t>
            </a:r>
            <a:r>
              <a:rPr lang="en-US" sz="1100" b="1" i="0" kern="1200" dirty="0" smtClean="0">
                <a:solidFill>
                  <a:schemeClr val="tx1"/>
                </a:solidFill>
                <a:effectLst/>
                <a:latin typeface="+mn-lt"/>
                <a:ea typeface="+mn-ea"/>
                <a:cs typeface="+mn-cs"/>
              </a:rPr>
              <a:t>"Why is a healthy community so important?”</a:t>
            </a:r>
          </a:p>
          <a:p>
            <a:endParaRPr lang="en-US" sz="1100" b="0" i="0" kern="1200" baseline="0" dirty="0" smtClean="0">
              <a:solidFill>
                <a:schemeClr val="tx1"/>
              </a:solidFill>
              <a:effectLst/>
              <a:latin typeface="+mn-lt"/>
              <a:ea typeface="+mn-ea"/>
              <a:cs typeface="+mn-cs"/>
            </a:endParaRPr>
          </a:p>
          <a:p>
            <a:r>
              <a:rPr lang="en-US" sz="1100" b="0" i="0" kern="1200" baseline="0" dirty="0" smtClean="0">
                <a:solidFill>
                  <a:schemeClr val="tx1"/>
                </a:solidFill>
                <a:effectLst/>
                <a:latin typeface="+mn-lt"/>
                <a:ea typeface="+mn-ea"/>
                <a:cs typeface="+mn-cs"/>
              </a:rPr>
              <a:t>Because to be truly open-source, you need a good blend of users, contributors, and vendors to make it work. Remember, open source is a meritocracy. No single vendor or contributor should be deciding the complete direction of an open source project, and too often, that is the case. A fully open community of innovation ensure the market decides the direction of project over time, thus future-proofing an organization’s investment in the same.</a:t>
            </a:r>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2017354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And the last note I’ll say on Kubernetes is that many companies have</a:t>
            </a:r>
            <a:r>
              <a:rPr lang="en-US" baseline="0" dirty="0" smtClean="0"/>
              <a:t> made the leap to using it. Being a man of metaphors, I always like to say ”the second mouse gets the cheese”.</a:t>
            </a:r>
          </a:p>
          <a:p>
            <a:pPr lvl="0" rtl="0">
              <a:spcBef>
                <a:spcPts val="0"/>
              </a:spcBef>
              <a:buNone/>
            </a:pPr>
            <a:endParaRPr lang="en-US" baseline="0" dirty="0" smtClean="0"/>
          </a:p>
          <a:p>
            <a:pPr lvl="0" rtl="0">
              <a:spcBef>
                <a:spcPts val="0"/>
              </a:spcBef>
              <a:buNone/>
            </a:pPr>
            <a:r>
              <a:rPr lang="en-US" baseline="0" dirty="0" smtClean="0"/>
              <a:t>With Kubernetes being so heavily in use, like at the orgs on this slide, you can be ensured your org is in good company in Kubernetes being tried and trusted.</a:t>
            </a:r>
            <a:endParaRPr lang="en" dirty="0"/>
          </a:p>
        </p:txBody>
      </p:sp>
    </p:spTree>
    <p:extLst>
      <p:ext uri="{BB962C8B-B14F-4D97-AF65-F5344CB8AC3E}">
        <p14:creationId xmlns:p14="http://schemas.microsoft.com/office/powerpoint/2010/main" val="2590113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7" name="Shape 45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K, so now we have a</a:t>
            </a:r>
            <a:r>
              <a:rPr lang="en-US" sz="1200" baseline="0" dirty="0" smtClean="0">
                <a:solidFill>
                  <a:schemeClr val="dk1"/>
                </a:solidFill>
                <a:latin typeface="Calibri"/>
                <a:ea typeface="Calibri"/>
                <a:cs typeface="Calibri"/>
                <a:sym typeface="Calibri"/>
              </a:rPr>
              <a:t> primer on MSA, I want to circle back on containers and </a:t>
            </a:r>
            <a:r>
              <a:rPr lang="en-US" sz="1200" baseline="0" dirty="0" err="1" smtClean="0">
                <a:solidFill>
                  <a:schemeClr val="dk1"/>
                </a:solidFill>
                <a:latin typeface="Calibri"/>
                <a:ea typeface="Calibri"/>
                <a:cs typeface="Calibri"/>
                <a:sym typeface="Calibri"/>
              </a:rPr>
              <a:t>Kube</a:t>
            </a:r>
            <a:r>
              <a:rPr lang="en-US" sz="1200" baseline="0" dirty="0" smtClean="0">
                <a:solidFill>
                  <a:schemeClr val="dk1"/>
                </a:solidFill>
                <a:latin typeface="Calibri"/>
                <a:ea typeface="Calibri"/>
                <a:cs typeface="Calibri"/>
                <a:sym typeface="Calibri"/>
              </a:rPr>
              <a:t> and get into OpenShift.</a:t>
            </a:r>
          </a:p>
          <a:p>
            <a:pPr marL="0" marR="0" lvl="0" indent="0" algn="l" rtl="0">
              <a:spcBef>
                <a:spcPts val="0"/>
              </a:spcBef>
              <a:buSzPct val="25000"/>
              <a:buNone/>
            </a:pPr>
            <a:endParaRPr lang="en-US" sz="1200"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aseline="0" dirty="0" smtClean="0">
                <a:solidFill>
                  <a:schemeClr val="dk1"/>
                </a:solidFill>
                <a:latin typeface="Calibri"/>
                <a:ea typeface="Calibri"/>
                <a:cs typeface="Calibri"/>
                <a:sym typeface="Calibri"/>
              </a:rPr>
              <a:t>We’ve established containers are a great utility, but are not enough.</a:t>
            </a:r>
          </a:p>
        </p:txBody>
      </p:sp>
      <p:sp>
        <p:nvSpPr>
          <p:cNvPr id="458" name="Shape 45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38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1435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4" name="Shape 4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That we need container management to actually make containers work</a:t>
            </a:r>
            <a:r>
              <a:rPr lang="en-US" sz="1200" baseline="0" dirty="0" smtClean="0">
                <a:solidFill>
                  <a:schemeClr val="dk1"/>
                </a:solidFill>
                <a:latin typeface="Calibri"/>
                <a:ea typeface="Calibri"/>
                <a:cs typeface="Calibri"/>
                <a:sym typeface="Calibri"/>
              </a:rPr>
              <a:t> for you</a:t>
            </a:r>
            <a:endParaRPr lang="en" sz="1200" dirty="0">
              <a:solidFill>
                <a:schemeClr val="dk1"/>
              </a:solidFill>
              <a:latin typeface="Calibri"/>
              <a:ea typeface="Calibri"/>
              <a:cs typeface="Calibri"/>
              <a:sym typeface="Calibri"/>
            </a:endParaRPr>
          </a:p>
        </p:txBody>
      </p:sp>
      <p:sp>
        <p:nvSpPr>
          <p:cNvPr id="465" name="Shape 46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39</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7003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So</a:t>
            </a:r>
            <a:r>
              <a:rPr lang="en-US" baseline="0" dirty="0" smtClean="0"/>
              <a:t> first things first</a:t>
            </a:r>
            <a:r>
              <a:rPr lang="mr-IN" baseline="0" dirty="0" smtClean="0"/>
              <a:t>…</a:t>
            </a:r>
            <a:r>
              <a:rPr lang="en-US" baseline="0" dirty="0" smtClean="0"/>
              <a:t> I am sure most of you on the call have been asked this, “What is your container strategy” as if having a container strategy is 100% necessary to modernizing apps and doing cool stuff with “air quotes” here, “cloud native”.</a:t>
            </a:r>
          </a:p>
        </p:txBody>
      </p:sp>
    </p:spTree>
    <p:extLst>
      <p:ext uri="{BB962C8B-B14F-4D97-AF65-F5344CB8AC3E}">
        <p14:creationId xmlns:p14="http://schemas.microsoft.com/office/powerpoint/2010/main" val="1578238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And that the best container management system</a:t>
            </a:r>
            <a:r>
              <a:rPr lang="en-US" sz="1200" baseline="0" dirty="0" smtClean="0">
                <a:solidFill>
                  <a:schemeClr val="dk1"/>
                </a:solidFill>
                <a:latin typeface="Calibri"/>
                <a:ea typeface="Calibri"/>
                <a:cs typeface="Calibri"/>
                <a:sym typeface="Calibri"/>
              </a:rPr>
              <a:t> out there is Kubernetes</a:t>
            </a:r>
            <a:endParaRPr lang="en" sz="1200" dirty="0">
              <a:solidFill>
                <a:schemeClr val="dk1"/>
              </a:solidFill>
              <a:latin typeface="Calibri"/>
              <a:ea typeface="Calibri"/>
              <a:cs typeface="Calibri"/>
              <a:sym typeface="Calibri"/>
            </a:endParaRPr>
          </a:p>
        </p:txBody>
      </p:sp>
      <p:sp>
        <p:nvSpPr>
          <p:cNvPr id="472" name="Shape 47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40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1646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8" name="Shape 47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sz="1200" dirty="0" smtClean="0">
                <a:solidFill>
                  <a:schemeClr val="dk1"/>
                </a:solidFill>
                <a:latin typeface="Calibri"/>
                <a:ea typeface="Calibri"/>
                <a:cs typeface="Calibri"/>
                <a:sym typeface="Calibri"/>
              </a:rPr>
              <a:t>But</a:t>
            </a:r>
            <a:r>
              <a:rPr lang="mr-IN" sz="1200" dirty="0" smtClean="0">
                <a:solidFill>
                  <a:schemeClr val="dk1"/>
                </a:solidFill>
                <a:latin typeface="Calibri"/>
                <a:ea typeface="Calibri"/>
                <a:cs typeface="Calibri"/>
                <a:sym typeface="Calibri"/>
              </a:rPr>
              <a:t>…</a:t>
            </a:r>
            <a:r>
              <a:rPr lang="en-US" sz="1200" dirty="0" smtClean="0">
                <a:solidFill>
                  <a:schemeClr val="dk1"/>
                </a:solidFill>
                <a:latin typeface="Calibri"/>
                <a:ea typeface="Calibri"/>
                <a:cs typeface="Calibri"/>
                <a:sym typeface="Calibri"/>
              </a:rPr>
              <a:t> </a:t>
            </a:r>
          </a:p>
          <a:p>
            <a:pPr marL="0" marR="0" lvl="0" indent="0" algn="l" defTabSz="457200" rtl="0" eaLnBrk="1" fontAlgn="auto" latinLnBrk="0" hangingPunct="1">
              <a:lnSpc>
                <a:spcPct val="100000"/>
              </a:lnSpc>
              <a:spcBef>
                <a:spcPts val="0"/>
              </a:spcBef>
              <a:spcAft>
                <a:spcPts val="0"/>
              </a:spcAft>
              <a:buClrTx/>
              <a:buSzPct val="25000"/>
              <a:buFontTx/>
              <a:buNone/>
              <a:tabLst/>
              <a:defRPr/>
            </a:pPr>
            <a:endParaRPr lang="en-US" sz="1200" dirty="0" smtClean="0">
              <a:solidFill>
                <a:schemeClr val="dk1"/>
              </a:solidFill>
              <a:latin typeface="Calibri"/>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sz="1200" dirty="0" smtClean="0">
                <a:solidFill>
                  <a:schemeClr val="dk1"/>
                </a:solidFill>
                <a:latin typeface="Calibri"/>
                <a:ea typeface="Calibri"/>
                <a:cs typeface="Calibri"/>
                <a:sym typeface="Calibri"/>
              </a:rPr>
              <a:t>Even Kubernetes</a:t>
            </a:r>
            <a:r>
              <a:rPr lang="en-US" sz="1200" baseline="0" dirty="0" smtClean="0">
                <a:solidFill>
                  <a:schemeClr val="dk1"/>
                </a:solidFill>
                <a:latin typeface="Calibri"/>
                <a:ea typeface="Calibri"/>
                <a:cs typeface="Calibri"/>
                <a:sym typeface="Calibri"/>
              </a:rPr>
              <a:t> is not enough!</a:t>
            </a:r>
            <a:endParaRPr lang="en" sz="1200" dirty="0" smtClean="0">
              <a:solidFill>
                <a:schemeClr val="dk1"/>
              </a:solidFill>
              <a:latin typeface="Calibri"/>
              <a:ea typeface="Calibri"/>
              <a:cs typeface="Calibri"/>
              <a:sym typeface="Calibri"/>
            </a:endParaRPr>
          </a:p>
        </p:txBody>
      </p:sp>
      <p:sp>
        <p:nvSpPr>
          <p:cNvPr id="479" name="Shape 47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41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7519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8" name="Shape 47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sz="1200" dirty="0" smtClean="0">
                <a:solidFill>
                  <a:schemeClr val="dk1"/>
                </a:solidFill>
                <a:latin typeface="Calibri"/>
                <a:ea typeface="Calibri"/>
                <a:cs typeface="Calibri"/>
                <a:sym typeface="Calibri"/>
              </a:rPr>
              <a:t>Gabriel</a:t>
            </a:r>
            <a:r>
              <a:rPr lang="en-US" sz="1200" baseline="0" dirty="0" smtClean="0">
                <a:solidFill>
                  <a:schemeClr val="dk1"/>
                </a:solidFill>
                <a:latin typeface="Calibri"/>
                <a:ea typeface="Calibri"/>
                <a:cs typeface="Calibri"/>
                <a:sym typeface="Calibri"/>
              </a:rPr>
              <a:t> -&gt; CTO of </a:t>
            </a:r>
            <a:r>
              <a:rPr lang="en-US" sz="1200" baseline="0" dirty="0" err="1" smtClean="0">
                <a:solidFill>
                  <a:schemeClr val="dk1"/>
                </a:solidFill>
                <a:latin typeface="Calibri"/>
                <a:ea typeface="Calibri"/>
                <a:cs typeface="Calibri"/>
                <a:sym typeface="Calibri"/>
              </a:rPr>
              <a:t>Deis</a:t>
            </a:r>
            <a:endParaRPr lang="en-US" sz="1200" baseline="0" dirty="0" smtClean="0">
              <a:solidFill>
                <a:schemeClr val="dk1"/>
              </a:solidFill>
              <a:latin typeface="Calibri"/>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sz="1200" baseline="0" dirty="0" smtClean="0">
                <a:solidFill>
                  <a:schemeClr val="dk1"/>
                </a:solidFill>
                <a:latin typeface="Calibri"/>
                <a:ea typeface="Calibri"/>
                <a:cs typeface="Calibri"/>
                <a:sym typeface="Calibri"/>
              </a:rPr>
              <a:t>Brendan Burns-&gt; </a:t>
            </a:r>
            <a:r>
              <a:rPr lang="en-US" sz="1200" baseline="0" dirty="0" err="1" smtClean="0">
                <a:solidFill>
                  <a:schemeClr val="dk1"/>
                </a:solidFill>
                <a:latin typeface="Calibri"/>
                <a:ea typeface="Calibri"/>
                <a:cs typeface="Calibri"/>
                <a:sym typeface="Calibri"/>
              </a:rPr>
              <a:t>Kube</a:t>
            </a:r>
            <a:r>
              <a:rPr lang="en-US" sz="1200" baseline="0" dirty="0" smtClean="0">
                <a:solidFill>
                  <a:schemeClr val="dk1"/>
                </a:solidFill>
                <a:latin typeface="Calibri"/>
                <a:ea typeface="Calibri"/>
                <a:cs typeface="Calibri"/>
                <a:sym typeface="Calibri"/>
              </a:rPr>
              <a:t> </a:t>
            </a:r>
            <a:r>
              <a:rPr lang="en-US" sz="1200" baseline="0" dirty="0" smtClean="0">
                <a:solidFill>
                  <a:schemeClr val="dk1"/>
                </a:solidFill>
                <a:latin typeface="Calibri"/>
                <a:ea typeface="Calibri"/>
                <a:cs typeface="Calibri"/>
                <a:sym typeface="Calibri"/>
              </a:rPr>
              <a:t>co-founder</a:t>
            </a:r>
          </a:p>
          <a:p>
            <a:pPr marL="0" marR="0" lvl="0" indent="0" algn="l" defTabSz="457200" rtl="0" eaLnBrk="1" fontAlgn="auto" latinLnBrk="0" hangingPunct="1">
              <a:lnSpc>
                <a:spcPct val="100000"/>
              </a:lnSpc>
              <a:spcBef>
                <a:spcPts val="0"/>
              </a:spcBef>
              <a:spcAft>
                <a:spcPts val="0"/>
              </a:spcAft>
              <a:buClrTx/>
              <a:buSzPct val="25000"/>
              <a:buFontTx/>
              <a:buNone/>
              <a:tabLst/>
              <a:defRPr/>
            </a:pPr>
            <a:endParaRPr lang="en-US" sz="1200" baseline="0" dirty="0" smtClean="0">
              <a:solidFill>
                <a:schemeClr val="dk1"/>
              </a:solidFill>
              <a:latin typeface="Calibri"/>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sz="1200" dirty="0" smtClean="0">
                <a:solidFill>
                  <a:schemeClr val="dk1"/>
                </a:solidFill>
                <a:latin typeface="Calibri"/>
                <a:ea typeface="Calibri"/>
                <a:cs typeface="Calibri"/>
                <a:sym typeface="Calibri"/>
              </a:rPr>
              <a:t>https://</a:t>
            </a:r>
            <a:r>
              <a:rPr lang="en-US" sz="1200" dirty="0" err="1" smtClean="0">
                <a:solidFill>
                  <a:schemeClr val="dk1"/>
                </a:solidFill>
                <a:latin typeface="Calibri"/>
                <a:ea typeface="Calibri"/>
                <a:cs typeface="Calibri"/>
                <a:sym typeface="Calibri"/>
              </a:rPr>
              <a:t>twitter.com</a:t>
            </a:r>
            <a:r>
              <a:rPr lang="en-US" sz="1200" dirty="0" smtClean="0">
                <a:solidFill>
                  <a:schemeClr val="dk1"/>
                </a:solidFill>
                <a:latin typeface="Calibri"/>
                <a:ea typeface="Calibri"/>
                <a:cs typeface="Calibri"/>
                <a:sym typeface="Calibri"/>
              </a:rPr>
              <a:t>/</a:t>
            </a:r>
            <a:r>
              <a:rPr lang="en-US" sz="1200" dirty="0" err="1" smtClean="0">
                <a:solidFill>
                  <a:schemeClr val="dk1"/>
                </a:solidFill>
                <a:latin typeface="Calibri"/>
                <a:ea typeface="Calibri"/>
                <a:cs typeface="Calibri"/>
                <a:sym typeface="Calibri"/>
              </a:rPr>
              <a:t>brendandburns</a:t>
            </a:r>
            <a:r>
              <a:rPr lang="en-US" sz="1200" dirty="0" smtClean="0">
                <a:solidFill>
                  <a:schemeClr val="dk1"/>
                </a:solidFill>
                <a:latin typeface="Calibri"/>
                <a:ea typeface="Calibri"/>
                <a:cs typeface="Calibri"/>
                <a:sym typeface="Calibri"/>
              </a:rPr>
              <a:t>/status/849371016308588544</a:t>
            </a:r>
            <a:endParaRPr lang="en" sz="1200" dirty="0" smtClean="0">
              <a:solidFill>
                <a:schemeClr val="dk1"/>
              </a:solidFill>
              <a:latin typeface="Calibri"/>
              <a:ea typeface="Calibri"/>
              <a:cs typeface="Calibri"/>
              <a:sym typeface="Calibri"/>
            </a:endParaRPr>
          </a:p>
        </p:txBody>
      </p:sp>
      <p:sp>
        <p:nvSpPr>
          <p:cNvPr id="479" name="Shape 47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42</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518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5" name="Shape 48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You need a great platform to</a:t>
            </a:r>
            <a:r>
              <a:rPr lang="en-US" sz="1200" baseline="0" dirty="0" smtClean="0">
                <a:solidFill>
                  <a:schemeClr val="dk1"/>
                </a:solidFill>
                <a:latin typeface="Calibri"/>
                <a:ea typeface="Calibri"/>
                <a:cs typeface="Calibri"/>
                <a:sym typeface="Calibri"/>
              </a:rPr>
              <a:t> focus on your mission by delivering great app and huge business value.</a:t>
            </a:r>
          </a:p>
          <a:p>
            <a:pPr marL="0" marR="0" lvl="0" indent="0" algn="l" rtl="0">
              <a:spcBef>
                <a:spcPts val="0"/>
              </a:spcBef>
              <a:buSzPct val="25000"/>
              <a:buNone/>
            </a:pPr>
            <a:endParaRPr lang="en-US" sz="1200"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aseline="0" dirty="0" smtClean="0">
                <a:solidFill>
                  <a:schemeClr val="dk1"/>
                </a:solidFill>
                <a:latin typeface="Calibri"/>
                <a:ea typeface="Calibri"/>
                <a:cs typeface="Calibri"/>
                <a:sym typeface="Calibri"/>
              </a:rPr>
              <a:t>In other words we need a platform to make Kubernetes boring.</a:t>
            </a:r>
            <a:endParaRPr lang="en" sz="1200" dirty="0">
              <a:solidFill>
                <a:schemeClr val="dk1"/>
              </a:solidFill>
              <a:latin typeface="Calibri"/>
              <a:ea typeface="Calibri"/>
              <a:cs typeface="Calibri"/>
              <a:sym typeface="Calibri"/>
            </a:endParaRPr>
          </a:p>
        </p:txBody>
      </p:sp>
      <p:sp>
        <p:nvSpPr>
          <p:cNvPr id="486" name="Shape 48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43</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2108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2" name="Shape 49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And the best</a:t>
            </a:r>
            <a:r>
              <a:rPr lang="en-US" sz="1200" baseline="0" dirty="0" smtClean="0">
                <a:solidFill>
                  <a:schemeClr val="dk1"/>
                </a:solidFill>
                <a:latin typeface="Calibri"/>
                <a:ea typeface="Calibri"/>
                <a:cs typeface="Calibri"/>
                <a:sym typeface="Calibri"/>
              </a:rPr>
              <a:t> </a:t>
            </a:r>
            <a:r>
              <a:rPr lang="en-US" sz="1200" baseline="0" dirty="0" err="1" smtClean="0">
                <a:solidFill>
                  <a:schemeClr val="dk1"/>
                </a:solidFill>
                <a:latin typeface="Calibri"/>
                <a:ea typeface="Calibri"/>
                <a:cs typeface="Calibri"/>
                <a:sym typeface="Calibri"/>
              </a:rPr>
              <a:t>kubernetes</a:t>
            </a:r>
            <a:r>
              <a:rPr lang="en-US" sz="1200" baseline="0" dirty="0" smtClean="0">
                <a:solidFill>
                  <a:schemeClr val="dk1"/>
                </a:solidFill>
                <a:latin typeface="Calibri"/>
                <a:ea typeface="Calibri"/>
                <a:cs typeface="Calibri"/>
                <a:sym typeface="Calibri"/>
              </a:rPr>
              <a:t> platform to do this, is Red Hat OpenShift.</a:t>
            </a:r>
            <a:endParaRPr lang="en" sz="1200" dirty="0">
              <a:solidFill>
                <a:schemeClr val="dk1"/>
              </a:solidFill>
              <a:latin typeface="Calibri"/>
              <a:ea typeface="Calibri"/>
              <a:cs typeface="Calibri"/>
              <a:sym typeface="Calibri"/>
            </a:endParaRPr>
          </a:p>
        </p:txBody>
      </p:sp>
      <p:sp>
        <p:nvSpPr>
          <p:cNvPr id="493" name="Shape 49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44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07354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9" name="Shape 4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Red Hat OpenShift is Enterprise-Ready</a:t>
            </a:r>
            <a:r>
              <a:rPr lang="en-US" sz="1200" baseline="0" dirty="0" smtClean="0">
                <a:solidFill>
                  <a:schemeClr val="dk1"/>
                </a:solidFill>
                <a:latin typeface="Calibri"/>
                <a:ea typeface="Calibri"/>
                <a:cs typeface="Calibri"/>
                <a:sym typeface="Calibri"/>
              </a:rPr>
              <a:t> </a:t>
            </a:r>
            <a:r>
              <a:rPr lang="en-US" sz="1200" baseline="0" dirty="0" err="1" smtClean="0">
                <a:solidFill>
                  <a:schemeClr val="dk1"/>
                </a:solidFill>
                <a:latin typeface="Calibri"/>
                <a:ea typeface="Calibri"/>
                <a:cs typeface="Calibri"/>
                <a:sym typeface="Calibri"/>
              </a:rPr>
              <a:t>Kuberetes</a:t>
            </a:r>
            <a:r>
              <a:rPr lang="en-US" sz="1200" baseline="0" dirty="0" smtClean="0">
                <a:solidFill>
                  <a:schemeClr val="dk1"/>
                </a:solidFill>
                <a:latin typeface="Calibri"/>
                <a:ea typeface="Calibri"/>
                <a:cs typeface="Calibri"/>
                <a:sym typeface="Calibri"/>
              </a:rPr>
              <a:t> and a whole lot more. And that whole lot more is what we are going to talk about.</a:t>
            </a:r>
          </a:p>
          <a:p>
            <a:pPr marL="0" marR="0" lvl="0" indent="0" algn="l" rtl="0">
              <a:spcBef>
                <a:spcPts val="0"/>
              </a:spcBef>
              <a:buSzPct val="25000"/>
              <a:buNone/>
            </a:pPr>
            <a:r>
              <a:rPr lang="en-US" sz="1200" b="1" baseline="0" dirty="0" smtClean="0">
                <a:solidFill>
                  <a:schemeClr val="dk1"/>
                </a:solidFill>
                <a:latin typeface="Calibri"/>
                <a:ea typeface="Calibri"/>
                <a:cs typeface="Calibri"/>
                <a:sym typeface="Calibri"/>
              </a:rPr>
              <a:t>[MODERATOR] </a:t>
            </a:r>
            <a:r>
              <a:rPr lang="en-US" sz="1100" b="1" i="0" kern="1200" dirty="0" smtClean="0">
                <a:solidFill>
                  <a:schemeClr val="tx1"/>
                </a:solidFill>
                <a:effectLst/>
                <a:latin typeface="+mn-lt"/>
                <a:ea typeface="+mn-ea"/>
                <a:cs typeface="+mn-cs"/>
              </a:rPr>
              <a:t>"What does it mean to be 'enterprise-ready' Kubernetes?”</a:t>
            </a:r>
          </a:p>
          <a:p>
            <a:pPr marL="0" marR="0" lvl="0" indent="0" algn="l" rtl="0">
              <a:spcBef>
                <a:spcPts val="0"/>
              </a:spcBef>
              <a:buSzPct val="25000"/>
              <a:buNone/>
            </a:pPr>
            <a:endParaRPr lang="en-US" sz="1100" b="0" i="0" kern="1200" dirty="0" smtClean="0">
              <a:solidFill>
                <a:schemeClr val="tx1"/>
              </a:solidFill>
              <a:effectLst/>
              <a:latin typeface="+mn-lt"/>
              <a:ea typeface="+mn-ea"/>
              <a:cs typeface="+mn-cs"/>
              <a:sym typeface="Calibri"/>
            </a:endParaRPr>
          </a:p>
          <a:p>
            <a:pPr marL="0" marR="0" lvl="0" indent="0" algn="l" rtl="0">
              <a:spcBef>
                <a:spcPts val="0"/>
              </a:spcBef>
              <a:buSzPct val="25000"/>
              <a:buNone/>
            </a:pPr>
            <a:r>
              <a:rPr lang="en-US" sz="1100" b="0" i="0" kern="1200" dirty="0" smtClean="0">
                <a:solidFill>
                  <a:schemeClr val="tx1"/>
                </a:solidFill>
                <a:effectLst/>
                <a:latin typeface="+mn-lt"/>
                <a:ea typeface="+mn-ea"/>
                <a:cs typeface="+mn-cs"/>
                <a:sym typeface="Calibri"/>
              </a:rPr>
              <a:t>This means</a:t>
            </a:r>
            <a:r>
              <a:rPr lang="en-US" sz="1100" b="0" i="0" kern="1200" baseline="0" dirty="0" smtClean="0">
                <a:solidFill>
                  <a:schemeClr val="tx1"/>
                </a:solidFill>
                <a:effectLst/>
                <a:latin typeface="+mn-lt"/>
                <a:ea typeface="+mn-ea"/>
                <a:cs typeface="+mn-cs"/>
                <a:sym typeface="Calibri"/>
              </a:rPr>
              <a:t> to provide an easy button to the awesomeness of Kubernetes, to abstract away the complexity of Kubernetes and add some special sauce to make it easier to build and deliver great apps, get business value deployed, and make it more usable from on operations perspective.</a:t>
            </a:r>
          </a:p>
          <a:p>
            <a:pPr marL="0" marR="0" lvl="0" indent="0" algn="l" rtl="0">
              <a:spcBef>
                <a:spcPts val="0"/>
              </a:spcBef>
              <a:buSzPct val="25000"/>
              <a:buNone/>
            </a:pPr>
            <a:endParaRPr lang="en-US" sz="1100" b="0" i="0" kern="1200" baseline="0" dirty="0" smtClean="0">
              <a:solidFill>
                <a:schemeClr val="tx1"/>
              </a:solidFill>
              <a:effectLst/>
              <a:latin typeface="+mn-lt"/>
              <a:ea typeface="+mn-ea"/>
              <a:cs typeface="+mn-cs"/>
              <a:sym typeface="Calibri"/>
            </a:endParaRPr>
          </a:p>
          <a:p>
            <a:pPr marL="0" marR="0" lvl="0" indent="0" algn="l" rtl="0">
              <a:spcBef>
                <a:spcPts val="0"/>
              </a:spcBef>
              <a:buSzPct val="25000"/>
              <a:buNone/>
            </a:pPr>
            <a:r>
              <a:rPr lang="en-US" sz="1100" b="0" i="0" kern="1200" baseline="0" dirty="0" smtClean="0">
                <a:solidFill>
                  <a:schemeClr val="tx1"/>
                </a:solidFill>
                <a:effectLst/>
                <a:latin typeface="+mn-lt"/>
                <a:ea typeface="+mn-ea"/>
                <a:cs typeface="+mn-cs"/>
                <a:sym typeface="Calibri"/>
              </a:rPr>
              <a:t>Also, the Kubernetes community releases quickly. Red Hat does a great job of testing hardening these releases, always contributing fixes back to the upstream. Additionally, Red Hat provides support top to bottom for everything in OpenShift, including Kubernetes and the container tech so you have someone to call and as I like to say, one throat to choke or one body to hug, depending on how we are servicing you.</a:t>
            </a:r>
            <a:endParaRPr lang="en" sz="1200" dirty="0">
              <a:solidFill>
                <a:schemeClr val="dk1"/>
              </a:solidFill>
              <a:latin typeface="Calibri"/>
              <a:ea typeface="Calibri"/>
              <a:cs typeface="Calibri"/>
              <a:sym typeface="Calibri"/>
            </a:endParaRPr>
          </a:p>
        </p:txBody>
      </p:sp>
      <p:sp>
        <p:nvSpPr>
          <p:cNvPr id="500" name="Shape 50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45</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4100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So in addition</a:t>
            </a:r>
            <a:r>
              <a:rPr lang="en-US" baseline="0" dirty="0" smtClean="0"/>
              <a:t> to your “what is your Kubernetes strategy”</a:t>
            </a:r>
            <a:endParaRPr lang="en" dirty="0"/>
          </a:p>
        </p:txBody>
      </p:sp>
    </p:spTree>
    <p:extLst>
      <p:ext uri="{BB962C8B-B14F-4D97-AF65-F5344CB8AC3E}">
        <p14:creationId xmlns:p14="http://schemas.microsoft.com/office/powerpoint/2010/main" val="4075350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1" name="Shape 5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We</a:t>
            </a:r>
            <a:r>
              <a:rPr lang="en-US" baseline="0" dirty="0" smtClean="0"/>
              <a:t> want to ask “what is your building great apps strategy”?</a:t>
            </a:r>
            <a:endParaRPr lang="en" dirty="0"/>
          </a:p>
        </p:txBody>
      </p:sp>
    </p:spTree>
    <p:extLst>
      <p:ext uri="{BB962C8B-B14F-4D97-AF65-F5344CB8AC3E}">
        <p14:creationId xmlns:p14="http://schemas.microsoft.com/office/powerpoint/2010/main" val="4165894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And to do this the right way, in a state of DevOps where your org focuses</a:t>
            </a:r>
            <a:r>
              <a:rPr lang="en-US" baseline="0" dirty="0" smtClean="0"/>
              <a:t> on business results more so than technical details, you need more than what Kubernetes provides by itself. </a:t>
            </a:r>
          </a:p>
          <a:p>
            <a:pPr lvl="0">
              <a:spcBef>
                <a:spcPts val="0"/>
              </a:spcBef>
              <a:buNone/>
            </a:pPr>
            <a:endParaRPr lang="en-US" baseline="0" dirty="0" smtClean="0"/>
          </a:p>
          <a:p>
            <a:pPr lvl="0">
              <a:spcBef>
                <a:spcPts val="0"/>
              </a:spcBef>
              <a:buNone/>
            </a:pPr>
            <a:r>
              <a:rPr lang="en-US" baseline="0" dirty="0" smtClean="0"/>
              <a:t>Now this is not to say the orchestration piece is small potatoes, b/c it’s definitely not, especially given the over 120 million dollars invested in it.</a:t>
            </a:r>
            <a:endParaRPr lang="en" dirty="0"/>
          </a:p>
        </p:txBody>
      </p:sp>
    </p:spTree>
    <p:extLst>
      <p:ext uri="{BB962C8B-B14F-4D97-AF65-F5344CB8AC3E}">
        <p14:creationId xmlns:p14="http://schemas.microsoft.com/office/powerpoint/2010/main" val="1534044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3" name="Shape 6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But you need a lot more to just deliver</a:t>
            </a:r>
            <a:r>
              <a:rPr lang="en-US" baseline="0" dirty="0" smtClean="0"/>
              <a:t> business value. </a:t>
            </a:r>
          </a:p>
          <a:p>
            <a:pPr lvl="0">
              <a:spcBef>
                <a:spcPts val="0"/>
              </a:spcBef>
              <a:buNone/>
            </a:pPr>
            <a:endParaRPr lang="en-US" baseline="0" dirty="0" smtClean="0"/>
          </a:p>
          <a:p>
            <a:pPr lvl="0">
              <a:spcBef>
                <a:spcPts val="0"/>
              </a:spcBef>
              <a:buNone/>
            </a:pPr>
            <a:r>
              <a:rPr lang="en-US" baseline="0" dirty="0" smtClean="0"/>
              <a:t>And as you can see here, the “special sauce” Red Hat adds a whole lot in addition to upstream Kubernetes and </a:t>
            </a:r>
            <a:r>
              <a:rPr lang="en-US" baseline="0" dirty="0" err="1" smtClean="0"/>
              <a:t>docker</a:t>
            </a:r>
            <a:r>
              <a:rPr lang="en-US" baseline="0" dirty="0" smtClean="0"/>
              <a:t>.</a:t>
            </a:r>
          </a:p>
          <a:p>
            <a:pPr lvl="0">
              <a:spcBef>
                <a:spcPts val="0"/>
              </a:spcBef>
              <a:buNone/>
            </a:pPr>
            <a:endParaRPr lang="en-US" baseline="0" dirty="0" smtClean="0"/>
          </a:p>
          <a:p>
            <a:pPr lvl="0">
              <a:spcBef>
                <a:spcPts val="0"/>
              </a:spcBef>
              <a:buNone/>
            </a:pPr>
            <a:r>
              <a:rPr lang="en-US" baseline="0" dirty="0" smtClean="0"/>
              <a:t>And the thing is, each of these boxes are definitely needed to be an enterprise-ready platform. Things like security, monitoring, CI/CD, self-service, policy management and more have to be bolted on to Kubernetes so you can focus on your mission rather than an org expending resources on bolting these things on and supporting them after. In other words, Red Hat provides what you need so you don’t spend big bucks rolling your own </a:t>
            </a:r>
            <a:r>
              <a:rPr lang="en-US" baseline="0" dirty="0" err="1" smtClean="0"/>
              <a:t>kubernetes</a:t>
            </a:r>
            <a:r>
              <a:rPr lang="en-US" baseline="0" dirty="0" smtClean="0"/>
              <a:t>-based platform. </a:t>
            </a:r>
          </a:p>
        </p:txBody>
      </p:sp>
    </p:spTree>
    <p:extLst>
      <p:ext uri="{BB962C8B-B14F-4D97-AF65-F5344CB8AC3E}">
        <p14:creationId xmlns:p14="http://schemas.microsoft.com/office/powerpoint/2010/main" val="3253650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And usually</a:t>
            </a:r>
            <a:r>
              <a:rPr lang="en-US" baseline="0" dirty="0" smtClean="0"/>
              <a:t> we hear, “</a:t>
            </a:r>
            <a:r>
              <a:rPr lang="en-US" baseline="0" dirty="0" err="1" smtClean="0"/>
              <a:t>docker</a:t>
            </a:r>
            <a:r>
              <a:rPr lang="en-US" baseline="0" dirty="0" smtClean="0"/>
              <a:t>”... Not knowing when they say it if they mean the “little d” </a:t>
            </a:r>
            <a:r>
              <a:rPr lang="en-US" baseline="0" dirty="0" err="1" smtClean="0"/>
              <a:t>docker</a:t>
            </a:r>
            <a:r>
              <a:rPr lang="en-US" baseline="0" dirty="0" smtClean="0"/>
              <a:t> the container or the ”Big D” Docker Inc. the company. And yes, there is a huge difference, but that’s for another time.</a:t>
            </a:r>
          </a:p>
          <a:p>
            <a:pPr lvl="0">
              <a:spcBef>
                <a:spcPts val="0"/>
              </a:spcBef>
              <a:buNone/>
            </a:pPr>
            <a:endParaRPr lang="en-US" baseline="0" dirty="0" smtClean="0"/>
          </a:p>
          <a:p>
            <a:pPr lvl="0">
              <a:spcBef>
                <a:spcPts val="0"/>
              </a:spcBef>
              <a:buNone/>
            </a:pPr>
            <a:r>
              <a:rPr lang="en-US" baseline="0" dirty="0" smtClean="0"/>
              <a:t>That being said</a:t>
            </a:r>
            <a:r>
              <a:rPr lang="mr-IN" baseline="0" dirty="0" smtClean="0"/>
              <a:t>…</a:t>
            </a:r>
            <a:endParaRPr lang="en" dirty="0"/>
          </a:p>
        </p:txBody>
      </p:sp>
    </p:spTree>
    <p:extLst>
      <p:ext uri="{BB962C8B-B14F-4D97-AF65-F5344CB8AC3E}">
        <p14:creationId xmlns:p14="http://schemas.microsoft.com/office/powerpoint/2010/main" val="2264230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kern="1200" dirty="0" smtClean="0">
                <a:solidFill>
                  <a:schemeClr val="tx1"/>
                </a:solidFill>
                <a:effectLst/>
                <a:latin typeface="+mn-lt"/>
                <a:ea typeface="+mn-ea"/>
                <a:cs typeface="+mn-cs"/>
              </a:rPr>
              <a:t>Expanding</a:t>
            </a:r>
            <a:r>
              <a:rPr lang="en-US" sz="1100" b="0" i="0" u="none" strike="noStrike" kern="1200" baseline="0" dirty="0" smtClean="0">
                <a:solidFill>
                  <a:schemeClr val="tx1"/>
                </a:solidFill>
                <a:effectLst/>
                <a:latin typeface="+mn-lt"/>
                <a:ea typeface="+mn-ea"/>
                <a:cs typeface="+mn-cs"/>
              </a:rPr>
              <a:t> on this and the major</a:t>
            </a:r>
            <a:r>
              <a:rPr lang="en-US" sz="1100" b="0" i="0" u="none" strike="noStrike" kern="1200" dirty="0" smtClean="0">
                <a:solidFill>
                  <a:schemeClr val="tx1"/>
                </a:solidFill>
                <a:effectLst/>
                <a:latin typeface="+mn-lt"/>
                <a:ea typeface="+mn-ea"/>
                <a:cs typeface="+mn-cs"/>
              </a:rPr>
              <a:t> features of OpenShift are things like self service… the ability for developers to deploy code and operators to set policy through APIs, rather than manual minutia…</a:t>
            </a:r>
            <a:endParaRPr lang="en-US" b="0" dirty="0" smtClean="0">
              <a:effectLst/>
            </a:endParaRPr>
          </a:p>
          <a:p>
            <a:pPr rtl="0"/>
            <a:endParaRPr lang="en-US" sz="1100" b="0" i="0" u="none" strike="noStrike" kern="1200" dirty="0" smtClean="0">
              <a:solidFill>
                <a:schemeClr val="tx1"/>
              </a:solidFill>
              <a:effectLst/>
              <a:latin typeface="+mn-lt"/>
              <a:ea typeface="+mn-ea"/>
              <a:cs typeface="+mn-cs"/>
            </a:endParaRPr>
          </a:p>
          <a:p>
            <a:pPr rtl="0"/>
            <a:r>
              <a:rPr lang="en-US" sz="1100" b="0" i="0" u="none" strike="noStrike" kern="1200" dirty="0" smtClean="0">
                <a:solidFill>
                  <a:schemeClr val="tx1"/>
                </a:solidFill>
                <a:effectLst/>
                <a:latin typeface="+mn-lt"/>
                <a:ea typeface="+mn-ea"/>
                <a:cs typeface="+mn-cs"/>
              </a:rPr>
              <a:t>And multi-language… OpenShift is totally polyglot to support any workloads that can run in a </a:t>
            </a:r>
            <a:r>
              <a:rPr lang="en-US" sz="1100" b="0" i="0" u="none" strike="noStrike" kern="1200" dirty="0" err="1" smtClean="0">
                <a:solidFill>
                  <a:schemeClr val="tx1"/>
                </a:solidFill>
                <a:effectLst/>
                <a:latin typeface="+mn-lt"/>
                <a:ea typeface="+mn-ea"/>
                <a:cs typeface="+mn-cs"/>
              </a:rPr>
              <a:t>docker</a:t>
            </a:r>
            <a:r>
              <a:rPr lang="en-US" sz="1100" b="0" i="0" u="none" strike="noStrike" kern="1200" dirty="0" smtClean="0">
                <a:solidFill>
                  <a:schemeClr val="tx1"/>
                </a:solidFill>
                <a:effectLst/>
                <a:latin typeface="+mn-lt"/>
                <a:ea typeface="+mn-ea"/>
                <a:cs typeface="+mn-cs"/>
              </a:rPr>
              <a:t> container; Remember the COBOL example?</a:t>
            </a:r>
            <a:endParaRPr lang="en-US" b="0" dirty="0" smtClean="0">
              <a:effectLst/>
            </a:endParaRPr>
          </a:p>
          <a:p>
            <a:pPr rtl="0"/>
            <a:endParaRPr lang="en-US" sz="1100" b="0" i="0" u="none" strike="noStrike" kern="1200" dirty="0" smtClean="0">
              <a:solidFill>
                <a:schemeClr val="tx1"/>
              </a:solidFill>
              <a:effectLst/>
              <a:latin typeface="+mn-lt"/>
              <a:ea typeface="+mn-ea"/>
              <a:cs typeface="+mn-cs"/>
            </a:endParaRPr>
          </a:p>
          <a:p>
            <a:pPr rtl="0"/>
            <a:r>
              <a:rPr lang="en-US" sz="1100" b="0" i="0" u="none" strike="noStrike" kern="1200" dirty="0" smtClean="0">
                <a:solidFill>
                  <a:schemeClr val="tx1"/>
                </a:solidFill>
                <a:effectLst/>
                <a:latin typeface="+mn-lt"/>
                <a:ea typeface="+mn-ea"/>
                <a:cs typeface="+mn-cs"/>
              </a:rPr>
              <a:t>And automating out manual processes bogging down traditional IT, permitting full swaths of teams to collaborate on projects in private and shared spaces like never before.</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And OpenShift is standards-based, not just in terms of its components like </a:t>
            </a:r>
            <a:r>
              <a:rPr lang="en-US" sz="1100" b="0" i="0" u="none" strike="noStrike" kern="1200" dirty="0" err="1" smtClean="0">
                <a:solidFill>
                  <a:schemeClr val="tx1"/>
                </a:solidFill>
                <a:effectLst/>
                <a:latin typeface="+mn-lt"/>
                <a:ea typeface="+mn-ea"/>
                <a:cs typeface="+mn-cs"/>
              </a:rPr>
              <a:t>docker</a:t>
            </a:r>
            <a:r>
              <a:rPr lang="en-US" sz="1100" b="0" i="0" u="none" strike="noStrike" kern="1200" dirty="0" smtClean="0">
                <a:solidFill>
                  <a:schemeClr val="tx1"/>
                </a:solidFill>
                <a:effectLst/>
                <a:latin typeface="+mn-lt"/>
                <a:ea typeface="+mn-ea"/>
                <a:cs typeface="+mn-cs"/>
              </a:rPr>
              <a:t> and Kubernetes, but in terms of operations… Operation teams and architects define policy and OpenShift provides the governance to ensure these standards are represented in every application and service deployed.</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Web Scale… </a:t>
            </a:r>
            <a:r>
              <a:rPr lang="en-US" sz="1100" b="0" i="0" u="none" strike="noStrike" kern="1200" dirty="0" err="1" smtClean="0">
                <a:solidFill>
                  <a:schemeClr val="tx1"/>
                </a:solidFill>
                <a:effectLst/>
                <a:latin typeface="+mn-lt"/>
                <a:ea typeface="+mn-ea"/>
                <a:cs typeface="+mn-cs"/>
              </a:rPr>
              <a:t>OpenShift’s</a:t>
            </a:r>
            <a:r>
              <a:rPr lang="en-US" sz="1100" b="0" i="0" u="none" strike="noStrike" kern="1200" dirty="0" smtClean="0">
                <a:solidFill>
                  <a:schemeClr val="tx1"/>
                </a:solidFill>
                <a:effectLst/>
                <a:latin typeface="+mn-lt"/>
                <a:ea typeface="+mn-ea"/>
                <a:cs typeface="+mn-cs"/>
              </a:rPr>
              <a:t> ability to run large scale, mission critical workloads on any number of infrastructure… in your data center, in the cloud, or in both…</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And I’ll stomp it again… everything in OpenShift is 100% open source, accelerating innovation and absolutely </a:t>
            </a:r>
            <a:r>
              <a:rPr lang="en-US" sz="1100" b="0" i="0" u="none" strike="noStrike" kern="1200" dirty="0" err="1" smtClean="0">
                <a:solidFill>
                  <a:schemeClr val="tx1"/>
                </a:solidFill>
                <a:effectLst/>
                <a:latin typeface="+mn-lt"/>
                <a:ea typeface="+mn-ea"/>
                <a:cs typeface="+mn-cs"/>
              </a:rPr>
              <a:t>hockeysticking</a:t>
            </a:r>
            <a:r>
              <a:rPr lang="en-US" sz="1100" b="0" i="0" u="none" strike="noStrike" kern="1200" dirty="0" smtClean="0">
                <a:solidFill>
                  <a:schemeClr val="tx1"/>
                </a:solidFill>
                <a:effectLst/>
                <a:latin typeface="+mn-lt"/>
                <a:ea typeface="+mn-ea"/>
                <a:cs typeface="+mn-cs"/>
              </a:rPr>
              <a:t> in terms of features.</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Lastly, OpenShift is enterprise grade. All bits are fully tested, certified, and supported by Red Hat for the most important of workloads</a:t>
            </a:r>
            <a:endParaRPr lang="en-US" dirty="0"/>
          </a:p>
        </p:txBody>
      </p:sp>
    </p:spTree>
    <p:extLst>
      <p:ext uri="{BB962C8B-B14F-4D97-AF65-F5344CB8AC3E}">
        <p14:creationId xmlns:p14="http://schemas.microsoft.com/office/powerpoint/2010/main" val="2055434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kern="1200" dirty="0" smtClean="0">
                <a:solidFill>
                  <a:schemeClr val="tx1"/>
                </a:solidFill>
                <a:effectLst/>
                <a:latin typeface="+mn-lt"/>
                <a:ea typeface="+mn-ea"/>
                <a:cs typeface="+mn-cs"/>
              </a:rPr>
              <a:t>The business value BLUF of OpenShift is the DevOps platform for both traditional and cloud-native apps running on all types of infrastructure, to put your code into production, without having to focus on immense technical details, including the container</a:t>
            </a:r>
            <a:r>
              <a:rPr lang="en-US" sz="1100" b="0" i="0" u="none" strike="noStrike" kern="1200" baseline="0" dirty="0" smtClean="0">
                <a:solidFill>
                  <a:schemeClr val="tx1"/>
                </a:solidFill>
                <a:effectLst/>
                <a:latin typeface="+mn-lt"/>
                <a:ea typeface="+mn-ea"/>
                <a:cs typeface="+mn-cs"/>
              </a:rPr>
              <a:t>s themselves, made possible by one of my favorite OpenShift features, “Source to Image”</a:t>
            </a:r>
            <a:r>
              <a:rPr lang="en-US" sz="1100" b="0" i="0" u="none" strike="noStrike" kern="1200" dirty="0" smtClean="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1795402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2109742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kern="1200" dirty="0" smtClean="0">
                <a:solidFill>
                  <a:schemeClr val="tx1"/>
                </a:solidFill>
                <a:effectLst/>
                <a:latin typeface="+mn-lt"/>
                <a:ea typeface="+mn-ea"/>
                <a:cs typeface="+mn-cs"/>
              </a:rPr>
              <a:t>To get into the</a:t>
            </a:r>
            <a:r>
              <a:rPr lang="en-US" sz="1100" b="0" i="0" u="none" strike="noStrike" kern="1200" baseline="0" dirty="0" smtClean="0">
                <a:solidFill>
                  <a:schemeClr val="tx1"/>
                </a:solidFill>
                <a:effectLst/>
                <a:latin typeface="+mn-lt"/>
                <a:ea typeface="+mn-ea"/>
                <a:cs typeface="+mn-cs"/>
              </a:rPr>
              <a:t> weeds a bit, the</a:t>
            </a:r>
            <a:r>
              <a:rPr lang="en-US" sz="1100" b="0" i="0" u="none" strike="noStrike" kern="1200" dirty="0" smtClean="0">
                <a:solidFill>
                  <a:schemeClr val="tx1"/>
                </a:solidFill>
                <a:effectLst/>
                <a:latin typeface="+mn-lt"/>
                <a:ea typeface="+mn-ea"/>
                <a:cs typeface="+mn-cs"/>
              </a:rPr>
              <a:t> thousand foot view of what makes everything happen looks like this.</a:t>
            </a:r>
            <a:endParaRPr lang="en-US" b="0" dirty="0" smtClean="0">
              <a:effectLst/>
            </a:endParaRPr>
          </a:p>
          <a:p>
            <a:pPr rtl="0"/>
            <a:endParaRPr lang="en-US" b="0" dirty="0" smtClean="0">
              <a:effectLst/>
            </a:endParaRPr>
          </a:p>
          <a:p>
            <a:pPr rtl="0"/>
            <a:r>
              <a:rPr lang="en-US" sz="1100" b="0" i="0" u="none" strike="noStrike" kern="1200" dirty="0" smtClean="0">
                <a:solidFill>
                  <a:schemeClr val="tx1"/>
                </a:solidFill>
                <a:effectLst/>
                <a:latin typeface="+mn-lt"/>
                <a:ea typeface="+mn-ea"/>
                <a:cs typeface="+mn-cs"/>
              </a:rPr>
              <a:t>First, let’s start with the nodes… these are the boxes actually hosting the applications and services your developers deploy in logical units, defined by</a:t>
            </a:r>
            <a:r>
              <a:rPr lang="en-US" sz="1100" b="0" i="0" u="none" strike="noStrike" kern="1200" baseline="0" dirty="0" smtClean="0">
                <a:solidFill>
                  <a:schemeClr val="tx1"/>
                </a:solidFill>
                <a:effectLst/>
                <a:latin typeface="+mn-lt"/>
                <a:ea typeface="+mn-ea"/>
                <a:cs typeface="+mn-cs"/>
              </a:rPr>
              <a:t> a</a:t>
            </a:r>
            <a:r>
              <a:rPr lang="en-US" sz="1100" b="0" i="0" u="none" strike="noStrike" kern="1200" dirty="0" smtClean="0">
                <a:solidFill>
                  <a:schemeClr val="tx1"/>
                </a:solidFill>
                <a:effectLst/>
                <a:latin typeface="+mn-lt"/>
                <a:ea typeface="+mn-ea"/>
                <a:cs typeface="+mn-cs"/>
              </a:rPr>
              <a:t> Kubernetes primitive</a:t>
            </a:r>
            <a:r>
              <a:rPr lang="en-US" sz="1100" b="0" i="0" u="none" strike="noStrike" kern="1200" baseline="0" dirty="0" smtClean="0">
                <a:solidFill>
                  <a:schemeClr val="tx1"/>
                </a:solidFill>
                <a:effectLst/>
                <a:latin typeface="+mn-lt"/>
                <a:ea typeface="+mn-ea"/>
                <a:cs typeface="+mn-cs"/>
              </a:rPr>
              <a:t> called </a:t>
            </a:r>
            <a:r>
              <a:rPr lang="en-US" sz="1100" b="0" i="0" u="none" strike="noStrike" kern="1200" dirty="0" smtClean="0">
                <a:solidFill>
                  <a:schemeClr val="tx1"/>
                </a:solidFill>
                <a:effectLst/>
                <a:latin typeface="+mn-lt"/>
                <a:ea typeface="+mn-ea"/>
                <a:cs typeface="+mn-cs"/>
              </a:rPr>
              <a:t>Pods… these</a:t>
            </a:r>
            <a:r>
              <a:rPr lang="en-US" sz="1100" b="0" i="0" u="none" strike="noStrike" kern="1200" baseline="0" dirty="0" smtClean="0">
                <a:solidFill>
                  <a:schemeClr val="tx1"/>
                </a:solidFill>
                <a:effectLst/>
                <a:latin typeface="+mn-lt"/>
                <a:ea typeface="+mn-ea"/>
                <a:cs typeface="+mn-cs"/>
              </a:rPr>
              <a:t> are a logical unit binding one of more containers together with shared fates, including scheduling and lifecycles</a:t>
            </a:r>
            <a:r>
              <a:rPr lang="en-US" sz="1100" b="0" i="0" u="none" strike="noStrike" kern="1200" dirty="0" smtClean="0">
                <a:solidFill>
                  <a:schemeClr val="tx1"/>
                </a:solidFill>
                <a:effectLst/>
                <a:latin typeface="+mn-lt"/>
                <a:ea typeface="+mn-ea"/>
                <a:cs typeface="+mn-cs"/>
              </a:rPr>
              <a:t>. There’s more</a:t>
            </a:r>
            <a:r>
              <a:rPr lang="en-US" sz="1100" b="0" i="0" u="none" strike="noStrike" kern="1200" baseline="0" dirty="0" smtClean="0">
                <a:solidFill>
                  <a:schemeClr val="tx1"/>
                </a:solidFill>
                <a:effectLst/>
                <a:latin typeface="+mn-lt"/>
                <a:ea typeface="+mn-ea"/>
                <a:cs typeface="+mn-cs"/>
              </a:rPr>
              <a:t> on this, but for now, let’s just talk pods being </a:t>
            </a:r>
            <a:r>
              <a:rPr lang="en-US" sz="1100" b="0" i="0" u="none" strike="noStrike" kern="1200" baseline="0" dirty="0" err="1" smtClean="0">
                <a:solidFill>
                  <a:schemeClr val="tx1"/>
                </a:solidFill>
                <a:effectLst/>
                <a:latin typeface="+mn-lt"/>
                <a:ea typeface="+mn-ea"/>
                <a:cs typeface="+mn-cs"/>
              </a:rPr>
              <a:t>synomonous</a:t>
            </a:r>
            <a:r>
              <a:rPr lang="en-US" sz="1100" b="0" i="0" u="none" strike="noStrike" kern="1200" baseline="0" dirty="0" smtClean="0">
                <a:solidFill>
                  <a:schemeClr val="tx1"/>
                </a:solidFill>
                <a:effectLst/>
                <a:latin typeface="+mn-lt"/>
                <a:ea typeface="+mn-ea"/>
                <a:cs typeface="+mn-cs"/>
              </a:rPr>
              <a:t> with containers and apps.</a:t>
            </a:r>
            <a:r>
              <a:rPr lang="en-US" b="0" dirty="0" smtClean="0">
                <a:effectLst/>
              </a:rPr>
              <a:t/>
            </a:r>
            <a:br>
              <a:rPr lang="en-US" b="0" dirty="0" smtClean="0">
                <a:effectLst/>
              </a:rPr>
            </a:br>
            <a:endParaRPr lang="en-US" b="0" dirty="0" smtClean="0">
              <a:effectLst/>
            </a:endParaRPr>
          </a:p>
          <a:p>
            <a:pPr rtl="0"/>
            <a:r>
              <a:rPr lang="en-US" sz="1100" b="0" i="0" u="none" strike="noStrike" kern="1200" dirty="0" smtClean="0">
                <a:solidFill>
                  <a:schemeClr val="tx1"/>
                </a:solidFill>
                <a:effectLst/>
                <a:latin typeface="+mn-lt"/>
                <a:ea typeface="+mn-ea"/>
                <a:cs typeface="+mn-cs"/>
              </a:rPr>
              <a:t>Next, the Masters, which are a set of infrastructure services, serving as the integration point for developers and operators, providing security, live data storage, container scheduling and management, and replication to the nodes and the service layer… </a:t>
            </a:r>
            <a:endParaRPr lang="en-US" b="0" dirty="0" smtClean="0">
              <a:effectLst/>
            </a:endParaRPr>
          </a:p>
          <a:p>
            <a:pPr rtl="0"/>
            <a:endParaRPr lang="en-US" b="0" dirty="0" smtClean="0">
              <a:effectLst/>
            </a:endParaRPr>
          </a:p>
          <a:p>
            <a:pPr rtl="0"/>
            <a:r>
              <a:rPr lang="en-US" sz="1100" b="0" i="0" u="none" strike="noStrike" kern="1200" dirty="0" smtClean="0">
                <a:solidFill>
                  <a:schemeClr val="tx1"/>
                </a:solidFill>
                <a:effectLst/>
                <a:latin typeface="+mn-lt"/>
                <a:ea typeface="+mn-ea"/>
                <a:cs typeface="+mn-cs"/>
              </a:rPr>
              <a:t>The service layer serves as discovery and registration for the payloads running on the nodes, acting as a logical marshalling point for multi-instance applications, also known as horizontally scaled apps.</a:t>
            </a:r>
            <a:r>
              <a:rPr lang="en-US" b="0" dirty="0" smtClean="0">
                <a:effectLst/>
              </a:rPr>
              <a:t/>
            </a:r>
            <a:br>
              <a:rPr lang="en-US" b="0" dirty="0" smtClean="0">
                <a:effectLst/>
              </a:rPr>
            </a:br>
            <a:endParaRPr lang="en-US" b="0" dirty="0" smtClean="0">
              <a:effectLst/>
            </a:endParaRPr>
          </a:p>
          <a:p>
            <a:pPr rtl="0"/>
            <a:r>
              <a:rPr lang="en-US" sz="1100" b="0" i="0" u="none" strike="noStrike" kern="1200" dirty="0" smtClean="0">
                <a:solidFill>
                  <a:schemeClr val="tx1"/>
                </a:solidFill>
                <a:effectLst/>
                <a:latin typeface="+mn-lt"/>
                <a:ea typeface="+mn-ea"/>
                <a:cs typeface="+mn-cs"/>
              </a:rPr>
              <a:t>In addition to inter app communications, the service layer services requests from the routing layer which provides access to apps and services from outside the OpenShift cluster. </a:t>
            </a:r>
            <a:endParaRPr lang="en-US" b="0" dirty="0" smtClean="0">
              <a:effectLst/>
            </a:endParaRPr>
          </a:p>
          <a:p>
            <a:pPr rtl="0"/>
            <a:endParaRPr lang="en-US" b="0" dirty="0" smtClean="0">
              <a:effectLst/>
            </a:endParaRPr>
          </a:p>
          <a:p>
            <a:pPr rtl="0"/>
            <a:r>
              <a:rPr lang="en-US" sz="1100" b="0" i="0" u="none" strike="noStrike" kern="1200" dirty="0" smtClean="0">
                <a:solidFill>
                  <a:schemeClr val="tx1"/>
                </a:solidFill>
                <a:effectLst/>
                <a:latin typeface="+mn-lt"/>
                <a:ea typeface="+mn-ea"/>
                <a:cs typeface="+mn-cs"/>
              </a:rPr>
              <a:t>To the right in the diagram, you’ll see persistent storage, which is easily mountable into nodes and applications to support things like </a:t>
            </a:r>
            <a:r>
              <a:rPr lang="en-US" sz="1100" b="0" i="0" u="none" strike="noStrike" kern="1200" dirty="0" err="1" smtClean="0">
                <a:solidFill>
                  <a:schemeClr val="tx1"/>
                </a:solidFill>
                <a:effectLst/>
                <a:latin typeface="+mn-lt"/>
                <a:ea typeface="+mn-ea"/>
                <a:cs typeface="+mn-cs"/>
              </a:rPr>
              <a:t>stateful</a:t>
            </a:r>
            <a:r>
              <a:rPr lang="en-US" sz="1100" b="0" i="0" u="none" strike="noStrike" kern="1200" dirty="0" smtClean="0">
                <a:solidFill>
                  <a:schemeClr val="tx1"/>
                </a:solidFill>
                <a:effectLst/>
                <a:latin typeface="+mn-lt"/>
                <a:ea typeface="+mn-ea"/>
                <a:cs typeface="+mn-cs"/>
              </a:rPr>
              <a:t> apps and services such as databases.</a:t>
            </a:r>
            <a:r>
              <a:rPr lang="en-US" b="0" dirty="0" smtClean="0">
                <a:effectLst/>
              </a:rPr>
              <a:t/>
            </a:r>
            <a:br>
              <a:rPr lang="en-US" b="0" dirty="0" smtClean="0">
                <a:effectLst/>
              </a:rPr>
            </a:br>
            <a:endParaRPr lang="en-US" b="0" dirty="0" smtClean="0">
              <a:effectLst/>
            </a:endParaRPr>
          </a:p>
          <a:p>
            <a:pPr rtl="0"/>
            <a:r>
              <a:rPr lang="en-US" sz="1100" b="0" i="0" u="none" strike="noStrike" kern="1200" dirty="0" smtClean="0">
                <a:solidFill>
                  <a:schemeClr val="tx1"/>
                </a:solidFill>
                <a:effectLst/>
                <a:latin typeface="+mn-lt"/>
                <a:ea typeface="+mn-ea"/>
                <a:cs typeface="+mn-cs"/>
              </a:rPr>
              <a:t>You also see the registry component, which is critically important as it stores and supplies the policy set by operators and architects and the builder images and versioned containers for smooth operation of the platform.</a:t>
            </a:r>
          </a:p>
          <a:p>
            <a:pPr rtl="0"/>
            <a:r>
              <a:rPr lang="en-US" sz="1100" b="1" i="0" u="none" strike="noStrike" kern="1200" dirty="0" smtClean="0">
                <a:solidFill>
                  <a:schemeClr val="tx1"/>
                </a:solidFill>
                <a:effectLst/>
                <a:latin typeface="+mn-lt"/>
                <a:ea typeface="+mn-ea"/>
                <a:cs typeface="+mn-cs"/>
              </a:rPr>
              <a:t>[CLICK]</a:t>
            </a:r>
          </a:p>
          <a:p>
            <a:pPr rtl="0"/>
            <a:endParaRPr lang="en-US" sz="1100" b="0" i="0" u="none" strike="noStrike" kern="1200" dirty="0" smtClean="0">
              <a:solidFill>
                <a:schemeClr val="tx1"/>
              </a:solidFill>
              <a:effectLst/>
              <a:latin typeface="+mn-lt"/>
              <a:ea typeface="+mn-ea"/>
              <a:cs typeface="+mn-cs"/>
            </a:endParaRPr>
          </a:p>
          <a:p>
            <a:pPr rtl="0"/>
            <a:r>
              <a:rPr lang="en-US" sz="1100" b="0" i="0" u="none" strike="noStrike" kern="1200" dirty="0" smtClean="0">
                <a:solidFill>
                  <a:schemeClr val="tx1"/>
                </a:solidFill>
                <a:effectLst/>
                <a:latin typeface="+mn-lt"/>
                <a:ea typeface="+mn-ea"/>
                <a:cs typeface="+mn-cs"/>
              </a:rPr>
              <a:t>Lastly,</a:t>
            </a:r>
            <a:r>
              <a:rPr lang="en-US" sz="1100" b="0" i="0" u="none" strike="noStrike" kern="1200" baseline="0" dirty="0" smtClean="0">
                <a:solidFill>
                  <a:schemeClr val="tx1"/>
                </a:solidFill>
                <a:effectLst/>
                <a:latin typeface="+mn-lt"/>
                <a:ea typeface="+mn-ea"/>
                <a:cs typeface="+mn-cs"/>
              </a:rPr>
              <a:t> OpenShift runs anywhere RHEL runs, including most public and private cloud infrastructures. And this is great from a security standpoint because since OpenShift runs on RHEL, it inherits the all the security C&amp;A that RHEL has baked in!</a:t>
            </a:r>
            <a:endParaRPr lang="en-US" b="0" dirty="0" smtClean="0">
              <a:effectLst/>
            </a:endParaRPr>
          </a:p>
        </p:txBody>
      </p:sp>
    </p:spTree>
    <p:extLst>
      <p:ext uri="{BB962C8B-B14F-4D97-AF65-F5344CB8AC3E}">
        <p14:creationId xmlns:p14="http://schemas.microsoft.com/office/powerpoint/2010/main" val="16049635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5103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7574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13521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now that I hopefully</a:t>
            </a:r>
            <a:r>
              <a:rPr lang="en-US" baseline="0" dirty="0" smtClean="0"/>
              <a:t> have you convinced on the merits of the experience going into Kubernetes and the community surrounding it, I want to switch gears a bit to talk about </a:t>
            </a:r>
            <a:r>
              <a:rPr lang="en-US" baseline="0" dirty="0" err="1" smtClean="0"/>
              <a:t>microservice</a:t>
            </a:r>
            <a:r>
              <a:rPr lang="en-US" baseline="0" dirty="0" smtClean="0"/>
              <a:t> architecture, also known as MSA.</a:t>
            </a:r>
          </a:p>
          <a:p>
            <a:endParaRPr lang="en-US" baseline="0" dirty="0" smtClean="0"/>
          </a:p>
          <a:p>
            <a:r>
              <a:rPr lang="en-US" baseline="0" dirty="0" smtClean="0"/>
              <a:t>First list start with monolithic arch, which is basically a bunch of functions living in the same app container. I’ve represented these functions with the little gears you see. The thing about the “app container” in this context is that when functions are grouped together, they share fates. This means that if one function is unhealthy or one function exhausts the whole of the resources or if one function’s security is compromised or if we need to scale out with demand or if we need to deploy, it affects all functions in the monolith. It’s also worth noting that monolithic design does not necessarily promote reuse of functions by other apps.</a:t>
            </a:r>
          </a:p>
          <a:p>
            <a:endParaRPr lang="en-US" baseline="0" dirty="0" smtClean="0"/>
          </a:p>
          <a:p>
            <a:r>
              <a:rPr lang="en-US" baseline="0" dirty="0" smtClean="0"/>
              <a:t>Moving to the right, we see Service Orientated Architecture. This is still pretty big where we break functions out into smaller chunks and service-</a:t>
            </a:r>
            <a:r>
              <a:rPr lang="en-US" baseline="0" dirty="0" err="1" smtClean="0"/>
              <a:t>er</a:t>
            </a:r>
            <a:r>
              <a:rPr lang="en-US" baseline="0" dirty="0" smtClean="0"/>
              <a:t>-</a:t>
            </a:r>
            <a:r>
              <a:rPr lang="en-US" baseline="0" dirty="0" err="1" smtClean="0"/>
              <a:t>rize</a:t>
            </a:r>
            <a:r>
              <a:rPr lang="en-US" baseline="0" dirty="0" smtClean="0"/>
              <a:t> them for re-use. This is the 2nd tier in what most think of a 3-tier app. From a shared fate perspective, this is definitely better than a whole monolith, but still has room for improvement.</a:t>
            </a:r>
          </a:p>
          <a:p>
            <a:endParaRPr lang="en-US" baseline="0" dirty="0" smtClean="0"/>
          </a:p>
          <a:p>
            <a:r>
              <a:rPr lang="en-US" baseline="0" dirty="0" smtClean="0"/>
              <a:t>And this is where the </a:t>
            </a:r>
            <a:r>
              <a:rPr lang="en-US" baseline="0" dirty="0" err="1" smtClean="0"/>
              <a:t>microservice</a:t>
            </a:r>
            <a:r>
              <a:rPr lang="en-US" baseline="0" dirty="0" smtClean="0"/>
              <a:t> movement comes in. Each function is in it’s own, independent app container, each having it’s own fate. This is where you see a lot of talk around modern app development.</a:t>
            </a:r>
            <a:endParaRPr lang="en-US" dirty="0"/>
          </a:p>
        </p:txBody>
      </p:sp>
    </p:spTree>
    <p:extLst>
      <p:ext uri="{BB962C8B-B14F-4D97-AF65-F5344CB8AC3E}">
        <p14:creationId xmlns:p14="http://schemas.microsoft.com/office/powerpoint/2010/main" val="434600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are</a:t>
            </a:r>
            <a:r>
              <a:rPr lang="en-US" baseline="0" dirty="0" smtClean="0"/>
              <a:t> tons of benefits and challenges in doing MSA, and I want to touch on two of them now: Deployment and scaling.</a:t>
            </a:r>
          </a:p>
          <a:p>
            <a:endParaRPr lang="en-US" baseline="0" dirty="0" smtClean="0"/>
          </a:p>
          <a:p>
            <a:r>
              <a:rPr lang="en-US" baseline="0" dirty="0" smtClean="0"/>
              <a:t>First on scaling. Let’s say the business sponsor in the upper left wants to deploy new features in two functions of a monolith.</a:t>
            </a:r>
          </a:p>
          <a:p>
            <a:r>
              <a:rPr lang="en-US" b="1" baseline="0" dirty="0" smtClean="0"/>
              <a:t>[CLICK]</a:t>
            </a:r>
          </a:p>
          <a:p>
            <a:endParaRPr lang="en-US" baseline="0" dirty="0"/>
          </a:p>
          <a:p>
            <a:r>
              <a:rPr lang="en-US" baseline="0" dirty="0" smtClean="0"/>
              <a:t>Version two of the red and green functions are deployed in the whole of the monolith.</a:t>
            </a:r>
          </a:p>
          <a:p>
            <a:r>
              <a:rPr lang="en-US" b="1" baseline="0" dirty="0" smtClean="0"/>
              <a:t>[CLICK]</a:t>
            </a:r>
          </a:p>
          <a:p>
            <a:endParaRPr lang="en-US" baseline="0" dirty="0" smtClean="0"/>
          </a:p>
          <a:p>
            <a:r>
              <a:rPr lang="en-US" baseline="0" dirty="0" smtClean="0"/>
              <a:t>But we find that red has a bug in it.</a:t>
            </a:r>
          </a:p>
        </p:txBody>
      </p:sp>
    </p:spTree>
    <p:extLst>
      <p:ext uri="{BB962C8B-B14F-4D97-AF65-F5344CB8AC3E}">
        <p14:creationId xmlns:p14="http://schemas.microsoft.com/office/powerpoint/2010/main" val="1633276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then we have to rollback EVERYTHING, including what was actually working in the green function.</a:t>
            </a:r>
          </a:p>
          <a:p>
            <a:endParaRPr lang="en-US" dirty="0" smtClean="0"/>
          </a:p>
          <a:p>
            <a:r>
              <a:rPr lang="en-US" dirty="0" smtClean="0"/>
              <a:t>This</a:t>
            </a:r>
            <a:r>
              <a:rPr lang="en-US" baseline="0" dirty="0" smtClean="0"/>
              <a:t> leaves for a unhappy business sponsor b/c he/she cannot get ANY new functionality out and unhappy users who were expecting a new experience.</a:t>
            </a:r>
            <a:endParaRPr lang="en-US" dirty="0"/>
          </a:p>
        </p:txBody>
      </p:sp>
    </p:spTree>
    <p:extLst>
      <p:ext uri="{BB962C8B-B14F-4D97-AF65-F5344CB8AC3E}">
        <p14:creationId xmlns:p14="http://schemas.microsoft.com/office/powerpoint/2010/main" val="316951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smtClean="0">
                <a:solidFill>
                  <a:schemeClr val="dk1"/>
                </a:solidFill>
                <a:latin typeface="Calibri"/>
                <a:ea typeface="Calibri"/>
                <a:cs typeface="Calibri"/>
                <a:sym typeface="Calibri"/>
              </a:rPr>
              <a:t>Let’s get one thing clear, c</a:t>
            </a:r>
            <a:r>
              <a:rPr lang="en" sz="1200" dirty="0" err="1" smtClean="0">
                <a:solidFill>
                  <a:schemeClr val="dk1"/>
                </a:solidFill>
                <a:latin typeface="Calibri"/>
                <a:ea typeface="Calibri"/>
                <a:cs typeface="Calibri"/>
                <a:sym typeface="Calibri"/>
              </a:rPr>
              <a:t>ontainers</a:t>
            </a:r>
            <a:r>
              <a:rPr lang="en" sz="1200" dirty="0" smtClean="0">
                <a:solidFill>
                  <a:schemeClr val="dk1"/>
                </a:solidFill>
                <a:latin typeface="Calibri"/>
                <a:ea typeface="Calibri"/>
                <a:cs typeface="Calibri"/>
                <a:sym typeface="Calibri"/>
              </a:rPr>
              <a:t> </a:t>
            </a:r>
            <a:r>
              <a:rPr lang="en" sz="1200" dirty="0">
                <a:solidFill>
                  <a:schemeClr val="dk1"/>
                </a:solidFill>
                <a:latin typeface="Calibri"/>
                <a:ea typeface="Calibri"/>
                <a:cs typeface="Calibri"/>
                <a:sym typeface="Calibri"/>
              </a:rPr>
              <a:t>really don’t even matter!</a:t>
            </a:r>
          </a:p>
        </p:txBody>
      </p:sp>
      <p:sp>
        <p:nvSpPr>
          <p:cNvPr id="213" name="Shape 2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6</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583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compare this to deployment</a:t>
            </a:r>
            <a:r>
              <a:rPr lang="en-US" baseline="0" dirty="0" smtClean="0"/>
              <a:t> in MSA. But first of all, you’ll notice there are still some monoliths there. This is because orgs usually cannot do a full re-write of monolith apps from scratch. What usually happens, and what Red Hat recommends a lot of the time, is to start chipping away at monoliths as functions need to change and scale independently. Basically, just start decomposing your app down.</a:t>
            </a:r>
          </a:p>
          <a:p>
            <a:endParaRPr lang="en-US" baseline="0" dirty="0" smtClean="0"/>
          </a:p>
          <a:p>
            <a:r>
              <a:rPr lang="en-US" baseline="0" dirty="0" smtClean="0"/>
              <a:t>K, so similarly to what we just showed in the monolith example, our business owner wants to deploy new versions of the red and green functions.</a:t>
            </a:r>
          </a:p>
          <a:p>
            <a:r>
              <a:rPr lang="en-US" b="1" baseline="0" dirty="0" smtClean="0"/>
              <a:t>[CLICK]</a:t>
            </a:r>
          </a:p>
          <a:p>
            <a:endParaRPr lang="en-US" baseline="0" dirty="0" smtClean="0"/>
          </a:p>
          <a:p>
            <a:r>
              <a:rPr lang="en-US" baseline="0" dirty="0" smtClean="0"/>
              <a:t>We deploy,</a:t>
            </a:r>
          </a:p>
          <a:p>
            <a:r>
              <a:rPr lang="en-US" b="1" baseline="0" dirty="0" smtClean="0"/>
              <a:t>[CLICK]</a:t>
            </a:r>
          </a:p>
          <a:p>
            <a:endParaRPr lang="en-US" baseline="0" dirty="0" smtClean="0"/>
          </a:p>
          <a:p>
            <a:r>
              <a:rPr lang="en-US" baseline="0" dirty="0" smtClean="0"/>
              <a:t>But during deployment, we discover the red version doesn’t work</a:t>
            </a:r>
          </a:p>
        </p:txBody>
      </p:sp>
    </p:spTree>
    <p:extLst>
      <p:ext uri="{BB962C8B-B14F-4D97-AF65-F5344CB8AC3E}">
        <p14:creationId xmlns:p14="http://schemas.microsoft.com/office/powerpoint/2010/main" val="2094334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needs to be rolled back. Well, in MSA we</a:t>
            </a:r>
            <a:r>
              <a:rPr lang="en-US" baseline="0" dirty="0" smtClean="0"/>
              <a:t> can do this and not effect the green function because they don’t share fates.</a:t>
            </a:r>
          </a:p>
          <a:p>
            <a:endParaRPr lang="en-US" baseline="0" dirty="0" smtClean="0"/>
          </a:p>
          <a:p>
            <a:r>
              <a:rPr lang="en-US" baseline="0" dirty="0" smtClean="0"/>
              <a:t>You business sponsor probably isn’t happy, but he isn’t mad either because at least some of the new functionality got out.</a:t>
            </a:r>
            <a:endParaRPr lang="en-US" dirty="0"/>
          </a:p>
        </p:txBody>
      </p:sp>
    </p:spTree>
    <p:extLst>
      <p:ext uri="{BB962C8B-B14F-4D97-AF65-F5344CB8AC3E}">
        <p14:creationId xmlns:p14="http://schemas.microsoft.com/office/powerpoint/2010/main" val="2027654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a:t>
            </a:r>
            <a:r>
              <a:rPr lang="en-US" baseline="0" dirty="0" smtClean="0"/>
              <a:t>w to scaling, which I think is probably one of the more important benefits of MSA.</a:t>
            </a:r>
          </a:p>
          <a:p>
            <a:endParaRPr lang="en-US" baseline="0" dirty="0" smtClean="0"/>
          </a:p>
          <a:p>
            <a:r>
              <a:rPr lang="en-US" baseline="0" dirty="0" smtClean="0"/>
              <a:t>But first, lets look at monolith scaling.</a:t>
            </a:r>
          </a:p>
          <a:p>
            <a:endParaRPr lang="en-US" baseline="0" dirty="0" smtClean="0"/>
          </a:p>
          <a:p>
            <a:r>
              <a:rPr lang="en-US" baseline="0" dirty="0" smtClean="0"/>
              <a:t>Let’s say your users are hitting the red and green functions heavily, but not using the other three functions at all.</a:t>
            </a:r>
          </a:p>
          <a:p>
            <a:r>
              <a:rPr lang="en-US" b="1" baseline="0" dirty="0" smtClean="0"/>
              <a:t>[CLICK]</a:t>
            </a:r>
          </a:p>
          <a:p>
            <a:endParaRPr lang="en-US" baseline="0" dirty="0" smtClean="0"/>
          </a:p>
          <a:p>
            <a:r>
              <a:rPr lang="en-US" baseline="0" dirty="0" smtClean="0"/>
              <a:t>As the demand increases, your monolithic app must scale out to increase capacity. But because of shared fates, resources are consumed for all five functions rather than just for the two functions that need to add more capacity.</a:t>
            </a:r>
          </a:p>
          <a:p>
            <a:r>
              <a:rPr lang="en-US" b="1" baseline="0" dirty="0" smtClean="0"/>
              <a:t>[CLICK]</a:t>
            </a:r>
          </a:p>
          <a:p>
            <a:endParaRPr lang="en-US" baseline="0" dirty="0" smtClean="0"/>
          </a:p>
          <a:p>
            <a:r>
              <a:rPr lang="en-US" baseline="0" dirty="0" smtClean="0"/>
              <a:t>Well, this lack of density exhausts your resources very quickly, thus you cannot service all of your users, making for a bad experience and unhappy users.</a:t>
            </a:r>
          </a:p>
          <a:p>
            <a:endParaRPr lang="en-US" baseline="0" dirty="0" smtClean="0"/>
          </a:p>
          <a:p>
            <a:endParaRPr lang="en-US" dirty="0"/>
          </a:p>
        </p:txBody>
      </p:sp>
    </p:spTree>
    <p:extLst>
      <p:ext uri="{BB962C8B-B14F-4D97-AF65-F5344CB8AC3E}">
        <p14:creationId xmlns:p14="http://schemas.microsoft.com/office/powerpoint/2010/main" val="5870949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Microservice on the other hand are different.</a:t>
            </a:r>
          </a:p>
          <a:p>
            <a:endParaRPr lang="en-US" dirty="0" smtClean="0"/>
          </a:p>
          <a:p>
            <a:r>
              <a:rPr lang="en-US" dirty="0" smtClean="0"/>
              <a:t>Because</a:t>
            </a:r>
            <a:r>
              <a:rPr lang="en-US" baseline="0" dirty="0" smtClean="0"/>
              <a:t> each function is independent,</a:t>
            </a:r>
          </a:p>
          <a:p>
            <a:r>
              <a:rPr lang="en-US" b="1" baseline="0" dirty="0" smtClean="0"/>
              <a:t>[CLICK]</a:t>
            </a:r>
          </a:p>
          <a:p>
            <a:endParaRPr lang="en-US" baseline="0" dirty="0" smtClean="0"/>
          </a:p>
          <a:p>
            <a:r>
              <a:rPr lang="en-US" baseline="0" dirty="0" smtClean="0"/>
              <a:t>Each function can scale by itself, making a much more dense deployment, not exhausting your resources and providing a great experience for your users, even as demand spikes.</a:t>
            </a:r>
          </a:p>
        </p:txBody>
      </p:sp>
    </p:spTree>
    <p:extLst>
      <p:ext uri="{BB962C8B-B14F-4D97-AF65-F5344CB8AC3E}">
        <p14:creationId xmlns:p14="http://schemas.microsoft.com/office/powerpoint/2010/main" val="665568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Okay, remember how I said OpenShift enables shops to deliver</a:t>
            </a:r>
            <a:r>
              <a:rPr lang="en-US" baseline="0" dirty="0" smtClean="0"/>
              <a:t> applications in a containerized world without having to really focus on containers because of the Source to Image feature? Well, I’d like to explain how this works through OpenShift Builder Images and Templates</a:t>
            </a:r>
          </a:p>
          <a:p>
            <a:endParaRPr lang="en-US" baseline="0" dirty="0" smtClean="0"/>
          </a:p>
          <a:p>
            <a:r>
              <a:rPr lang="en-US" baseline="0" dirty="0" smtClean="0"/>
              <a:t>This all begins with an admin starting with a base OS image, hopefully one provided by Red Hat’s container registry which are safe and secure images, especially when compared to the wild west of </a:t>
            </a:r>
            <a:r>
              <a:rPr lang="en-US" baseline="0" dirty="0" err="1" smtClean="0"/>
              <a:t>docker</a:t>
            </a:r>
            <a:r>
              <a:rPr lang="en-US" baseline="0" dirty="0" smtClean="0"/>
              <a:t> hub, provided by Red Hat.</a:t>
            </a:r>
          </a:p>
          <a:p>
            <a:r>
              <a:rPr lang="en-US" b="1" baseline="0" dirty="0" smtClean="0"/>
              <a:t>[CLICK]</a:t>
            </a:r>
          </a:p>
          <a:p>
            <a:endParaRPr lang="en-US" baseline="0" dirty="0" smtClean="0"/>
          </a:p>
          <a:p>
            <a:r>
              <a:rPr lang="en-US" baseline="0" dirty="0" smtClean="0"/>
              <a:t>Next middleware,</a:t>
            </a:r>
          </a:p>
          <a:p>
            <a:r>
              <a:rPr lang="en-US" b="1" baseline="0" dirty="0" smtClean="0"/>
              <a:t>[CLICK]</a:t>
            </a:r>
          </a:p>
          <a:p>
            <a:endParaRPr lang="en-US" baseline="0" dirty="0" smtClean="0"/>
          </a:p>
          <a:p>
            <a:r>
              <a:rPr lang="en-US" baseline="0" dirty="0" smtClean="0"/>
              <a:t>Other libs including development framework dependencies,</a:t>
            </a:r>
          </a:p>
          <a:p>
            <a:r>
              <a:rPr lang="en-US" b="1" baseline="0" dirty="0" smtClean="0"/>
              <a:t>[CLICK]</a:t>
            </a:r>
          </a:p>
          <a:p>
            <a:endParaRPr lang="en-US" baseline="0" dirty="0" smtClean="0"/>
          </a:p>
          <a:p>
            <a:r>
              <a:rPr lang="en-US" baseline="0" dirty="0" smtClean="0"/>
              <a:t>And even agents are layered on as something we call ”image streams”.</a:t>
            </a:r>
          </a:p>
          <a:p>
            <a:r>
              <a:rPr lang="en-US" b="1" baseline="0" dirty="0" smtClean="0"/>
              <a:t>[CLICK]</a:t>
            </a:r>
          </a:p>
          <a:p>
            <a:endParaRPr lang="en-US" baseline="0" dirty="0" smtClean="0"/>
          </a:p>
          <a:p>
            <a:r>
              <a:rPr lang="en-US" baseline="0" dirty="0" smtClean="0"/>
              <a:t>Then your admin defines how your developer’s app code should be assembled and inserted into the builder image</a:t>
            </a:r>
          </a:p>
          <a:p>
            <a:r>
              <a:rPr lang="en-US" b="1" baseline="0" dirty="0" smtClean="0"/>
              <a:t>[CLICK]</a:t>
            </a:r>
          </a:p>
          <a:p>
            <a:endParaRPr lang="en-US" baseline="0" dirty="0" smtClean="0"/>
          </a:p>
          <a:p>
            <a:r>
              <a:rPr lang="en-US" baseline="0" dirty="0" smtClean="0"/>
              <a:t>And the command that turns the app on.</a:t>
            </a:r>
          </a:p>
          <a:p>
            <a:r>
              <a:rPr lang="en-US" b="1" baseline="0" dirty="0" smtClean="0"/>
              <a:t>[CLICK]</a:t>
            </a:r>
          </a:p>
          <a:p>
            <a:endParaRPr lang="en-US" baseline="0" dirty="0" smtClean="0"/>
          </a:p>
          <a:p>
            <a:r>
              <a:rPr lang="en-US" baseline="0" dirty="0" smtClean="0"/>
              <a:t>Finally, an admin defines a template which is the policy on how the app is built, how it’s deployed, what parameters, like </a:t>
            </a:r>
            <a:r>
              <a:rPr lang="en-US" baseline="0" dirty="0" err="1" smtClean="0"/>
              <a:t>db</a:t>
            </a:r>
            <a:r>
              <a:rPr lang="en-US" baseline="0" dirty="0" smtClean="0"/>
              <a:t> strings, </a:t>
            </a:r>
            <a:r>
              <a:rPr lang="en-US" baseline="0" dirty="0" err="1" smtClean="0"/>
              <a:t>etc</a:t>
            </a:r>
            <a:r>
              <a:rPr lang="en-US" baseline="0" dirty="0" smtClean="0"/>
              <a:t>, are required to inserted, and how the app is routed to by external apps. This is also where app security policies, deployment pipelines, scaling policies, quotas, telemetry, and other </a:t>
            </a:r>
            <a:r>
              <a:rPr lang="en-US" baseline="0" dirty="0" err="1" smtClean="0"/>
              <a:t>configs</a:t>
            </a:r>
            <a:r>
              <a:rPr lang="en-US" baseline="0" dirty="0" smtClean="0"/>
              <a:t> are </a:t>
            </a:r>
            <a:r>
              <a:rPr lang="en-US" baseline="0" dirty="0" err="1" smtClean="0"/>
              <a:t>centerally</a:t>
            </a:r>
            <a:r>
              <a:rPr lang="en-US" baseline="0" dirty="0" smtClean="0"/>
              <a:t> defined.</a:t>
            </a:r>
            <a:endParaRPr lang="en-US" dirty="0"/>
          </a:p>
        </p:txBody>
      </p:sp>
    </p:spTree>
    <p:extLst>
      <p:ext uri="{BB962C8B-B14F-4D97-AF65-F5344CB8AC3E}">
        <p14:creationId xmlns:p14="http://schemas.microsoft.com/office/powerpoint/2010/main" val="983151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this is how developers</a:t>
            </a:r>
            <a:r>
              <a:rPr lang="en-US" baseline="0" dirty="0" smtClean="0"/>
              <a:t> take advantage of this. How to develop and deploy an app without having to focus on building containers.</a:t>
            </a:r>
            <a:endParaRPr lang="en-US" dirty="0" smtClean="0"/>
          </a:p>
          <a:p>
            <a:endParaRPr lang="en-US" dirty="0" smtClean="0"/>
          </a:p>
          <a:p>
            <a:r>
              <a:rPr lang="en-US" dirty="0" smtClean="0"/>
              <a:t>So</a:t>
            </a:r>
            <a:r>
              <a:rPr lang="en-US" baseline="0" dirty="0" smtClean="0"/>
              <a:t> first of all, your developer developers their app traditionally in whatever they’re comfortable with.</a:t>
            </a:r>
          </a:p>
          <a:p>
            <a:r>
              <a:rPr lang="en-US" b="1" baseline="0" dirty="0" smtClean="0"/>
              <a:t>[CLICK]</a:t>
            </a:r>
          </a:p>
          <a:p>
            <a:endParaRPr lang="en-US" baseline="0" dirty="0" smtClean="0"/>
          </a:p>
          <a:p>
            <a:r>
              <a:rPr lang="en-US" baseline="0" dirty="0" smtClean="0"/>
              <a:t>Then, they push their app to </a:t>
            </a:r>
            <a:r>
              <a:rPr lang="en-US" baseline="0" dirty="0" err="1" smtClean="0"/>
              <a:t>openshift</a:t>
            </a:r>
            <a:r>
              <a:rPr lang="en-US" baseline="0" dirty="0" smtClean="0"/>
              <a:t>, defining their template name they want to use that the admins have supplied in the OpenShift cluster registry.</a:t>
            </a:r>
          </a:p>
          <a:p>
            <a:r>
              <a:rPr lang="en-US" b="1" baseline="0" dirty="0" smtClean="0"/>
              <a:t>[CLICK]</a:t>
            </a:r>
          </a:p>
          <a:p>
            <a:endParaRPr lang="en-US" baseline="0" dirty="0" smtClean="0"/>
          </a:p>
          <a:p>
            <a:r>
              <a:rPr lang="en-US" baseline="0" dirty="0" smtClean="0"/>
              <a:t>The master requests the java Builder Image and Template which is based on tomcat</a:t>
            </a:r>
          </a:p>
          <a:p>
            <a:r>
              <a:rPr lang="en-US" b="1" baseline="0" dirty="0" smtClean="0"/>
              <a:t>[CLICK]</a:t>
            </a:r>
          </a:p>
          <a:p>
            <a:endParaRPr lang="en-US" baseline="0" dirty="0" smtClean="0"/>
          </a:p>
          <a:p>
            <a:r>
              <a:rPr lang="en-US" baseline="0" dirty="0" smtClean="0"/>
              <a:t>Then the master ships the the app package and BI to a builder node where the app bits and BI are combined</a:t>
            </a:r>
          </a:p>
          <a:p>
            <a:r>
              <a:rPr lang="en-US" b="1" baseline="0" dirty="0" smtClean="0"/>
              <a:t>[CLICK]</a:t>
            </a:r>
          </a:p>
          <a:p>
            <a:endParaRPr lang="en-US" baseline="0" dirty="0" smtClean="0"/>
          </a:p>
          <a:p>
            <a:r>
              <a:rPr lang="en-US" baseline="0" dirty="0" smtClean="0"/>
              <a:t>This then gets shipped to the Application Registry where it is signed immutable</a:t>
            </a:r>
          </a:p>
          <a:p>
            <a:r>
              <a:rPr lang="en-US" b="1" baseline="0" dirty="0" smtClean="0"/>
              <a:t>[CLICK]</a:t>
            </a:r>
          </a:p>
          <a:p>
            <a:endParaRPr lang="en-US" baseline="0" dirty="0" smtClean="0"/>
          </a:p>
          <a:p>
            <a:r>
              <a:rPr lang="en-US" baseline="0" dirty="0" smtClean="0"/>
              <a:t>And gets deployed to application nodes and is now exposed for use.</a:t>
            </a:r>
            <a:endParaRPr lang="en-US" dirty="0" smtClean="0"/>
          </a:p>
        </p:txBody>
      </p:sp>
    </p:spTree>
    <p:extLst>
      <p:ext uri="{BB962C8B-B14F-4D97-AF65-F5344CB8AC3E}">
        <p14:creationId xmlns:p14="http://schemas.microsoft.com/office/powerpoint/2010/main" val="362492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Taking this a step further, OpenShift has a really cool</a:t>
            </a:r>
            <a:r>
              <a:rPr lang="en-US" baseline="0" dirty="0" smtClean="0"/>
              <a:t> build pipeline feature powered by Jenkins.</a:t>
            </a:r>
          </a:p>
          <a:p>
            <a:endParaRPr lang="en-US" baseline="0" dirty="0" smtClean="0"/>
          </a:p>
          <a:p>
            <a:r>
              <a:rPr lang="en-US" baseline="0" dirty="0" smtClean="0"/>
              <a:t>In this case,</a:t>
            </a:r>
          </a:p>
          <a:p>
            <a:r>
              <a:rPr lang="en-US" b="1" baseline="0" dirty="0" smtClean="0"/>
              <a:t>[CLICK]</a:t>
            </a:r>
          </a:p>
          <a:p>
            <a:endParaRPr lang="en-US" baseline="0" dirty="0" smtClean="0"/>
          </a:p>
          <a:p>
            <a:r>
              <a:rPr lang="en-US" baseline="0" dirty="0" smtClean="0"/>
              <a:t>The developer checks their code into </a:t>
            </a:r>
            <a:r>
              <a:rPr lang="en-US" baseline="0" dirty="0" err="1" smtClean="0"/>
              <a:t>git</a:t>
            </a:r>
            <a:r>
              <a:rPr lang="en-US" baseline="0" dirty="0" smtClean="0"/>
              <a:t>,</a:t>
            </a:r>
          </a:p>
          <a:p>
            <a:r>
              <a:rPr lang="en-US" b="1" baseline="0" dirty="0" smtClean="0"/>
              <a:t>[CLICK]</a:t>
            </a:r>
          </a:p>
          <a:p>
            <a:endParaRPr lang="en-US" baseline="0" dirty="0" smtClean="0"/>
          </a:p>
          <a:p>
            <a:r>
              <a:rPr lang="en-US" baseline="0" dirty="0" smtClean="0"/>
              <a:t>Which kicks off a build in Jenkins, linked to and leveraging build images, builder nodes, and templates</a:t>
            </a:r>
          </a:p>
          <a:p>
            <a:r>
              <a:rPr lang="en-US" b="1" baseline="0" dirty="0" smtClean="0"/>
              <a:t>[CLICK]</a:t>
            </a:r>
          </a:p>
          <a:p>
            <a:endParaRPr lang="en-US" baseline="0" dirty="0" smtClean="0"/>
          </a:p>
          <a:p>
            <a:r>
              <a:rPr lang="en-US" baseline="0" dirty="0" smtClean="0"/>
              <a:t>That then kicks off automated tests, delivering results to the PM and Dev Manager,</a:t>
            </a:r>
          </a:p>
          <a:p>
            <a:r>
              <a:rPr lang="en-US" b="1" baseline="0" dirty="0" smtClean="0"/>
              <a:t>[CLICK] </a:t>
            </a:r>
          </a:p>
          <a:p>
            <a:endParaRPr lang="en-US" baseline="0" dirty="0" smtClean="0"/>
          </a:p>
          <a:p>
            <a:r>
              <a:rPr lang="en-US" baseline="0" dirty="0" smtClean="0"/>
              <a:t>Which then gets a security scan by </a:t>
            </a:r>
            <a:r>
              <a:rPr lang="en-US" baseline="0" dirty="0" err="1" smtClean="0"/>
              <a:t>Blackduck</a:t>
            </a:r>
            <a:r>
              <a:rPr lang="en-US" baseline="0" dirty="0" smtClean="0"/>
              <a:t>, with a security report delivered to the IA team</a:t>
            </a:r>
          </a:p>
          <a:p>
            <a:r>
              <a:rPr lang="en-US" b="1" baseline="0" dirty="0" smtClean="0"/>
              <a:t>[CLICK]</a:t>
            </a:r>
          </a:p>
          <a:p>
            <a:endParaRPr lang="en-US" baseline="0" dirty="0" smtClean="0"/>
          </a:p>
          <a:p>
            <a:r>
              <a:rPr lang="en-US" baseline="0" dirty="0" smtClean="0"/>
              <a:t>And finally gets a manual approval through a change action board</a:t>
            </a:r>
          </a:p>
          <a:p>
            <a:r>
              <a:rPr lang="en-US" b="1" baseline="0" dirty="0" smtClean="0"/>
              <a:t>[CLICK]</a:t>
            </a:r>
          </a:p>
          <a:p>
            <a:endParaRPr lang="en-US" baseline="0" dirty="0" smtClean="0"/>
          </a:p>
          <a:p>
            <a:r>
              <a:rPr lang="en-US" baseline="0" dirty="0" smtClean="0"/>
              <a:t>And an app certified and guaranteed to go through all these steps are deployed to OpenShift app nodes.</a:t>
            </a:r>
          </a:p>
          <a:p>
            <a:r>
              <a:rPr lang="en-US" b="1" baseline="0" dirty="0" smtClean="0"/>
              <a:t>[CLICK]</a:t>
            </a:r>
          </a:p>
          <a:p>
            <a:endParaRPr lang="en-US" baseline="0" dirty="0" smtClean="0"/>
          </a:p>
          <a:p>
            <a:r>
              <a:rPr lang="en-US" baseline="0" dirty="0" smtClean="0"/>
              <a:t>Which is a celebration to all.</a:t>
            </a:r>
            <a:endParaRPr lang="en-US" dirty="0" smtClean="0"/>
          </a:p>
          <a:p>
            <a:endParaRPr lang="en-US" dirty="0" smtClean="0"/>
          </a:p>
          <a:p>
            <a:r>
              <a:rPr lang="en-US" dirty="0" smtClean="0"/>
              <a:t>http://</a:t>
            </a:r>
            <a:r>
              <a:rPr lang="en-US" dirty="0" err="1" smtClean="0"/>
              <a:t>stackoverflow.com</a:t>
            </a:r>
            <a:r>
              <a:rPr lang="en-US" dirty="0" smtClean="0"/>
              <a:t>/questions/31076928/kick-off-a-job-after-manual-approval-in-</a:t>
            </a:r>
            <a:r>
              <a:rPr lang="en-US" dirty="0" err="1" smtClean="0"/>
              <a:t>jenkins</a:t>
            </a:r>
            <a:endParaRPr lang="en-US" dirty="0" smtClean="0"/>
          </a:p>
          <a:p>
            <a:r>
              <a:rPr lang="en-US" dirty="0" smtClean="0"/>
              <a:t>Promotions</a:t>
            </a:r>
            <a:r>
              <a:rPr lang="en-US" baseline="0" dirty="0" smtClean="0"/>
              <a:t> plugin</a:t>
            </a:r>
            <a:endParaRPr lang="en-US" dirty="0"/>
          </a:p>
        </p:txBody>
      </p:sp>
    </p:spTree>
    <p:extLst>
      <p:ext uri="{BB962C8B-B14F-4D97-AF65-F5344CB8AC3E}">
        <p14:creationId xmlns:p14="http://schemas.microsoft.com/office/powerpoint/2010/main" val="12037479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here is an actual screenshot</a:t>
            </a:r>
            <a:r>
              <a:rPr lang="en-US" baseline="0" dirty="0" smtClean="0"/>
              <a:t> from OpenShift where we demoed this process. </a:t>
            </a:r>
          </a:p>
          <a:p>
            <a:endParaRPr lang="en-US" baseline="0" dirty="0" smtClean="0"/>
          </a:p>
          <a:p>
            <a:r>
              <a:rPr lang="en-US" baseline="0" dirty="0" smtClean="0"/>
              <a:t>And you’ll see at one build, the unit tests failed. And that’s right, if the tests failed, or any other step in the pipeline does, the new build does not go out!</a:t>
            </a:r>
          </a:p>
          <a:p>
            <a:r>
              <a:rPr lang="en-US" b="1" baseline="0" dirty="0" smtClean="0"/>
              <a:t>[MODERATOR] </a:t>
            </a:r>
            <a:r>
              <a:rPr lang="en-US" sz="1100" b="1" i="0" kern="1200" dirty="0" smtClean="0">
                <a:solidFill>
                  <a:schemeClr val="tx1"/>
                </a:solidFill>
                <a:effectLst/>
                <a:latin typeface="+mn-lt"/>
                <a:ea typeface="+mn-ea"/>
                <a:cs typeface="+mn-cs"/>
              </a:rPr>
              <a:t>"These pipelines seem very advanced and only for mature shops. Do you HAVE to use them to adopt OpenShift?”</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No,</a:t>
            </a:r>
            <a:r>
              <a:rPr lang="en-US" sz="1100" b="0" i="0" kern="1200" baseline="0" dirty="0" smtClean="0">
                <a:solidFill>
                  <a:schemeClr val="tx1"/>
                </a:solidFill>
                <a:effectLst/>
                <a:latin typeface="+mn-lt"/>
                <a:ea typeface="+mn-ea"/>
                <a:cs typeface="+mn-cs"/>
              </a:rPr>
              <a:t> not at all. This is definitely more of a nirvana girl There are many deployment strategies, including blue/green, canary, and simple binary pushes, offered in OpenShift and pipelines is just one of them. Now I will say the previous example is actually in use by one of our customers, but in this case, they were pretty advanced in having a mature pipeline established.</a:t>
            </a:r>
            <a:endParaRPr lang="en-US" dirty="0"/>
          </a:p>
        </p:txBody>
      </p:sp>
    </p:spTree>
    <p:extLst>
      <p:ext uri="{BB962C8B-B14F-4D97-AF65-F5344CB8AC3E}">
        <p14:creationId xmlns:p14="http://schemas.microsoft.com/office/powerpoint/2010/main" val="160490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what is great about OpenShift source to image and this pipeline paradigm is that it prevents developers just going out to </a:t>
            </a:r>
            <a:r>
              <a:rPr lang="en-US" baseline="0" dirty="0" err="1" smtClean="0"/>
              <a:t>dockerhub</a:t>
            </a:r>
            <a:r>
              <a:rPr lang="en-US" baseline="0" dirty="0" smtClean="0"/>
              <a:t>, picking an image, and deploying containers in the raw</a:t>
            </a:r>
            <a:r>
              <a:rPr lang="mr-IN" baseline="0" dirty="0" smtClean="0"/>
              <a:t>…</a:t>
            </a:r>
            <a:r>
              <a:rPr lang="en-US" baseline="0" dirty="0" smtClean="0"/>
              <a:t> a real wild west can form</a:t>
            </a:r>
            <a:r>
              <a:rPr lang="mr-IN" baseline="0" dirty="0" smtClean="0"/>
              <a:t>…</a:t>
            </a:r>
            <a:r>
              <a:rPr lang="en-US" baseline="0" dirty="0" smtClean="0"/>
              <a:t> which we’ve seen in lots of different IT shops</a:t>
            </a:r>
          </a:p>
          <a:p>
            <a:endParaRPr lang="en-US" baseline="0" dirty="0" smtClean="0"/>
          </a:p>
          <a:p>
            <a:r>
              <a:rPr lang="en-US" baseline="0" dirty="0" smtClean="0"/>
              <a:t>For example, take a developer that wants to</a:t>
            </a:r>
          </a:p>
          <a:p>
            <a:r>
              <a:rPr lang="en-US" b="1" baseline="0" dirty="0" smtClean="0"/>
              <a:t>[CLICK]</a:t>
            </a:r>
          </a:p>
          <a:p>
            <a:endParaRPr lang="en-US" baseline="0" dirty="0" smtClean="0"/>
          </a:p>
          <a:p>
            <a:r>
              <a:rPr lang="en-US" baseline="0" dirty="0" smtClean="0"/>
              <a:t>Deploy spring</a:t>
            </a:r>
          </a:p>
          <a:p>
            <a:r>
              <a:rPr lang="en-US" b="1" baseline="0" dirty="0" smtClean="0"/>
              <a:t>[CLICK]</a:t>
            </a:r>
          </a:p>
          <a:p>
            <a:endParaRPr lang="en-US" baseline="0" dirty="0" smtClean="0"/>
          </a:p>
          <a:p>
            <a:r>
              <a:rPr lang="en-US" baseline="0" dirty="0" smtClean="0"/>
              <a:t>Then </a:t>
            </a:r>
            <a:r>
              <a:rPr lang="en-US" baseline="0" dirty="0" err="1" smtClean="0"/>
              <a:t>Node.js</a:t>
            </a:r>
            <a:endParaRPr lang="en-US" baseline="0" dirty="0" smtClean="0"/>
          </a:p>
          <a:p>
            <a:r>
              <a:rPr lang="en-US" b="1" baseline="0" dirty="0" smtClean="0"/>
              <a:t>[CLICK]</a:t>
            </a:r>
          </a:p>
          <a:p>
            <a:endParaRPr lang="en-US" baseline="0" dirty="0" smtClean="0"/>
          </a:p>
          <a:p>
            <a:r>
              <a:rPr lang="en-US" baseline="0" dirty="0" smtClean="0"/>
              <a:t>Then Tomcat</a:t>
            </a:r>
          </a:p>
          <a:p>
            <a:r>
              <a:rPr lang="en-US" b="1" baseline="0" dirty="0" smtClean="0"/>
              <a:t>[CLICK]</a:t>
            </a:r>
          </a:p>
          <a:p>
            <a:endParaRPr lang="en-US" baseline="0" dirty="0" smtClean="0"/>
          </a:p>
          <a:p>
            <a:r>
              <a:rPr lang="en-US" baseline="0" dirty="0" smtClean="0"/>
              <a:t>Then Ruby</a:t>
            </a:r>
          </a:p>
          <a:p>
            <a:r>
              <a:rPr lang="en-US" b="1" baseline="0" dirty="0" smtClean="0"/>
              <a:t>[CLICK]</a:t>
            </a:r>
          </a:p>
          <a:p>
            <a:endParaRPr lang="en-US" baseline="0" dirty="0" smtClean="0"/>
          </a:p>
          <a:p>
            <a:r>
              <a:rPr lang="en-US" baseline="0" dirty="0" smtClean="0"/>
              <a:t>And more</a:t>
            </a:r>
          </a:p>
          <a:p>
            <a:r>
              <a:rPr lang="en-US" b="1" baseline="0" dirty="0" smtClean="0"/>
              <a:t>[CLICK]</a:t>
            </a:r>
          </a:p>
          <a:p>
            <a:endParaRPr lang="en-US" baseline="0" dirty="0" smtClean="0"/>
          </a:p>
          <a:p>
            <a:r>
              <a:rPr lang="en-US" baseline="0" dirty="0" smtClean="0"/>
              <a:t>And how about when deploying multiple versions of the same framework? From an operations perspective, this is extremely difficult to manage and is costly.</a:t>
            </a:r>
          </a:p>
          <a:p>
            <a:endParaRPr lang="en-US" dirty="0"/>
          </a:p>
        </p:txBody>
      </p:sp>
    </p:spTree>
    <p:extLst>
      <p:ext uri="{BB962C8B-B14F-4D97-AF65-F5344CB8AC3E}">
        <p14:creationId xmlns:p14="http://schemas.microsoft.com/office/powerpoint/2010/main" val="1885937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US" b="0" dirty="0" smtClean="0">
                <a:solidFill>
                  <a:schemeClr val="dk1"/>
                </a:solidFill>
              </a:rPr>
              <a:t>In OpenShift world, because</a:t>
            </a:r>
            <a:r>
              <a:rPr lang="en-US" b="0" baseline="0" dirty="0" smtClean="0">
                <a:solidFill>
                  <a:schemeClr val="dk1"/>
                </a:solidFill>
              </a:rPr>
              <a:t> of Source to Image, this cannot happen.</a:t>
            </a:r>
          </a:p>
          <a:p>
            <a:pPr marL="0" marR="0" lvl="0" indent="0" algn="l" rtl="0">
              <a:spcBef>
                <a:spcPts val="0"/>
              </a:spcBef>
              <a:buSzPct val="25000"/>
              <a:buNone/>
            </a:pPr>
            <a:r>
              <a:rPr lang="en-US" b="1" baseline="0" dirty="0" smtClean="0">
                <a:solidFill>
                  <a:schemeClr val="dk1"/>
                </a:solidFill>
              </a:rPr>
              <a:t>[CLICK]</a:t>
            </a:r>
          </a:p>
          <a:p>
            <a:pPr marL="0" marR="0" lvl="0" indent="0" algn="l" rtl="0">
              <a:spcBef>
                <a:spcPts val="0"/>
              </a:spcBef>
              <a:buSzPct val="25000"/>
              <a:buNone/>
            </a:pPr>
            <a:endParaRPr lang="en-US" b="0" baseline="0" dirty="0" smtClean="0">
              <a:solidFill>
                <a:schemeClr val="dk1"/>
              </a:solidFill>
            </a:endParaRPr>
          </a:p>
          <a:p>
            <a:pPr marL="0" marR="0" lvl="0" indent="0" algn="l" rtl="0">
              <a:spcBef>
                <a:spcPts val="0"/>
              </a:spcBef>
              <a:buSzPct val="25000"/>
              <a:buNone/>
            </a:pPr>
            <a:r>
              <a:rPr lang="en-US" b="0" baseline="0" dirty="0" smtClean="0">
                <a:solidFill>
                  <a:schemeClr val="dk1"/>
                </a:solidFill>
              </a:rPr>
              <a:t>Let’s say a developer pulls a </a:t>
            </a:r>
            <a:r>
              <a:rPr lang="en-US" b="0" baseline="0" dirty="0" err="1" smtClean="0">
                <a:solidFill>
                  <a:schemeClr val="dk1"/>
                </a:solidFill>
              </a:rPr>
              <a:t>docker</a:t>
            </a:r>
            <a:r>
              <a:rPr lang="en-US" b="0" baseline="0" dirty="0" smtClean="0">
                <a:solidFill>
                  <a:schemeClr val="dk1"/>
                </a:solidFill>
              </a:rPr>
              <a:t> image from </a:t>
            </a:r>
            <a:r>
              <a:rPr lang="en-US" b="0" baseline="0" dirty="0" err="1" smtClean="0">
                <a:solidFill>
                  <a:schemeClr val="dk1"/>
                </a:solidFill>
              </a:rPr>
              <a:t>docker</a:t>
            </a:r>
            <a:r>
              <a:rPr lang="en-US" b="0" baseline="0" dirty="0" smtClean="0">
                <a:solidFill>
                  <a:schemeClr val="dk1"/>
                </a:solidFill>
              </a:rPr>
              <a:t> hub</a:t>
            </a:r>
          </a:p>
          <a:p>
            <a:pPr marL="0" marR="0" lvl="0" indent="0" algn="l" rtl="0">
              <a:spcBef>
                <a:spcPts val="0"/>
              </a:spcBef>
              <a:buSzPct val="25000"/>
              <a:buNone/>
            </a:pPr>
            <a:r>
              <a:rPr lang="en-US" b="1" baseline="0" dirty="0" smtClean="0">
                <a:solidFill>
                  <a:schemeClr val="dk1"/>
                </a:solidFill>
              </a:rPr>
              <a:t>[CLICK]</a:t>
            </a:r>
          </a:p>
          <a:p>
            <a:pPr marL="0" marR="0" lvl="0" indent="0" algn="l" rtl="0">
              <a:spcBef>
                <a:spcPts val="0"/>
              </a:spcBef>
              <a:buSzPct val="25000"/>
              <a:buNone/>
            </a:pPr>
            <a:endParaRPr lang="en-US" b="0" baseline="0" dirty="0" smtClean="0">
              <a:solidFill>
                <a:schemeClr val="dk1"/>
              </a:solidFill>
            </a:endParaRPr>
          </a:p>
          <a:p>
            <a:pPr marL="0" marR="0" lvl="0" indent="0" algn="l" rtl="0">
              <a:spcBef>
                <a:spcPts val="0"/>
              </a:spcBef>
              <a:buSzPct val="25000"/>
              <a:buNone/>
            </a:pPr>
            <a:r>
              <a:rPr lang="en-US" b="0" baseline="0" dirty="0" smtClean="0">
                <a:solidFill>
                  <a:schemeClr val="dk1"/>
                </a:solidFill>
              </a:rPr>
              <a:t>Tries to deploy but is stopped by </a:t>
            </a:r>
            <a:r>
              <a:rPr lang="en-US" b="0" baseline="0" dirty="0" err="1" smtClean="0">
                <a:solidFill>
                  <a:schemeClr val="dk1"/>
                </a:solidFill>
              </a:rPr>
              <a:t>openshift</a:t>
            </a:r>
            <a:endParaRPr lang="en-US" b="0" baseline="0" dirty="0" smtClean="0">
              <a:solidFill>
                <a:schemeClr val="dk1"/>
              </a:solidFill>
            </a:endParaRPr>
          </a:p>
          <a:p>
            <a:pPr marL="0" marR="0" lvl="0" indent="0" algn="l" rtl="0">
              <a:spcBef>
                <a:spcPts val="0"/>
              </a:spcBef>
              <a:buSzPct val="25000"/>
              <a:buNone/>
            </a:pPr>
            <a:r>
              <a:rPr lang="en-US" b="1" baseline="0" dirty="0" smtClean="0">
                <a:solidFill>
                  <a:schemeClr val="dk1"/>
                </a:solidFill>
              </a:rPr>
              <a:t>[CLICK]</a:t>
            </a:r>
          </a:p>
          <a:p>
            <a:pPr marL="0" marR="0" lvl="0" indent="0" algn="l" rtl="0">
              <a:spcBef>
                <a:spcPts val="0"/>
              </a:spcBef>
              <a:buSzPct val="25000"/>
              <a:buNone/>
            </a:pPr>
            <a:endParaRPr lang="en-US" b="0" baseline="0" dirty="0" smtClean="0">
              <a:solidFill>
                <a:schemeClr val="dk1"/>
              </a:solidFill>
            </a:endParaRPr>
          </a:p>
          <a:p>
            <a:pPr marL="0" marR="0" lvl="0" indent="0" algn="l" rtl="0">
              <a:spcBef>
                <a:spcPts val="0"/>
              </a:spcBef>
              <a:buSzPct val="25000"/>
              <a:buNone/>
            </a:pPr>
            <a:r>
              <a:rPr lang="en-US" b="0" baseline="0" dirty="0" smtClean="0">
                <a:solidFill>
                  <a:schemeClr val="dk1"/>
                </a:solidFill>
              </a:rPr>
              <a:t>Instead, the developer builds his app in the tomcat builder image certified and living in the </a:t>
            </a:r>
            <a:r>
              <a:rPr lang="en-US" b="0" baseline="0" dirty="0" err="1" smtClean="0">
                <a:solidFill>
                  <a:schemeClr val="dk1"/>
                </a:solidFill>
              </a:rPr>
              <a:t>openshift</a:t>
            </a:r>
            <a:r>
              <a:rPr lang="en-US" b="0" baseline="0" dirty="0" smtClean="0">
                <a:solidFill>
                  <a:schemeClr val="dk1"/>
                </a:solidFill>
              </a:rPr>
              <a:t> image registry</a:t>
            </a:r>
          </a:p>
          <a:p>
            <a:pPr marL="0" marR="0" lvl="0" indent="0" algn="l" rtl="0">
              <a:spcBef>
                <a:spcPts val="0"/>
              </a:spcBef>
              <a:buSzPct val="25000"/>
              <a:buNone/>
            </a:pPr>
            <a:r>
              <a:rPr lang="en-US" b="1" baseline="0" dirty="0" smtClean="0">
                <a:solidFill>
                  <a:schemeClr val="dk1"/>
                </a:solidFill>
              </a:rPr>
              <a:t>[CLICK]</a:t>
            </a:r>
          </a:p>
          <a:p>
            <a:pPr marL="0" marR="0" lvl="0" indent="0" algn="l" rtl="0">
              <a:spcBef>
                <a:spcPts val="0"/>
              </a:spcBef>
              <a:buSzPct val="25000"/>
              <a:buNone/>
            </a:pPr>
            <a:endParaRPr lang="en-US" b="0" baseline="0" dirty="0" smtClean="0">
              <a:solidFill>
                <a:schemeClr val="dk1"/>
              </a:solidFill>
            </a:endParaRPr>
          </a:p>
          <a:p>
            <a:pPr marL="0" marR="0" lvl="0" indent="0" algn="l" rtl="0">
              <a:spcBef>
                <a:spcPts val="0"/>
              </a:spcBef>
              <a:buSzPct val="25000"/>
              <a:buNone/>
            </a:pPr>
            <a:r>
              <a:rPr lang="en-US" b="0" baseline="0" dirty="0" smtClean="0">
                <a:solidFill>
                  <a:schemeClr val="dk1"/>
                </a:solidFill>
              </a:rPr>
              <a:t>And deploys the app, taking with it all the security, policy, and other </a:t>
            </a:r>
            <a:r>
              <a:rPr lang="en-US" b="0" baseline="0" dirty="0" err="1" smtClean="0">
                <a:solidFill>
                  <a:schemeClr val="dk1"/>
                </a:solidFill>
              </a:rPr>
              <a:t>configs</a:t>
            </a:r>
            <a:r>
              <a:rPr lang="en-US" b="0" baseline="0" dirty="0" smtClean="0">
                <a:solidFill>
                  <a:schemeClr val="dk1"/>
                </a:solidFill>
              </a:rPr>
              <a:t> that have been defined by admins.</a:t>
            </a:r>
          </a:p>
          <a:p>
            <a:pPr marL="0" marR="0" lvl="0" indent="0" algn="l" rtl="0">
              <a:spcBef>
                <a:spcPts val="0"/>
              </a:spcBef>
              <a:buSzPct val="25000"/>
              <a:buNone/>
            </a:pPr>
            <a:r>
              <a:rPr lang="en-US" b="1" baseline="0" dirty="0" smtClean="0">
                <a:solidFill>
                  <a:schemeClr val="dk1"/>
                </a:solidFill>
              </a:rPr>
              <a:t>[CLICK]</a:t>
            </a:r>
          </a:p>
          <a:p>
            <a:pPr marL="0" marR="0" lvl="0" indent="0" algn="l" rtl="0">
              <a:spcBef>
                <a:spcPts val="0"/>
              </a:spcBef>
              <a:buSzPct val="25000"/>
              <a:buNone/>
            </a:pPr>
            <a:endParaRPr lang="en-US" b="0" baseline="0" dirty="0" smtClean="0">
              <a:solidFill>
                <a:schemeClr val="dk1"/>
              </a:solidFill>
            </a:endParaRPr>
          </a:p>
          <a:p>
            <a:pPr marL="0" marR="0" lvl="0" indent="0" algn="l" rtl="0">
              <a:spcBef>
                <a:spcPts val="0"/>
              </a:spcBef>
              <a:buSzPct val="25000"/>
              <a:buNone/>
            </a:pPr>
            <a:r>
              <a:rPr lang="en-US" b="0" baseline="0" dirty="0" smtClean="0">
                <a:solidFill>
                  <a:schemeClr val="dk1"/>
                </a:solidFill>
              </a:rPr>
              <a:t>Same goes for whatever the admins have put into the BI </a:t>
            </a:r>
            <a:r>
              <a:rPr lang="en-US" b="0" baseline="0" dirty="0" err="1" smtClean="0">
                <a:solidFill>
                  <a:schemeClr val="dk1"/>
                </a:solidFill>
              </a:rPr>
              <a:t>reg</a:t>
            </a:r>
            <a:r>
              <a:rPr lang="en-US" b="0" baseline="0" dirty="0" smtClean="0">
                <a:solidFill>
                  <a:schemeClr val="dk1"/>
                </a:solidFill>
              </a:rPr>
              <a:t> ”toolbox” as I sometimes like to call it</a:t>
            </a:r>
          </a:p>
          <a:p>
            <a:pPr marL="0" marR="0" lvl="0" indent="0" algn="l" rtl="0">
              <a:spcBef>
                <a:spcPts val="0"/>
              </a:spcBef>
              <a:buSzPct val="25000"/>
              <a:buNone/>
            </a:pPr>
            <a:endParaRPr lang="en-US" b="0" baseline="0" dirty="0" smtClean="0">
              <a:solidFill>
                <a:schemeClr val="dk1"/>
              </a:solidFill>
            </a:endParaRPr>
          </a:p>
          <a:p>
            <a:pPr marL="0" marR="0" lvl="0" indent="0" algn="l" rtl="0">
              <a:spcBef>
                <a:spcPts val="0"/>
              </a:spcBef>
              <a:buSzPct val="25000"/>
              <a:buNone/>
            </a:pPr>
            <a:endParaRPr lang="en-US" b="0" dirty="0" smtClean="0">
              <a:solidFill>
                <a:schemeClr val="dk1"/>
              </a:solidFill>
            </a:endParaRPr>
          </a:p>
        </p:txBody>
      </p:sp>
    </p:spTree>
    <p:extLst>
      <p:ext uri="{BB962C8B-B14F-4D97-AF65-F5344CB8AC3E}">
        <p14:creationId xmlns:p14="http://schemas.microsoft.com/office/powerpoint/2010/main" val="823378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None/>
            </a:pPr>
            <a:r>
              <a:rPr lang="en" sz="1200" dirty="0" smtClean="0"/>
              <a:t>No doubt, you’re probably going “What?!” “Chuck, you’re nuts”... Containers are great, everybody wants them, and everybody is using them to solve the toughest of their IT challenges… It’s like, I’ve got an app dev, problem so I’ll rub some containers on it, and it will solve everything for me. And every conference</a:t>
            </a:r>
            <a:r>
              <a:rPr lang="en" sz="1200" baseline="0" dirty="0" smtClean="0"/>
              <a:t> I go to tells me containers are the hottest thing since coffee.</a:t>
            </a:r>
            <a:endParaRPr lang="en" sz="1200" dirty="0" smtClean="0"/>
          </a:p>
          <a:p>
            <a:pPr marL="0" marR="0" lvl="0" indent="0" algn="l" rtl="0">
              <a:spcBef>
                <a:spcPts val="0"/>
              </a:spcBef>
              <a:buSzPct val="25000"/>
              <a:buNone/>
            </a:pP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200" dirty="0" smtClean="0">
                <a:solidFill>
                  <a:schemeClr val="dk1"/>
                </a:solidFill>
                <a:latin typeface="Calibri"/>
                <a:ea typeface="Calibri"/>
                <a:cs typeface="Calibri"/>
                <a:sym typeface="Calibri"/>
              </a:rPr>
              <a:t>But </a:t>
            </a:r>
            <a:r>
              <a:rPr lang="en" sz="1200" dirty="0">
                <a:solidFill>
                  <a:schemeClr val="dk1"/>
                </a:solidFill>
                <a:latin typeface="Calibri"/>
                <a:ea typeface="Calibri"/>
                <a:cs typeface="Calibri"/>
                <a:sym typeface="Calibri"/>
              </a:rPr>
              <a:t>a</a:t>
            </a:r>
            <a:r>
              <a:rPr lang="en" sz="1200" b="0" i="0" u="none" strike="noStrike" cap="none" dirty="0">
                <a:solidFill>
                  <a:schemeClr val="dk1"/>
                </a:solidFill>
                <a:latin typeface="Calibri"/>
                <a:ea typeface="Calibri"/>
                <a:cs typeface="Calibri"/>
                <a:sym typeface="Calibri"/>
              </a:rPr>
              <a:t>lright the</a:t>
            </a:r>
            <a:r>
              <a:rPr lang="en" sz="1200" dirty="0">
                <a:solidFill>
                  <a:schemeClr val="dk1"/>
                </a:solidFill>
                <a:latin typeface="Calibri"/>
                <a:ea typeface="Calibri"/>
                <a:cs typeface="Calibri"/>
                <a:sym typeface="Calibri"/>
              </a:rPr>
              <a:t>n</a:t>
            </a:r>
            <a:r>
              <a:rPr lang="en" sz="1200" b="0" i="0" u="none" strike="noStrike" cap="none" dirty="0">
                <a:solidFill>
                  <a:schemeClr val="dk1"/>
                </a:solidFill>
                <a:latin typeface="Calibri"/>
                <a:ea typeface="Calibri"/>
                <a:cs typeface="Calibri"/>
                <a:sym typeface="Calibri"/>
              </a:rPr>
              <a:t>, if containers don’t matter, than what the heck does?</a:t>
            </a:r>
          </a:p>
        </p:txBody>
      </p:sp>
      <p:sp>
        <p:nvSpPr>
          <p:cNvPr id="227" name="Shape 22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7</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82217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Next lets talk about something really important once apps get</a:t>
            </a:r>
            <a:r>
              <a:rPr lang="en-US" baseline="0" dirty="0" smtClean="0"/>
              <a:t> deployed, and that is monitoring.</a:t>
            </a:r>
          </a:p>
          <a:p>
            <a:endParaRPr lang="en-US" baseline="0" dirty="0" smtClean="0"/>
          </a:p>
          <a:p>
            <a:r>
              <a:rPr lang="en-US" baseline="0" dirty="0" smtClean="0"/>
              <a:t>In the </a:t>
            </a:r>
            <a:r>
              <a:rPr lang="en-US" baseline="0" dirty="0" err="1" smtClean="0"/>
              <a:t>microservices</a:t>
            </a:r>
            <a:r>
              <a:rPr lang="en-US" baseline="0" dirty="0" smtClean="0"/>
              <a:t> world, each function runs on its own.</a:t>
            </a:r>
          </a:p>
          <a:p>
            <a:r>
              <a:rPr lang="en-US" b="1" baseline="0" dirty="0" smtClean="0"/>
              <a:t>[CLICK]</a:t>
            </a:r>
          </a:p>
          <a:p>
            <a:endParaRPr lang="en-US" baseline="0" dirty="0" smtClean="0"/>
          </a:p>
          <a:p>
            <a:r>
              <a:rPr lang="en-US" baseline="0" dirty="0" smtClean="0"/>
              <a:t>And produces it’s own logs</a:t>
            </a:r>
            <a:r>
              <a:rPr lang="mr-IN" baseline="0" dirty="0" smtClean="0"/>
              <a:t>…</a:t>
            </a:r>
            <a:r>
              <a:rPr lang="en-US" baseline="0" dirty="0" smtClean="0"/>
              <a:t> which means there are a TON of them, compared to what was produced using monoliths.</a:t>
            </a:r>
          </a:p>
          <a:p>
            <a:r>
              <a:rPr lang="en-US" b="1" baseline="0" dirty="0" smtClean="0"/>
              <a:t>[CLICK]</a:t>
            </a:r>
          </a:p>
          <a:p>
            <a:endParaRPr lang="en-US" baseline="0" dirty="0" smtClean="0"/>
          </a:p>
          <a:p>
            <a:r>
              <a:rPr lang="en-US" baseline="0" dirty="0" smtClean="0"/>
              <a:t>So, when logs need to be reviewed</a:t>
            </a:r>
          </a:p>
          <a:p>
            <a:r>
              <a:rPr lang="en-US" b="1" baseline="0" dirty="0" smtClean="0"/>
              <a:t>[CLICK]</a:t>
            </a:r>
          </a:p>
          <a:p>
            <a:endParaRPr lang="en-US" baseline="0" dirty="0" smtClean="0"/>
          </a:p>
          <a:p>
            <a:r>
              <a:rPr lang="en-US" baseline="0" dirty="0" smtClean="0"/>
              <a:t>It’s a very arduous, manual task, which ends up really being a pain</a:t>
            </a:r>
          </a:p>
        </p:txBody>
      </p:sp>
    </p:spTree>
    <p:extLst>
      <p:ext uri="{BB962C8B-B14F-4D97-AF65-F5344CB8AC3E}">
        <p14:creationId xmlns:p14="http://schemas.microsoft.com/office/powerpoint/2010/main" val="1456745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OpenShift,</a:t>
            </a:r>
            <a:r>
              <a:rPr lang="en-US" baseline="0" dirty="0" smtClean="0"/>
              <a:t> we take care of this fore you.</a:t>
            </a:r>
          </a:p>
          <a:p>
            <a:endParaRPr lang="en-US" baseline="0" dirty="0" smtClean="0"/>
          </a:p>
          <a:p>
            <a:r>
              <a:rPr lang="en-US" baseline="0" dirty="0" smtClean="0"/>
              <a:t>We put </a:t>
            </a:r>
            <a:r>
              <a:rPr lang="en-US" baseline="0" dirty="0" err="1" smtClean="0"/>
              <a:t>FluentD</a:t>
            </a:r>
            <a:r>
              <a:rPr lang="en-US" baseline="0" dirty="0" smtClean="0"/>
              <a:t>, the open source collector from CNCF on each node</a:t>
            </a:r>
          </a:p>
          <a:p>
            <a:r>
              <a:rPr lang="en-US" b="1" baseline="0" dirty="0" smtClean="0"/>
              <a:t>[CLICK]</a:t>
            </a:r>
          </a:p>
          <a:p>
            <a:endParaRPr lang="en-US" baseline="0" dirty="0" smtClean="0"/>
          </a:p>
          <a:p>
            <a:r>
              <a:rPr lang="en-US" baseline="0" dirty="0" smtClean="0"/>
              <a:t>Which collects and transfers logs to be stored and indexed in elastic search.</a:t>
            </a:r>
          </a:p>
          <a:p>
            <a:r>
              <a:rPr lang="en-US" b="1" baseline="0" dirty="0" smtClean="0"/>
              <a:t>[CLICK]</a:t>
            </a:r>
          </a:p>
          <a:p>
            <a:endParaRPr lang="en-US" baseline="0" dirty="0" smtClean="0"/>
          </a:p>
          <a:p>
            <a:r>
              <a:rPr lang="en-US" baseline="0" dirty="0" smtClean="0"/>
              <a:t>And on a larger scale, the benefits of automating this is even more evident.</a:t>
            </a:r>
          </a:p>
          <a:p>
            <a:r>
              <a:rPr lang="en-US" b="1" baseline="0" dirty="0" smtClean="0"/>
              <a:t>[CLICK]</a:t>
            </a:r>
          </a:p>
          <a:p>
            <a:endParaRPr lang="en-US" baseline="0" dirty="0" smtClean="0"/>
          </a:p>
          <a:p>
            <a:r>
              <a:rPr lang="en-US" baseline="0" dirty="0" smtClean="0"/>
              <a:t>So when the logs need to be reviewed</a:t>
            </a:r>
          </a:p>
          <a:p>
            <a:r>
              <a:rPr lang="en-US" b="1" baseline="0" dirty="0" smtClean="0"/>
              <a:t>[CLICK]</a:t>
            </a:r>
          </a:p>
          <a:p>
            <a:endParaRPr lang="en-US" baseline="0" dirty="0" smtClean="0"/>
          </a:p>
          <a:p>
            <a:r>
              <a:rPr lang="en-US" baseline="0" dirty="0" smtClean="0"/>
              <a:t>Your folks just go to one place, </a:t>
            </a:r>
            <a:r>
              <a:rPr lang="en-US" baseline="0" dirty="0" err="1" smtClean="0"/>
              <a:t>Kibana</a:t>
            </a:r>
            <a:r>
              <a:rPr lang="en-US" baseline="0" dirty="0" smtClean="0"/>
              <a:t>. And yes, this is all provided by and supported by Red Hat.</a:t>
            </a:r>
          </a:p>
          <a:p>
            <a:endParaRPr lang="en-US" baseline="0" dirty="0" smtClean="0"/>
          </a:p>
          <a:p>
            <a:r>
              <a:rPr lang="en-US" baseline="0" dirty="0" smtClean="0"/>
              <a:t>And I do know that a lot of orgs have invested in a solution like </a:t>
            </a:r>
            <a:r>
              <a:rPr lang="en-US" baseline="0" dirty="0" err="1" smtClean="0"/>
              <a:t>Splunk</a:t>
            </a:r>
            <a:endParaRPr lang="en-US" baseline="0" dirty="0" smtClean="0"/>
          </a:p>
          <a:p>
            <a:r>
              <a:rPr lang="en-US" b="1" baseline="0" smtClean="0"/>
              <a:t>[</a:t>
            </a:r>
            <a:r>
              <a:rPr lang="en-US" b="1" baseline="0" dirty="0" smtClean="0"/>
              <a:t>CLICK]</a:t>
            </a:r>
          </a:p>
          <a:p>
            <a:endParaRPr lang="en-US" baseline="0" dirty="0" smtClean="0"/>
          </a:p>
          <a:p>
            <a:r>
              <a:rPr lang="en-US" baseline="0" dirty="0" smtClean="0"/>
              <a:t>Cool thing is, the logging framework in OpenShift is pluggable. Also, I realize some folks may think this isn’t special in that I can just build and add my own logging solution to Kubernetes. While this is true, remember, logging is a technical detail you shouldn’t have to worry about it. You </a:t>
            </a:r>
            <a:r>
              <a:rPr lang="en-US" baseline="0" dirty="0" err="1" smtClean="0"/>
              <a:t>wan’t</a:t>
            </a:r>
            <a:r>
              <a:rPr lang="en-US" baseline="0" dirty="0" smtClean="0"/>
              <a:t> get to a state of </a:t>
            </a:r>
            <a:r>
              <a:rPr lang="en-US" baseline="0" dirty="0" err="1" smtClean="0"/>
              <a:t>DevOp</a:t>
            </a:r>
            <a:r>
              <a:rPr lang="en-US" baseline="0" dirty="0" smtClean="0"/>
              <a:t> with </a:t>
            </a:r>
            <a:r>
              <a:rPr lang="en-US" baseline="0" dirty="0" err="1" smtClean="0"/>
              <a:t>adhoc</a:t>
            </a:r>
            <a:r>
              <a:rPr lang="en-US" baseline="0" dirty="0" smtClean="0"/>
              <a:t> automation. Red OpenShift gives you everything you need in a turnkey package.</a:t>
            </a:r>
            <a:endParaRPr lang="en-US" dirty="0"/>
          </a:p>
        </p:txBody>
      </p:sp>
    </p:spTree>
    <p:extLst>
      <p:ext uri="{BB962C8B-B14F-4D97-AF65-F5344CB8AC3E}">
        <p14:creationId xmlns:p14="http://schemas.microsoft.com/office/powerpoint/2010/main" val="5118148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 now to something even more arduous in a containerized, MSA arch</a:t>
            </a:r>
            <a:r>
              <a:rPr lang="mr-IN" dirty="0" smtClean="0"/>
              <a:t>…</a:t>
            </a:r>
            <a:r>
              <a:rPr lang="en-US" dirty="0" smtClean="0"/>
              <a:t> patching</a:t>
            </a:r>
          </a:p>
          <a:p>
            <a:endParaRPr lang="en-US" dirty="0" smtClean="0"/>
          </a:p>
          <a:p>
            <a:r>
              <a:rPr lang="en-US" dirty="0" smtClean="0"/>
              <a:t>For</a:t>
            </a:r>
            <a:r>
              <a:rPr lang="en-US" baseline="0" dirty="0" smtClean="0"/>
              <a:t> this, I’ll use something recent</a:t>
            </a:r>
            <a:r>
              <a:rPr lang="mr-IN" baseline="0" dirty="0" smtClean="0"/>
              <a:t>…</a:t>
            </a:r>
            <a:endParaRPr lang="en-US" baseline="0" dirty="0" smtClean="0"/>
          </a:p>
          <a:p>
            <a:r>
              <a:rPr lang="en-US" b="1" baseline="0" dirty="0" smtClean="0"/>
              <a:t>[CLICK]</a:t>
            </a:r>
          </a:p>
          <a:p>
            <a:endParaRPr lang="en-US" baseline="0" dirty="0" smtClean="0"/>
          </a:p>
          <a:p>
            <a:r>
              <a:rPr lang="en-US" baseline="0" dirty="0" smtClean="0"/>
              <a:t>Let’s say dirty cow is across a certain app, which in the containerized, MSA world equates to</a:t>
            </a:r>
          </a:p>
          <a:p>
            <a:r>
              <a:rPr lang="en-US" b="1" baseline="0" dirty="0" smtClean="0"/>
              <a:t>[CLICK]</a:t>
            </a:r>
          </a:p>
          <a:p>
            <a:endParaRPr lang="en-US" baseline="0" dirty="0" smtClean="0"/>
          </a:p>
          <a:p>
            <a:r>
              <a:rPr lang="en-US" baseline="0" dirty="0" smtClean="0"/>
              <a:t>Manual patching by ops, which is slow and error-prone</a:t>
            </a:r>
            <a:r>
              <a:rPr lang="mr-IN" baseline="0" dirty="0" smtClean="0"/>
              <a:t>…</a:t>
            </a:r>
            <a:r>
              <a:rPr lang="en-US" baseline="0" dirty="0" smtClean="0"/>
              <a:t> yes, even with </a:t>
            </a:r>
            <a:r>
              <a:rPr lang="en-US" baseline="0" dirty="0" err="1" smtClean="0"/>
              <a:t>adhoc</a:t>
            </a:r>
            <a:r>
              <a:rPr lang="en-US" baseline="0" dirty="0" smtClean="0"/>
              <a:t> automation via chef or puppet or similar.</a:t>
            </a:r>
            <a:endParaRPr lang="en-US" dirty="0"/>
          </a:p>
        </p:txBody>
      </p:sp>
    </p:spTree>
    <p:extLst>
      <p:ext uri="{BB962C8B-B14F-4D97-AF65-F5344CB8AC3E}">
        <p14:creationId xmlns:p14="http://schemas.microsoft.com/office/powerpoint/2010/main" val="48897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smtClean="0"/>
              <a:t>Patching</a:t>
            </a:r>
            <a:r>
              <a:rPr lang="en-US" b="0" baseline="0" dirty="0" smtClean="0"/>
              <a:t> in OpenShift is completely different. We start again with Dirty Cow</a:t>
            </a:r>
            <a:endParaRPr lang="en-US" b="0" dirty="0"/>
          </a:p>
        </p:txBody>
      </p:sp>
    </p:spTree>
    <p:extLst>
      <p:ext uri="{BB962C8B-B14F-4D97-AF65-F5344CB8AC3E}">
        <p14:creationId xmlns:p14="http://schemas.microsoft.com/office/powerpoint/2010/main" val="16818086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But instead</a:t>
            </a:r>
            <a:r>
              <a:rPr lang="en-US" baseline="0" dirty="0" smtClean="0"/>
              <a:t> of patching each individual app instance, </a:t>
            </a:r>
          </a:p>
          <a:p>
            <a:r>
              <a:rPr lang="en-US" b="1" baseline="0" dirty="0" smtClean="0"/>
              <a:t>[CLICK]</a:t>
            </a:r>
          </a:p>
          <a:p>
            <a:endParaRPr lang="en-US" baseline="0" dirty="0" smtClean="0"/>
          </a:p>
          <a:p>
            <a:r>
              <a:rPr lang="en-US" baseline="0" dirty="0" smtClean="0"/>
              <a:t>The operator patches the image stream in the BI that needs it, in this case, the base OS layer</a:t>
            </a:r>
            <a:endParaRPr lang="en-US" dirty="0"/>
          </a:p>
        </p:txBody>
      </p:sp>
    </p:spTree>
    <p:extLst>
      <p:ext uri="{BB962C8B-B14F-4D97-AF65-F5344CB8AC3E}">
        <p14:creationId xmlns:p14="http://schemas.microsoft.com/office/powerpoint/2010/main" val="1530441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patched</a:t>
            </a:r>
            <a:r>
              <a:rPr lang="en-US" baseline="0" dirty="0" smtClean="0"/>
              <a:t> version,</a:t>
            </a:r>
          </a:p>
          <a:p>
            <a:r>
              <a:rPr lang="en-US" b="1" baseline="0" dirty="0" smtClean="0"/>
              <a:t>[CLICK]</a:t>
            </a:r>
          </a:p>
          <a:p>
            <a:endParaRPr lang="en-US" baseline="0" dirty="0" smtClean="0"/>
          </a:p>
          <a:p>
            <a:r>
              <a:rPr lang="en-US" baseline="0" dirty="0" smtClean="0"/>
              <a:t>Is then pushed to the master</a:t>
            </a:r>
          </a:p>
          <a:p>
            <a:r>
              <a:rPr lang="en-US" b="1" baseline="0" dirty="0" smtClean="0"/>
              <a:t>[CLICK]</a:t>
            </a:r>
          </a:p>
          <a:p>
            <a:endParaRPr lang="en-US" baseline="0" dirty="0" smtClean="0"/>
          </a:p>
          <a:p>
            <a:r>
              <a:rPr lang="en-US" baseline="0" dirty="0" smtClean="0"/>
              <a:t>Which is then put into the BI </a:t>
            </a:r>
            <a:r>
              <a:rPr lang="en-US" baseline="0" dirty="0" err="1" smtClean="0"/>
              <a:t>reg</a:t>
            </a:r>
            <a:endParaRPr lang="en-US" baseline="0" dirty="0" smtClean="0"/>
          </a:p>
          <a:p>
            <a:r>
              <a:rPr lang="en-US" b="1" baseline="0" dirty="0" smtClean="0"/>
              <a:t>[CLICK]</a:t>
            </a:r>
          </a:p>
          <a:p>
            <a:endParaRPr lang="en-US" baseline="0" dirty="0" smtClean="0"/>
          </a:p>
          <a:p>
            <a:r>
              <a:rPr lang="en-US" baseline="0" dirty="0" smtClean="0"/>
              <a:t>And pushed to the builder node,</a:t>
            </a:r>
          </a:p>
          <a:p>
            <a:r>
              <a:rPr lang="en-US" b="1" baseline="0" dirty="0" smtClean="0"/>
              <a:t>[CLICK]</a:t>
            </a:r>
          </a:p>
          <a:p>
            <a:endParaRPr lang="en-US" baseline="0" dirty="0" smtClean="0"/>
          </a:p>
          <a:p>
            <a:r>
              <a:rPr lang="en-US" baseline="0" dirty="0" smtClean="0"/>
              <a:t>Along with ANY original app packages that leverage this BI. Then the build kicks off, which may actually be a pipeline build to include all the automated testing, scans, approvals and such to guarantee the new image stream in the builder image did not break anything.</a:t>
            </a:r>
          </a:p>
          <a:p>
            <a:r>
              <a:rPr lang="en-US" b="1" baseline="0" dirty="0" smtClean="0"/>
              <a:t>[CLICK]</a:t>
            </a:r>
          </a:p>
          <a:p>
            <a:endParaRPr lang="en-US" baseline="0" dirty="0" smtClean="0"/>
          </a:p>
          <a:p>
            <a:r>
              <a:rPr lang="en-US" baseline="0" dirty="0" smtClean="0"/>
              <a:t>Then the newly created, dirty cow free, app image is pushed to the app </a:t>
            </a:r>
            <a:r>
              <a:rPr lang="en-US" baseline="0" dirty="0" err="1" smtClean="0"/>
              <a:t>reg</a:t>
            </a:r>
            <a:endParaRPr lang="en-US" baseline="0" dirty="0" smtClean="0"/>
          </a:p>
          <a:p>
            <a:r>
              <a:rPr lang="en-US" b="1" baseline="0" dirty="0" smtClean="0"/>
              <a:t>[CLICK]</a:t>
            </a:r>
          </a:p>
          <a:p>
            <a:endParaRPr lang="en-US" baseline="0" dirty="0" smtClean="0"/>
          </a:p>
          <a:p>
            <a:r>
              <a:rPr lang="en-US" baseline="0" dirty="0" smtClean="0"/>
              <a:t>And redeployed across the cluster</a:t>
            </a:r>
          </a:p>
        </p:txBody>
      </p:sp>
    </p:spTree>
    <p:extLst>
      <p:ext uri="{BB962C8B-B14F-4D97-AF65-F5344CB8AC3E}">
        <p14:creationId xmlns:p14="http://schemas.microsoft.com/office/powerpoint/2010/main" val="3131334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Which looks like this.</a:t>
            </a:r>
            <a:endParaRPr lang="en-US" dirty="0"/>
          </a:p>
        </p:txBody>
      </p:sp>
    </p:spTree>
    <p:extLst>
      <p:ext uri="{BB962C8B-B14F-4D97-AF65-F5344CB8AC3E}">
        <p14:creationId xmlns:p14="http://schemas.microsoft.com/office/powerpoint/2010/main" val="2892060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smtClean="0">
                <a:solidFill>
                  <a:schemeClr val="dk1"/>
                </a:solidFill>
              </a:rPr>
              <a:t>And coming</a:t>
            </a:r>
            <a:r>
              <a:rPr lang="en-US" b="0" baseline="0" dirty="0" smtClean="0">
                <a:solidFill>
                  <a:schemeClr val="dk1"/>
                </a:solidFill>
              </a:rPr>
              <a:t> back to the security posture, these apps that were built, tested, scanned, and signed,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smtClean="0">
                <a:solidFill>
                  <a:schemeClr val="dk1"/>
                </a:solidFill>
              </a:rPr>
              <a:t>[CLICK]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dk1"/>
                </a:solidFill>
              </a:rPr>
              <a:t>Move from Dev to QA,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smtClean="0">
                <a:solidFill>
                  <a:schemeClr val="dk1"/>
                </a:solidFill>
              </a:rPr>
              <a:t>[CLICK]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dk1"/>
                </a:solidFill>
              </a:rPr>
              <a:t>From QA to Prod, each injected with environment specific parameters, with a guarantee nothing has changed since it went through its process since dev.</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smtClean="0">
                <a:solidFill>
                  <a:schemeClr val="dk1"/>
                </a:solidFill>
              </a:rPr>
              <a:t>[CLICK]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dk1"/>
                </a:solidFill>
              </a:rPr>
              <a:t>And this is great from a portability perspective out to other environments compatible with the container spec.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smtClean="0">
                <a:solidFill>
                  <a:schemeClr val="dk1"/>
                </a:solidFill>
              </a:rPr>
              <a:t>[MODERATOR] </a:t>
            </a:r>
            <a:r>
              <a:rPr lang="en-US" sz="1100" b="1" i="0" kern="1200" dirty="0" smtClean="0">
                <a:solidFill>
                  <a:schemeClr val="tx1"/>
                </a:solidFill>
                <a:effectLst/>
                <a:latin typeface="+mn-lt"/>
                <a:ea typeface="+mn-ea"/>
                <a:cs typeface="+mn-cs"/>
              </a:rPr>
              <a:t>"So basically you are saying that the stuff you develop on OpenShift, can go to other container environments?”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b="0" i="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mn-lt"/>
                <a:ea typeface="+mn-ea"/>
                <a:cs typeface="+mn-cs"/>
              </a:rPr>
              <a:t>Exactly!</a:t>
            </a:r>
            <a:endParaRPr lang="en" b="0" dirty="0" smtClean="0">
              <a:solidFill>
                <a:schemeClr val="dk1"/>
              </a:solidFill>
            </a:endParaRPr>
          </a:p>
          <a:p>
            <a:endParaRPr lang="en-US" dirty="0"/>
          </a:p>
        </p:txBody>
      </p:sp>
    </p:spTree>
    <p:extLst>
      <p:ext uri="{BB962C8B-B14F-4D97-AF65-F5344CB8AC3E}">
        <p14:creationId xmlns:p14="http://schemas.microsoft.com/office/powerpoint/2010/main" val="9401906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US" dirty="0" smtClean="0"/>
              <a:t>The last major OpenShift concept I want to</a:t>
            </a:r>
            <a:r>
              <a:rPr lang="en-US" baseline="0" dirty="0" smtClean="0"/>
              <a:t> talk about is HA, which is totally automated in OpenShift and can be guaranteed at the app, host, rack, and AZ level.</a:t>
            </a:r>
          </a:p>
          <a:p>
            <a:pPr marL="0" marR="0" lvl="0" indent="0" algn="l" rtl="0">
              <a:spcBef>
                <a:spcPts val="0"/>
              </a:spcBef>
              <a:buSzPct val="25000"/>
              <a:buNone/>
            </a:pPr>
            <a:endParaRPr lang="en-US" baseline="0" dirty="0" smtClean="0"/>
          </a:p>
          <a:p>
            <a:pPr marL="0" marR="0" lvl="0" indent="0" algn="l" rtl="0">
              <a:spcBef>
                <a:spcPts val="0"/>
              </a:spcBef>
              <a:buSzPct val="25000"/>
              <a:buNone/>
            </a:pPr>
            <a:r>
              <a:rPr lang="en-US" baseline="0" dirty="0" smtClean="0"/>
              <a:t>So first, lets say an app goes unhealthy</a:t>
            </a:r>
          </a:p>
          <a:p>
            <a:pPr marL="0" marR="0" lvl="0" indent="0" algn="l" rtl="0">
              <a:spcBef>
                <a:spcPts val="0"/>
              </a:spcBef>
              <a:buSzPct val="25000"/>
              <a:buNone/>
            </a:pPr>
            <a:r>
              <a:rPr lang="en-US" b="1" baseline="0" dirty="0" smtClean="0"/>
              <a:t>[CLICK]</a:t>
            </a:r>
          </a:p>
          <a:p>
            <a:pPr marL="0" marR="0" lvl="0" indent="0" algn="l" rtl="0">
              <a:spcBef>
                <a:spcPts val="0"/>
              </a:spcBef>
              <a:buSzPct val="25000"/>
              <a:buNone/>
            </a:pPr>
            <a:endParaRPr lang="en-US" baseline="0" dirty="0" smtClean="0"/>
          </a:p>
          <a:p>
            <a:pPr marL="0" marR="0" lvl="0" indent="0" algn="l" rtl="0">
              <a:spcBef>
                <a:spcPts val="0"/>
              </a:spcBef>
              <a:buSzPct val="25000"/>
              <a:buNone/>
            </a:pPr>
            <a:r>
              <a:rPr lang="en-US" baseline="0" dirty="0" smtClean="0"/>
              <a:t>This is signaled by an app’s readiness probe telling OpenShift it’s not healthy. A readiness probe in a custom endpoint developers or admins implement to tell OpenShift an app is not in it’s desired state.</a:t>
            </a:r>
          </a:p>
          <a:p>
            <a:pPr marL="0" marR="0" lvl="0" indent="0" algn="l" rtl="0">
              <a:spcBef>
                <a:spcPts val="0"/>
              </a:spcBef>
              <a:buSzPct val="25000"/>
              <a:buNone/>
            </a:pPr>
            <a:r>
              <a:rPr lang="en-US" b="1" baseline="0" dirty="0" smtClean="0"/>
              <a:t>[CLICK]</a:t>
            </a:r>
          </a:p>
          <a:p>
            <a:pPr marL="0" marR="0" lvl="0" indent="0" algn="l" rtl="0">
              <a:spcBef>
                <a:spcPts val="0"/>
              </a:spcBef>
              <a:buSzPct val="25000"/>
              <a:buNone/>
            </a:pPr>
            <a:endParaRPr lang="en-US" baseline="0" dirty="0" smtClean="0"/>
          </a:p>
          <a:p>
            <a:pPr marL="0" marR="0" lvl="0" indent="0" algn="l" rtl="0">
              <a:spcBef>
                <a:spcPts val="0"/>
              </a:spcBef>
              <a:buSzPct val="25000"/>
              <a:buNone/>
            </a:pPr>
            <a:r>
              <a:rPr lang="en-US" baseline="0" dirty="0" smtClean="0"/>
              <a:t>Each app node signals the masters that there’s a problem</a:t>
            </a:r>
          </a:p>
          <a:p>
            <a:pPr marL="0" marR="0" lvl="0" indent="0" algn="l" rtl="0">
              <a:spcBef>
                <a:spcPts val="0"/>
              </a:spcBef>
              <a:buSzPct val="25000"/>
              <a:buNone/>
            </a:pPr>
            <a:r>
              <a:rPr lang="en-US" b="1" baseline="0" dirty="0" smtClean="0"/>
              <a:t>[CLICK]</a:t>
            </a:r>
          </a:p>
          <a:p>
            <a:pPr marL="0" marR="0" lvl="0" indent="0" algn="l" rtl="0">
              <a:spcBef>
                <a:spcPts val="0"/>
              </a:spcBef>
              <a:buSzPct val="25000"/>
              <a:buNone/>
            </a:pPr>
            <a:endParaRPr lang="en-US" baseline="0" dirty="0" smtClean="0"/>
          </a:p>
          <a:p>
            <a:pPr marL="0" marR="0" lvl="0" indent="0" algn="l" rtl="0">
              <a:spcBef>
                <a:spcPts val="0"/>
              </a:spcBef>
              <a:buSzPct val="25000"/>
              <a:buNone/>
            </a:pPr>
            <a:r>
              <a:rPr lang="en-US" baseline="0" dirty="0" smtClean="0"/>
              <a:t>The masters review</a:t>
            </a:r>
          </a:p>
          <a:p>
            <a:pPr marL="0" marR="0" lvl="0" indent="0" algn="l" rtl="0">
              <a:spcBef>
                <a:spcPts val="0"/>
              </a:spcBef>
              <a:buSzPct val="25000"/>
              <a:buNone/>
            </a:pPr>
            <a:r>
              <a:rPr lang="en-US" b="1" baseline="0" dirty="0" smtClean="0"/>
              <a:t>[CLICK]</a:t>
            </a:r>
          </a:p>
          <a:p>
            <a:pPr marL="0" marR="0" lvl="0" indent="0" algn="l" rtl="0">
              <a:spcBef>
                <a:spcPts val="0"/>
              </a:spcBef>
              <a:buSzPct val="25000"/>
              <a:buNone/>
            </a:pPr>
            <a:endParaRPr lang="en-US" baseline="0" dirty="0" smtClean="0"/>
          </a:p>
          <a:p>
            <a:pPr marL="0" marR="0" lvl="0" indent="0" algn="l" rtl="0">
              <a:spcBef>
                <a:spcPts val="0"/>
              </a:spcBef>
              <a:buSzPct val="25000"/>
              <a:buNone/>
            </a:pPr>
            <a:r>
              <a:rPr lang="en-US" baseline="0" dirty="0" smtClean="0"/>
              <a:t>Masters kill the unhealthy app instances</a:t>
            </a:r>
          </a:p>
          <a:p>
            <a:pPr marL="0" marR="0" lvl="0" indent="0" algn="l" rtl="0">
              <a:spcBef>
                <a:spcPts val="0"/>
              </a:spcBef>
              <a:buSzPct val="25000"/>
              <a:buNone/>
            </a:pPr>
            <a:r>
              <a:rPr lang="en-US" b="1" baseline="0" dirty="0" smtClean="0"/>
              <a:t>[CLICK]</a:t>
            </a:r>
          </a:p>
          <a:p>
            <a:pPr marL="0" marR="0" lvl="0" indent="0" algn="l" rtl="0">
              <a:spcBef>
                <a:spcPts val="0"/>
              </a:spcBef>
              <a:buSzPct val="25000"/>
              <a:buNone/>
            </a:pPr>
            <a:endParaRPr lang="en-US" baseline="0" dirty="0" smtClean="0"/>
          </a:p>
          <a:p>
            <a:pPr marL="0" marR="0" lvl="0" indent="0" algn="l" rtl="0">
              <a:spcBef>
                <a:spcPts val="0"/>
              </a:spcBef>
              <a:buSzPct val="25000"/>
              <a:buNone/>
            </a:pPr>
            <a:r>
              <a:rPr lang="en-US" baseline="0" dirty="0" smtClean="0"/>
              <a:t>Notifies there is an actual state change compared to the desired</a:t>
            </a:r>
          </a:p>
          <a:p>
            <a:pPr marL="0" marR="0" lvl="0" indent="0" algn="l" rtl="0">
              <a:spcBef>
                <a:spcPts val="0"/>
              </a:spcBef>
              <a:buSzPct val="25000"/>
              <a:buNone/>
            </a:pPr>
            <a:r>
              <a:rPr lang="en-US" b="1" baseline="0" dirty="0" smtClean="0"/>
              <a:t>[CLICK]</a:t>
            </a:r>
          </a:p>
          <a:p>
            <a:pPr marL="0" marR="0" lvl="0" indent="0" algn="l" rtl="0">
              <a:spcBef>
                <a:spcPts val="0"/>
              </a:spcBef>
              <a:buSzPct val="25000"/>
              <a:buNone/>
            </a:pPr>
            <a:endParaRPr lang="en-US" baseline="0" dirty="0" smtClean="0"/>
          </a:p>
          <a:p>
            <a:pPr marL="0" marR="0" lvl="0" indent="0" algn="l" rtl="0">
              <a:spcBef>
                <a:spcPts val="0"/>
              </a:spcBef>
              <a:buSzPct val="25000"/>
              <a:buNone/>
            </a:pPr>
            <a:r>
              <a:rPr lang="en-US" baseline="0" dirty="0" smtClean="0"/>
              <a:t>And deploys out a working instance to the app nodes. The apps are only then routed to when their readiness probes, another Kubernetes Primitive, signal the app is ready to service requests.</a:t>
            </a:r>
          </a:p>
          <a:p>
            <a:pPr marL="0" marR="0" lvl="0" indent="0" algn="l" rtl="0">
              <a:spcBef>
                <a:spcPts val="0"/>
              </a:spcBef>
              <a:buSzPct val="25000"/>
              <a:buNone/>
            </a:pPr>
            <a:endParaRPr lang="en-US" baseline="0" dirty="0" smtClean="0"/>
          </a:p>
          <a:p>
            <a:pPr marL="0" marR="0" lvl="0" indent="0" algn="l" rtl="0">
              <a:spcBef>
                <a:spcPts val="0"/>
              </a:spcBef>
              <a:buSzPct val="25000"/>
              <a:buNone/>
            </a:pPr>
            <a:endParaRPr lang="en-US" baseline="0" dirty="0" smtClean="0"/>
          </a:p>
          <a:p>
            <a:pPr marL="0" marR="0" lvl="0" indent="0" algn="l" rtl="0">
              <a:spcBef>
                <a:spcPts val="0"/>
              </a:spcBef>
              <a:buSzPct val="25000"/>
              <a:buNone/>
            </a:pPr>
            <a:endParaRPr lang="en-US" baseline="0" dirty="0" smtClean="0"/>
          </a:p>
          <a:p>
            <a:pPr marL="0" marR="0" lvl="0" indent="0" algn="l" rtl="0">
              <a:spcBef>
                <a:spcPts val="0"/>
              </a:spcBef>
              <a:buSzPct val="25000"/>
              <a:buNone/>
            </a:pPr>
            <a:endParaRPr lang="en-US" dirty="0"/>
          </a:p>
        </p:txBody>
      </p:sp>
    </p:spTree>
    <p:extLst>
      <p:ext uri="{BB962C8B-B14F-4D97-AF65-F5344CB8AC3E}">
        <p14:creationId xmlns:p14="http://schemas.microsoft.com/office/powerpoint/2010/main" val="14555343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Remember what I said? It’s HARD. You are not going to out container manage Kubernetes with Swarm or anything else. There are just too many contributors to keep up!</a:t>
            </a:r>
          </a:p>
        </p:txBody>
      </p:sp>
      <p:sp>
        <p:nvSpPr>
          <p:cNvPr id="416" name="Shape 41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82</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8616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What matters are the things that the container enable teams to do! </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 sz="1200">
                <a:solidFill>
                  <a:schemeClr val="dk1"/>
                </a:solidFill>
                <a:latin typeface="Calibri"/>
                <a:ea typeface="Calibri"/>
                <a:cs typeface="Calibri"/>
                <a:sym typeface="Calibri"/>
              </a:rPr>
              <a:t>It’s t</a:t>
            </a:r>
            <a:r>
              <a:rPr lang="en" sz="1200" b="0" i="0" u="none" strike="noStrike" cap="none">
                <a:solidFill>
                  <a:schemeClr val="dk1"/>
                </a:solidFill>
                <a:latin typeface="Calibri"/>
                <a:ea typeface="Calibri"/>
                <a:cs typeface="Calibri"/>
                <a:sym typeface="Calibri"/>
              </a:rPr>
              <a:t>he utility</a:t>
            </a:r>
            <a:r>
              <a:rPr lang="en" sz="1200">
                <a:solidFill>
                  <a:schemeClr val="dk1"/>
                </a:solidFill>
                <a:latin typeface="Calibri"/>
                <a:ea typeface="Calibri"/>
                <a:cs typeface="Calibri"/>
                <a:sym typeface="Calibri"/>
              </a:rPr>
              <a:t> of the container that matter...</a:t>
            </a:r>
          </a:p>
        </p:txBody>
      </p:sp>
      <p:sp>
        <p:nvSpPr>
          <p:cNvPr id="234" name="Shape 23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35604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the container builders are also</a:t>
            </a:r>
            <a:r>
              <a:rPr lang="en-US" baseline="0" dirty="0" smtClean="0"/>
              <a:t> patching BIs according to the policies and guidance set by the operators</a:t>
            </a:r>
          </a:p>
          <a:p>
            <a:r>
              <a:rPr lang="en-US" b="1" baseline="0" dirty="0" smtClean="0"/>
              <a:t>[CLICK]</a:t>
            </a:r>
            <a:endParaRPr lang="en-US" b="1" dirty="0" smtClean="0"/>
          </a:p>
          <a:p>
            <a:endParaRPr lang="en-US" dirty="0" smtClean="0"/>
          </a:p>
          <a:p>
            <a:r>
              <a:rPr lang="en-US" dirty="0" smtClean="0"/>
              <a:t>In</a:t>
            </a:r>
            <a:r>
              <a:rPr lang="en-US" baseline="0" dirty="0" smtClean="0"/>
              <a:t> summary, these specific, yet with excellent feedback loops, roles are the way to make OpenShift and DevOps sing in your org.</a:t>
            </a:r>
            <a:endParaRPr lang="en-US" dirty="0" smtClean="0"/>
          </a:p>
          <a:p>
            <a:r>
              <a:rPr lang="en-US" b="1" dirty="0" smtClean="0"/>
              <a:t>[MODERATOR] </a:t>
            </a:r>
            <a:r>
              <a:rPr lang="en-US" sz="1100" b="1" i="0" kern="1200" dirty="0" smtClean="0">
                <a:solidFill>
                  <a:schemeClr val="tx1"/>
                </a:solidFill>
                <a:effectLst/>
                <a:latin typeface="+mn-lt"/>
                <a:ea typeface="+mn-ea"/>
                <a:cs typeface="+mn-cs"/>
              </a:rPr>
              <a:t>"Where do the container builders come from? Are orgs </a:t>
            </a:r>
            <a:r>
              <a:rPr lang="en-US" sz="1100" b="1" i="0" kern="1200" dirty="0" err="1" smtClean="0">
                <a:solidFill>
                  <a:schemeClr val="tx1"/>
                </a:solidFill>
                <a:effectLst/>
                <a:latin typeface="+mn-lt"/>
                <a:ea typeface="+mn-ea"/>
                <a:cs typeface="+mn-cs"/>
              </a:rPr>
              <a:t>gonna</a:t>
            </a:r>
            <a:r>
              <a:rPr lang="en-US" sz="1100" b="1" i="0" kern="1200" dirty="0" smtClean="0">
                <a:solidFill>
                  <a:schemeClr val="tx1"/>
                </a:solidFill>
                <a:effectLst/>
                <a:latin typeface="+mn-lt"/>
                <a:ea typeface="+mn-ea"/>
                <a:cs typeface="+mn-cs"/>
              </a:rPr>
              <a:t> have to hire new people for this?"</a:t>
            </a:r>
            <a:endParaRPr lang="en-US" b="1" dirty="0" smtClean="0"/>
          </a:p>
          <a:p>
            <a:endParaRPr lang="en-US" dirty="0"/>
          </a:p>
        </p:txBody>
      </p:sp>
    </p:spTree>
    <p:extLst>
      <p:ext uri="{BB962C8B-B14F-4D97-AF65-F5344CB8AC3E}">
        <p14:creationId xmlns:p14="http://schemas.microsoft.com/office/powerpoint/2010/main" val="3971657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let’s take these roles and put them into</a:t>
            </a:r>
            <a:r>
              <a:rPr lang="en-US" baseline="0" dirty="0" smtClean="0"/>
              <a:t> a ”checks and balances” view</a:t>
            </a:r>
          </a:p>
          <a:p>
            <a:r>
              <a:rPr lang="en-US" b="1" baseline="0" dirty="0" smtClean="0"/>
              <a:t>[CLICK]</a:t>
            </a:r>
          </a:p>
          <a:p>
            <a:endParaRPr lang="en-US" baseline="0" dirty="0" smtClean="0"/>
          </a:p>
          <a:p>
            <a:r>
              <a:rPr lang="en-US" baseline="0" dirty="0" smtClean="0"/>
              <a:t>Developers generate demand for the platform because they are delivering apps faster than they ever could</a:t>
            </a:r>
          </a:p>
          <a:p>
            <a:r>
              <a:rPr lang="en-US" b="1" baseline="0" dirty="0" smtClean="0"/>
              <a:t>[CLICK]</a:t>
            </a:r>
          </a:p>
          <a:p>
            <a:endParaRPr lang="en-US" baseline="0" dirty="0" smtClean="0"/>
          </a:p>
          <a:p>
            <a:r>
              <a:rPr lang="en-US" baseline="0" dirty="0" smtClean="0"/>
              <a:t>While operators provide control on the platform so developers can deliver apps safely and securely</a:t>
            </a:r>
          </a:p>
          <a:p>
            <a:r>
              <a:rPr lang="en-US" b="1" baseline="0" dirty="0" smtClean="0"/>
              <a:t>[CLICK]</a:t>
            </a:r>
          </a:p>
          <a:p>
            <a:endParaRPr lang="en-US" baseline="0" dirty="0" smtClean="0"/>
          </a:p>
          <a:p>
            <a:r>
              <a:rPr lang="en-US" baseline="0" dirty="0" smtClean="0"/>
              <a:t>Developers also request new tools from the container builders so they can innovate with the latest and greatest</a:t>
            </a:r>
          </a:p>
          <a:p>
            <a:r>
              <a:rPr lang="en-US" b="1" baseline="0" dirty="0" smtClean="0"/>
              <a:t>[CLICK]</a:t>
            </a:r>
          </a:p>
          <a:p>
            <a:endParaRPr lang="en-US" baseline="0" dirty="0" smtClean="0"/>
          </a:p>
          <a:p>
            <a:r>
              <a:rPr lang="en-US" baseline="0" dirty="0" smtClean="0"/>
              <a:t>In return, container builders supply tools in the form of builder images that contain all of pipelines, deployment strategies, security, policies </a:t>
            </a:r>
            <a:r>
              <a:rPr lang="en-US" baseline="0" dirty="0" err="1" smtClean="0"/>
              <a:t>etc</a:t>
            </a:r>
            <a:r>
              <a:rPr lang="en-US" baseline="0" dirty="0" smtClean="0"/>
              <a:t> for developers to build apps in</a:t>
            </a:r>
          </a:p>
          <a:p>
            <a:r>
              <a:rPr lang="en-US" b="1" baseline="0" dirty="0" smtClean="0"/>
              <a:t>[CLICK]</a:t>
            </a:r>
          </a:p>
          <a:p>
            <a:endParaRPr lang="en-US" baseline="0" dirty="0" smtClean="0"/>
          </a:p>
          <a:p>
            <a:r>
              <a:rPr lang="en-US" baseline="0" dirty="0" smtClean="0"/>
              <a:t>Realizing now this is a bit out of order here, but the operators are defining policies outlined in the previous step</a:t>
            </a:r>
          </a:p>
          <a:p>
            <a:r>
              <a:rPr lang="en-US" b="1" baseline="0" dirty="0" smtClean="0"/>
              <a:t>[CLICK]</a:t>
            </a:r>
          </a:p>
          <a:p>
            <a:endParaRPr lang="en-US" baseline="0" dirty="0" smtClean="0"/>
          </a:p>
          <a:p>
            <a:r>
              <a:rPr lang="en-US" baseline="0" dirty="0" smtClean="0"/>
              <a:t>And the Container builders are implementing the operators vision by building and deploying BIs for use by the developers</a:t>
            </a:r>
          </a:p>
          <a:p>
            <a:r>
              <a:rPr lang="en-US" b="1" baseline="0" dirty="0" smtClean="0"/>
              <a:t>[CLICK]</a:t>
            </a:r>
          </a:p>
          <a:p>
            <a:endParaRPr lang="en-US" baseline="0" dirty="0" smtClean="0"/>
          </a:p>
          <a:p>
            <a:r>
              <a:rPr lang="en-US" baseline="0" dirty="0" smtClean="0"/>
              <a:t>And all of this is made possible by the automations and governance provided by Red Hat OpenShift</a:t>
            </a:r>
          </a:p>
          <a:p>
            <a:endParaRPr lang="en-US" dirty="0"/>
          </a:p>
        </p:txBody>
      </p:sp>
    </p:spTree>
    <p:extLst>
      <p:ext uri="{BB962C8B-B14F-4D97-AF65-F5344CB8AC3E}">
        <p14:creationId xmlns:p14="http://schemas.microsoft.com/office/powerpoint/2010/main" val="5490077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kern="1200" dirty="0" smtClean="0">
                <a:solidFill>
                  <a:schemeClr val="tx1"/>
                </a:solidFill>
                <a:effectLst/>
                <a:latin typeface="+mn-lt"/>
                <a:ea typeface="+mn-ea"/>
                <a:cs typeface="+mn-cs"/>
              </a:rPr>
              <a:t>And with OpenShift, there is a great way to get involved with the community.</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OpenShift Commons is an interactive place for OpenShift Users, Customers, Contributors, Partners, Service Providers and Developers to collaborate with Red Hat and other participants to share ideas, code, best practices, and experiences… remember community is a huge reason why open source is so awesome. And in my opinion, if</a:t>
            </a:r>
            <a:r>
              <a:rPr lang="en-US" sz="1100" b="0" i="0" u="none" strike="noStrike" kern="1200" baseline="0" dirty="0" smtClean="0">
                <a:solidFill>
                  <a:schemeClr val="tx1"/>
                </a:solidFill>
                <a:effectLst/>
                <a:latin typeface="+mn-lt"/>
                <a:ea typeface="+mn-ea"/>
                <a:cs typeface="+mn-cs"/>
              </a:rPr>
              <a:t> you are not involved beyond use in the open source community, you’re not getting all out of it as you could.</a:t>
            </a:r>
            <a:endParaRPr lang="en-US" b="0" dirty="0" smtClean="0">
              <a:effectLst/>
            </a:endParaRPr>
          </a:p>
          <a:p>
            <a:r>
              <a:rPr lang="en-US" dirty="0" smtClean="0"/>
              <a:t/>
            </a:r>
            <a:br>
              <a:rPr lang="en-US" dirty="0" smtClean="0"/>
            </a:br>
            <a:endParaRPr lang="en-US" dirty="0"/>
          </a:p>
        </p:txBody>
      </p:sp>
    </p:spTree>
    <p:extLst>
      <p:ext uri="{BB962C8B-B14F-4D97-AF65-F5344CB8AC3E}">
        <p14:creationId xmlns:p14="http://schemas.microsoft.com/office/powerpoint/2010/main" val="6282574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Remember what I said? It’s HARD. You are not going to out container manage Kubernetes with Swarm or anything else. There are just too many contributors to keep up!</a:t>
            </a:r>
          </a:p>
        </p:txBody>
      </p:sp>
      <p:sp>
        <p:nvSpPr>
          <p:cNvPr id="416" name="Shape 41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90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400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chemeClr val="dk1"/>
              </a:solidFill>
              <a:latin typeface="Calibri"/>
              <a:ea typeface="Calibri"/>
              <a:cs typeface="Calibri"/>
              <a:sym typeface="Calibri"/>
            </a:endParaRPr>
          </a:p>
        </p:txBody>
      </p:sp>
      <p:sp>
        <p:nvSpPr>
          <p:cNvPr id="416" name="Shape 41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91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5506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dirty="0">
              <a:solidFill>
                <a:schemeClr val="dk1"/>
              </a:solidFill>
              <a:latin typeface="Calibri"/>
              <a:ea typeface="Calibri"/>
              <a:cs typeface="Calibri"/>
              <a:sym typeface="Calibri"/>
            </a:endParaRPr>
          </a:p>
        </p:txBody>
      </p:sp>
      <p:sp>
        <p:nvSpPr>
          <p:cNvPr id="416" name="Shape 41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92</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68184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Remember what I said? It’s HARD. You are not going to out container manage Kubernetes with Swarm or anything else. There are just too many contributors to keep up!</a:t>
            </a:r>
          </a:p>
        </p:txBody>
      </p:sp>
      <p:sp>
        <p:nvSpPr>
          <p:cNvPr id="416" name="Shape 41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93</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831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Remember what I said? It’s HARD. You are not going to out container manage Kubernetes with Swarm or anything else. There are just too many contributors to keep up!</a:t>
            </a:r>
          </a:p>
        </p:txBody>
      </p:sp>
      <p:sp>
        <p:nvSpPr>
          <p:cNvPr id="416" name="Shape 41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94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100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And the utility of what </a:t>
            </a:r>
            <a:r>
              <a:rPr lang="en" sz="1200" dirty="0">
                <a:solidFill>
                  <a:schemeClr val="dk1"/>
                </a:solidFill>
                <a:latin typeface="Calibri"/>
                <a:ea typeface="Calibri"/>
                <a:cs typeface="Calibri"/>
                <a:sym typeface="Calibri"/>
              </a:rPr>
              <a:t>containers</a:t>
            </a:r>
            <a:r>
              <a:rPr lang="en" sz="1200" b="0" i="0" u="none" strike="noStrike" cap="none" dirty="0">
                <a:solidFill>
                  <a:schemeClr val="dk1"/>
                </a:solidFill>
                <a:latin typeface="Calibri"/>
                <a:ea typeface="Calibri"/>
                <a:cs typeface="Calibri"/>
                <a:sym typeface="Calibri"/>
              </a:rPr>
              <a:t> enable you to do, is a ton of really cool stuff… </a:t>
            </a:r>
            <a:r>
              <a:rPr lang="en" sz="1200" dirty="0">
                <a:solidFill>
                  <a:schemeClr val="dk1"/>
                </a:solidFill>
                <a:latin typeface="Calibri"/>
                <a:ea typeface="Calibri"/>
                <a:cs typeface="Calibri"/>
                <a:sym typeface="Calibri"/>
              </a:rPr>
              <a:t> to run a huge number</a:t>
            </a:r>
            <a:r>
              <a:rPr lang="en" sz="1200" b="0" i="0" u="none" strike="noStrike" cap="none" dirty="0">
                <a:solidFill>
                  <a:schemeClr val="dk1"/>
                </a:solidFill>
                <a:latin typeface="Calibri"/>
                <a:ea typeface="Calibri"/>
                <a:cs typeface="Calibri"/>
                <a:sym typeface="Calibri"/>
              </a:rPr>
              <a:t> of </a:t>
            </a:r>
            <a:r>
              <a:rPr lang="en" sz="1200" dirty="0">
                <a:solidFill>
                  <a:schemeClr val="dk1"/>
                </a:solidFill>
                <a:latin typeface="Calibri"/>
                <a:ea typeface="Calibri"/>
                <a:cs typeface="Calibri"/>
                <a:sym typeface="Calibri"/>
              </a:rPr>
              <a:t>different</a:t>
            </a:r>
            <a:r>
              <a:rPr lang="en" sz="1200" b="0" i="0" u="none" strike="noStrike" cap="none" dirty="0">
                <a:solidFill>
                  <a:schemeClr val="dk1"/>
                </a:solidFill>
                <a:latin typeface="Calibri"/>
                <a:ea typeface="Calibri"/>
                <a:cs typeface="Calibri"/>
                <a:sym typeface="Calibri"/>
              </a:rPr>
              <a:t> </a:t>
            </a:r>
            <a:r>
              <a:rPr lang="en" sz="1200" dirty="0" smtClean="0">
                <a:solidFill>
                  <a:schemeClr val="dk1"/>
                </a:solidFill>
                <a:latin typeface="Calibri"/>
                <a:ea typeface="Calibri"/>
                <a:cs typeface="Calibri"/>
                <a:sym typeface="Calibri"/>
              </a:rPr>
              <a:t>workloads</a:t>
            </a:r>
            <a:r>
              <a:rPr lang="en-US" sz="1200" dirty="0" smtClean="0">
                <a:solidFill>
                  <a:schemeClr val="dk1"/>
                </a:solidFill>
                <a:latin typeface="Calibri"/>
                <a:ea typeface="Calibri"/>
                <a:cs typeface="Calibri"/>
                <a:sym typeface="Calibri"/>
              </a:rPr>
              <a:t>.</a:t>
            </a:r>
          </a:p>
          <a:p>
            <a:pPr marL="0" marR="0" lvl="0" indent="0" algn="l" rtl="0">
              <a:spcBef>
                <a:spcPts val="0"/>
              </a:spcBef>
              <a:buSzPct val="25000"/>
              <a:buNone/>
            </a:pPr>
            <a:endParaRPr lang="en-US" sz="120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dirty="0" smtClean="0">
                <a:solidFill>
                  <a:schemeClr val="dk1"/>
                </a:solidFill>
                <a:latin typeface="Calibri"/>
                <a:ea typeface="Calibri"/>
                <a:cs typeface="Calibri"/>
                <a:sym typeface="Calibri"/>
              </a:rPr>
              <a:t>And the container</a:t>
            </a:r>
            <a:r>
              <a:rPr lang="en-US" sz="1200" baseline="0" dirty="0" smtClean="0">
                <a:solidFill>
                  <a:schemeClr val="dk1"/>
                </a:solidFill>
                <a:latin typeface="Calibri"/>
                <a:ea typeface="Calibri"/>
                <a:cs typeface="Calibri"/>
                <a:sym typeface="Calibri"/>
              </a:rPr>
              <a:t> format we use is founded in the Open Container Initiative, aka ”OCI”, which is a community of container thought leaders building standards around </a:t>
            </a:r>
            <a:r>
              <a:rPr lang="en-US" sz="1200" baseline="0" dirty="0" err="1" smtClean="0">
                <a:solidFill>
                  <a:schemeClr val="dk1"/>
                </a:solidFill>
                <a:latin typeface="Calibri"/>
                <a:ea typeface="Calibri"/>
                <a:cs typeface="Calibri"/>
                <a:sym typeface="Calibri"/>
              </a:rPr>
              <a:t>runC</a:t>
            </a:r>
            <a:r>
              <a:rPr lang="en-US" sz="1200" baseline="0" dirty="0" smtClean="0">
                <a:solidFill>
                  <a:schemeClr val="dk1"/>
                </a:solidFill>
                <a:latin typeface="Calibri"/>
                <a:ea typeface="Calibri"/>
                <a:cs typeface="Calibri"/>
                <a:sym typeface="Calibri"/>
              </a:rPr>
              <a:t>. This includes ”little d” </a:t>
            </a:r>
            <a:r>
              <a:rPr lang="en-US" sz="1200" baseline="0" dirty="0" err="1" smtClean="0">
                <a:solidFill>
                  <a:schemeClr val="dk1"/>
                </a:solidFill>
                <a:latin typeface="Calibri"/>
                <a:ea typeface="Calibri"/>
                <a:cs typeface="Calibri"/>
                <a:sym typeface="Calibri"/>
              </a:rPr>
              <a:t>docker</a:t>
            </a:r>
            <a:r>
              <a:rPr lang="en-US" sz="1200" baseline="0" dirty="0" smtClean="0">
                <a:solidFill>
                  <a:schemeClr val="dk1"/>
                </a:solidFill>
                <a:latin typeface="Calibri"/>
                <a:ea typeface="Calibri"/>
                <a:cs typeface="Calibri"/>
                <a:sym typeface="Calibri"/>
              </a:rPr>
              <a:t>, CoreOS </a:t>
            </a:r>
            <a:r>
              <a:rPr lang="en-US" sz="1200" baseline="0" dirty="0" err="1" smtClean="0">
                <a:solidFill>
                  <a:schemeClr val="dk1"/>
                </a:solidFill>
                <a:latin typeface="Calibri"/>
                <a:ea typeface="Calibri"/>
                <a:cs typeface="Calibri"/>
                <a:sym typeface="Calibri"/>
              </a:rPr>
              <a:t>rkt</a:t>
            </a:r>
            <a:r>
              <a:rPr lang="en-US" sz="1200" baseline="0" dirty="0" smtClean="0">
                <a:solidFill>
                  <a:schemeClr val="dk1"/>
                </a:solidFill>
                <a:latin typeface="Calibri"/>
                <a:ea typeface="Calibri"/>
                <a:cs typeface="Calibri"/>
                <a:sym typeface="Calibri"/>
              </a:rPr>
              <a:t>, and more to come.</a:t>
            </a:r>
            <a:endParaRPr lang="en" sz="1200" dirty="0">
              <a:solidFill>
                <a:schemeClr val="dk1"/>
              </a:solidFill>
              <a:latin typeface="Calibri"/>
              <a:ea typeface="Calibri"/>
              <a:cs typeface="Calibri"/>
              <a:sym typeface="Calibri"/>
            </a:endParaRPr>
          </a:p>
        </p:txBody>
      </p:sp>
      <p:sp>
        <p:nvSpPr>
          <p:cNvPr id="241" name="Shape 24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9</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0522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Shape 60"/>
        <p:cNvGrpSpPr/>
        <p:nvPr/>
      </p:nvGrpSpPr>
      <p:grpSpPr>
        <a:xfrm>
          <a:off x="0" y="0"/>
          <a:ext cx="0" cy="0"/>
          <a:chOff x="0" y="0"/>
          <a:chExt cx="0" cy="0"/>
        </a:xfrm>
      </p:grpSpPr>
      <p:sp>
        <p:nvSpPr>
          <p:cNvPr id="2" name="Shape 57"/>
          <p:cNvSpPr txBox="1">
            <a:spLocks noGrp="1"/>
          </p:cNvSpPr>
          <p:nvPr>
            <p:ph type="sldNum" idx="12"/>
          </p:nvPr>
        </p:nvSpPr>
        <p:spPr>
          <a:xfrm>
            <a:off x="1" y="4734000"/>
            <a:ext cx="518614" cy="39312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buSzPct val="25000"/>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92" name="Shape 92"/>
          <p:cNvSpPr txBox="1">
            <a:spLocks noGrp="1"/>
          </p:cNvSpPr>
          <p:nvPr>
            <p:ph type="body" idx="1"/>
          </p:nvPr>
        </p:nvSpPr>
        <p:spPr>
          <a:xfrm>
            <a:off x="826559" y="1625759"/>
            <a:ext cx="7490520"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3" name="Shape 93"/>
          <p:cNvSpPr txBox="1">
            <a:spLocks noGrp="1"/>
          </p:cNvSpPr>
          <p:nvPr>
            <p:ph type="body" idx="2"/>
          </p:nvPr>
        </p:nvSpPr>
        <p:spPr>
          <a:xfrm>
            <a:off x="826559" y="3007440"/>
            <a:ext cx="7490520"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96" name="Shape 96"/>
          <p:cNvSpPr txBox="1">
            <a:spLocks noGrp="1"/>
          </p:cNvSpPr>
          <p:nvPr>
            <p:ph type="body" idx="1"/>
          </p:nvPr>
        </p:nvSpPr>
        <p:spPr>
          <a:xfrm>
            <a:off x="826559"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7" name="Shape 97"/>
          <p:cNvSpPr txBox="1">
            <a:spLocks noGrp="1"/>
          </p:cNvSpPr>
          <p:nvPr>
            <p:ph type="body" idx="2"/>
          </p:nvPr>
        </p:nvSpPr>
        <p:spPr>
          <a:xfrm>
            <a:off x="4664880"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8" name="Shape 98"/>
          <p:cNvSpPr txBox="1">
            <a:spLocks noGrp="1"/>
          </p:cNvSpPr>
          <p:nvPr>
            <p:ph type="body" idx="3"/>
          </p:nvPr>
        </p:nvSpPr>
        <p:spPr>
          <a:xfrm>
            <a:off x="4664880" y="3007440"/>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9" name="Shape 99"/>
          <p:cNvSpPr txBox="1">
            <a:spLocks noGrp="1"/>
          </p:cNvSpPr>
          <p:nvPr>
            <p:ph type="body" idx="4"/>
          </p:nvPr>
        </p:nvSpPr>
        <p:spPr>
          <a:xfrm>
            <a:off x="826559" y="3007440"/>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6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02" name="Shape 102"/>
          <p:cNvSpPr txBox="1">
            <a:spLocks noGrp="1"/>
          </p:cNvSpPr>
          <p:nvPr>
            <p:ph type="body" idx="1"/>
          </p:nvPr>
        </p:nvSpPr>
        <p:spPr>
          <a:xfrm>
            <a:off x="826559" y="1625759"/>
            <a:ext cx="7490520"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03" name="Shape 103"/>
          <p:cNvSpPr txBox="1">
            <a:spLocks noGrp="1"/>
          </p:cNvSpPr>
          <p:nvPr>
            <p:ph type="body" idx="2"/>
          </p:nvPr>
        </p:nvSpPr>
        <p:spPr>
          <a:xfrm>
            <a:off x="826559" y="1625759"/>
            <a:ext cx="7490520"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pic>
        <p:nvPicPr>
          <p:cNvPr id="104" name="Shape 104"/>
          <p:cNvPicPr preferRelativeResize="0"/>
          <p:nvPr/>
        </p:nvPicPr>
        <p:blipFill rotWithShape="1">
          <a:blip r:embed="rId2">
            <a:alphaModFix/>
          </a:blip>
          <a:srcRect/>
          <a:stretch/>
        </p:blipFill>
        <p:spPr>
          <a:xfrm>
            <a:off x="2914200" y="1625759"/>
            <a:ext cx="3314520" cy="2644559"/>
          </a:xfrm>
          <a:prstGeom prst="rect">
            <a:avLst/>
          </a:prstGeom>
          <a:noFill/>
          <a:ln>
            <a:noFill/>
          </a:ln>
        </p:spPr>
      </p:pic>
      <p:pic>
        <p:nvPicPr>
          <p:cNvPr id="105" name="Shape 105"/>
          <p:cNvPicPr preferRelativeResize="0"/>
          <p:nvPr/>
        </p:nvPicPr>
        <p:blipFill rotWithShape="1">
          <a:blip r:embed="rId2">
            <a:alphaModFix/>
          </a:blip>
          <a:srcRect/>
          <a:stretch/>
        </p:blipFill>
        <p:spPr>
          <a:xfrm>
            <a:off x="2914200" y="1625759"/>
            <a:ext cx="3314520" cy="26445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0" name="Shape 10"/>
          <p:cNvSpPr txBox="1">
            <a:spLocks noGrp="1"/>
          </p:cNvSpPr>
          <p:nvPr>
            <p:ph type="subTitle" idx="1"/>
          </p:nvPr>
        </p:nvSpPr>
        <p:spPr>
          <a:xfrm>
            <a:off x="826559" y="1625759"/>
            <a:ext cx="7490520" cy="264455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Shape 1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4" name="Shape 14"/>
          <p:cNvSpPr txBox="1">
            <a:spLocks noGrp="1"/>
          </p:cNvSpPr>
          <p:nvPr>
            <p:ph type="body" idx="1"/>
          </p:nvPr>
        </p:nvSpPr>
        <p:spPr>
          <a:xfrm>
            <a:off x="826559" y="1625759"/>
            <a:ext cx="7490520"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7" name="Shape 17"/>
          <p:cNvSpPr txBox="1">
            <a:spLocks noGrp="1"/>
          </p:cNvSpPr>
          <p:nvPr>
            <p:ph type="body" idx="1"/>
          </p:nvPr>
        </p:nvSpPr>
        <p:spPr>
          <a:xfrm>
            <a:off x="826559" y="1625759"/>
            <a:ext cx="3655079"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8" name="Shape 18"/>
          <p:cNvSpPr txBox="1">
            <a:spLocks noGrp="1"/>
          </p:cNvSpPr>
          <p:nvPr>
            <p:ph type="body" idx="2"/>
          </p:nvPr>
        </p:nvSpPr>
        <p:spPr>
          <a:xfrm>
            <a:off x="4664880" y="1625759"/>
            <a:ext cx="3655079"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Shape 21"/>
        <p:cNvGrpSpPr/>
        <p:nvPr/>
      </p:nvGrpSpPr>
      <p:grpSpPr>
        <a:xfrm>
          <a:off x="0" y="0"/>
          <a:ext cx="0" cy="0"/>
          <a:chOff x="0" y="0"/>
          <a:chExt cx="0" cy="0"/>
        </a:xfrm>
      </p:grpSpPr>
      <p:sp>
        <p:nvSpPr>
          <p:cNvPr id="22" name="Shape 22"/>
          <p:cNvSpPr txBox="1">
            <a:spLocks noGrp="1"/>
          </p:cNvSpPr>
          <p:nvPr>
            <p:ph type="subTitle" idx="1"/>
          </p:nvPr>
        </p:nvSpPr>
        <p:spPr>
          <a:xfrm>
            <a:off x="826559" y="0"/>
            <a:ext cx="7490520" cy="492731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25" name="Shape 25"/>
          <p:cNvSpPr txBox="1">
            <a:spLocks noGrp="1"/>
          </p:cNvSpPr>
          <p:nvPr>
            <p:ph type="body" idx="1"/>
          </p:nvPr>
        </p:nvSpPr>
        <p:spPr>
          <a:xfrm>
            <a:off x="826559"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6" name="Shape 26"/>
          <p:cNvSpPr txBox="1">
            <a:spLocks noGrp="1"/>
          </p:cNvSpPr>
          <p:nvPr>
            <p:ph type="body" idx="2"/>
          </p:nvPr>
        </p:nvSpPr>
        <p:spPr>
          <a:xfrm>
            <a:off x="826559" y="3007440"/>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27" name="Shape 27"/>
          <p:cNvSpPr txBox="1">
            <a:spLocks noGrp="1"/>
          </p:cNvSpPr>
          <p:nvPr>
            <p:ph type="body" idx="3"/>
          </p:nvPr>
        </p:nvSpPr>
        <p:spPr>
          <a:xfrm>
            <a:off x="4664880" y="1625759"/>
            <a:ext cx="3655079"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3" name="Shape 63"/>
          <p:cNvSpPr txBox="1">
            <a:spLocks noGrp="1"/>
          </p:cNvSpPr>
          <p:nvPr>
            <p:ph type="subTitle" idx="1"/>
          </p:nvPr>
        </p:nvSpPr>
        <p:spPr>
          <a:xfrm>
            <a:off x="826559" y="1625759"/>
            <a:ext cx="7490520" cy="264455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30" name="Shape 30"/>
          <p:cNvSpPr txBox="1">
            <a:spLocks noGrp="1"/>
          </p:cNvSpPr>
          <p:nvPr>
            <p:ph type="body" idx="1"/>
          </p:nvPr>
        </p:nvSpPr>
        <p:spPr>
          <a:xfrm>
            <a:off x="826559" y="1625759"/>
            <a:ext cx="3655079"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31" name="Shape 31"/>
          <p:cNvSpPr txBox="1">
            <a:spLocks noGrp="1"/>
          </p:cNvSpPr>
          <p:nvPr>
            <p:ph type="body" idx="2"/>
          </p:nvPr>
        </p:nvSpPr>
        <p:spPr>
          <a:xfrm>
            <a:off x="4664880"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32" name="Shape 32"/>
          <p:cNvSpPr txBox="1">
            <a:spLocks noGrp="1"/>
          </p:cNvSpPr>
          <p:nvPr>
            <p:ph type="body" idx="3"/>
          </p:nvPr>
        </p:nvSpPr>
        <p:spPr>
          <a:xfrm>
            <a:off x="4664880" y="3007440"/>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35" name="Shape 35"/>
          <p:cNvSpPr txBox="1">
            <a:spLocks noGrp="1"/>
          </p:cNvSpPr>
          <p:nvPr>
            <p:ph type="body" idx="1"/>
          </p:nvPr>
        </p:nvSpPr>
        <p:spPr>
          <a:xfrm>
            <a:off x="826559"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36" name="Shape 36"/>
          <p:cNvSpPr txBox="1">
            <a:spLocks noGrp="1"/>
          </p:cNvSpPr>
          <p:nvPr>
            <p:ph type="body" idx="2"/>
          </p:nvPr>
        </p:nvSpPr>
        <p:spPr>
          <a:xfrm>
            <a:off x="4664880"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37" name="Shape 37"/>
          <p:cNvSpPr txBox="1">
            <a:spLocks noGrp="1"/>
          </p:cNvSpPr>
          <p:nvPr>
            <p:ph type="body" idx="3"/>
          </p:nvPr>
        </p:nvSpPr>
        <p:spPr>
          <a:xfrm>
            <a:off x="826559" y="3007440"/>
            <a:ext cx="7490520"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40" name="Shape 40"/>
          <p:cNvSpPr txBox="1">
            <a:spLocks noGrp="1"/>
          </p:cNvSpPr>
          <p:nvPr>
            <p:ph type="body" idx="1"/>
          </p:nvPr>
        </p:nvSpPr>
        <p:spPr>
          <a:xfrm>
            <a:off x="826559" y="1625759"/>
            <a:ext cx="7490520"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41" name="Shape 41"/>
          <p:cNvSpPr txBox="1">
            <a:spLocks noGrp="1"/>
          </p:cNvSpPr>
          <p:nvPr>
            <p:ph type="body" idx="2"/>
          </p:nvPr>
        </p:nvSpPr>
        <p:spPr>
          <a:xfrm>
            <a:off x="826559" y="3007440"/>
            <a:ext cx="7490520"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44" name="Shape 44"/>
          <p:cNvSpPr txBox="1">
            <a:spLocks noGrp="1"/>
          </p:cNvSpPr>
          <p:nvPr>
            <p:ph type="body" idx="1"/>
          </p:nvPr>
        </p:nvSpPr>
        <p:spPr>
          <a:xfrm>
            <a:off x="826559"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45" name="Shape 45"/>
          <p:cNvSpPr txBox="1">
            <a:spLocks noGrp="1"/>
          </p:cNvSpPr>
          <p:nvPr>
            <p:ph type="body" idx="2"/>
          </p:nvPr>
        </p:nvSpPr>
        <p:spPr>
          <a:xfrm>
            <a:off x="4664880"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46" name="Shape 46"/>
          <p:cNvSpPr txBox="1">
            <a:spLocks noGrp="1"/>
          </p:cNvSpPr>
          <p:nvPr>
            <p:ph type="body" idx="3"/>
          </p:nvPr>
        </p:nvSpPr>
        <p:spPr>
          <a:xfrm>
            <a:off x="4664880" y="3007440"/>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47" name="Shape 47"/>
          <p:cNvSpPr txBox="1">
            <a:spLocks noGrp="1"/>
          </p:cNvSpPr>
          <p:nvPr>
            <p:ph type="body" idx="4"/>
          </p:nvPr>
        </p:nvSpPr>
        <p:spPr>
          <a:xfrm>
            <a:off x="826559" y="3007440"/>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6 Conten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50" name="Shape 50"/>
          <p:cNvSpPr txBox="1">
            <a:spLocks noGrp="1"/>
          </p:cNvSpPr>
          <p:nvPr>
            <p:ph type="body" idx="1"/>
          </p:nvPr>
        </p:nvSpPr>
        <p:spPr>
          <a:xfrm>
            <a:off x="826559" y="1625759"/>
            <a:ext cx="7490520"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51" name="Shape 51"/>
          <p:cNvSpPr txBox="1">
            <a:spLocks noGrp="1"/>
          </p:cNvSpPr>
          <p:nvPr>
            <p:ph type="body" idx="2"/>
          </p:nvPr>
        </p:nvSpPr>
        <p:spPr>
          <a:xfrm>
            <a:off x="826559" y="1625759"/>
            <a:ext cx="7490520"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pic>
        <p:nvPicPr>
          <p:cNvPr id="52" name="Shape 52"/>
          <p:cNvPicPr preferRelativeResize="0"/>
          <p:nvPr/>
        </p:nvPicPr>
        <p:blipFill rotWithShape="1">
          <a:blip r:embed="rId2">
            <a:alphaModFix/>
          </a:blip>
          <a:srcRect/>
          <a:stretch/>
        </p:blipFill>
        <p:spPr>
          <a:xfrm>
            <a:off x="2914200" y="1625759"/>
            <a:ext cx="3314520" cy="2644559"/>
          </a:xfrm>
          <a:prstGeom prst="rect">
            <a:avLst/>
          </a:prstGeom>
          <a:noFill/>
          <a:ln>
            <a:noFill/>
          </a:ln>
        </p:spPr>
      </p:pic>
      <p:pic>
        <p:nvPicPr>
          <p:cNvPr id="53" name="Shape 53"/>
          <p:cNvPicPr preferRelativeResize="0"/>
          <p:nvPr/>
        </p:nvPicPr>
        <p:blipFill rotWithShape="1">
          <a:blip r:embed="rId2">
            <a:alphaModFix/>
          </a:blip>
          <a:srcRect/>
          <a:stretch/>
        </p:blipFill>
        <p:spPr>
          <a:xfrm>
            <a:off x="2914200" y="1625759"/>
            <a:ext cx="3314520" cy="264455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6" name="Shape 66"/>
          <p:cNvSpPr txBox="1">
            <a:spLocks noGrp="1"/>
          </p:cNvSpPr>
          <p:nvPr>
            <p:ph type="body" idx="1"/>
          </p:nvPr>
        </p:nvSpPr>
        <p:spPr>
          <a:xfrm>
            <a:off x="826559" y="1625759"/>
            <a:ext cx="7490520"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9" name="Shape 69"/>
          <p:cNvSpPr txBox="1">
            <a:spLocks noGrp="1"/>
          </p:cNvSpPr>
          <p:nvPr>
            <p:ph type="body" idx="1"/>
          </p:nvPr>
        </p:nvSpPr>
        <p:spPr>
          <a:xfrm>
            <a:off x="826559" y="1625759"/>
            <a:ext cx="3655079"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0" name="Shape 70"/>
          <p:cNvSpPr txBox="1">
            <a:spLocks noGrp="1"/>
          </p:cNvSpPr>
          <p:nvPr>
            <p:ph type="body" idx="2"/>
          </p:nvPr>
        </p:nvSpPr>
        <p:spPr>
          <a:xfrm>
            <a:off x="4664880" y="1625759"/>
            <a:ext cx="3655079"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Shape 73"/>
        <p:cNvGrpSpPr/>
        <p:nvPr/>
      </p:nvGrpSpPr>
      <p:grpSpPr>
        <a:xfrm>
          <a:off x="0" y="0"/>
          <a:ext cx="0" cy="0"/>
          <a:chOff x="0" y="0"/>
          <a:chExt cx="0" cy="0"/>
        </a:xfrm>
      </p:grpSpPr>
      <p:sp>
        <p:nvSpPr>
          <p:cNvPr id="74" name="Shape 74"/>
          <p:cNvSpPr txBox="1">
            <a:spLocks noGrp="1"/>
          </p:cNvSpPr>
          <p:nvPr>
            <p:ph type="subTitle" idx="1"/>
          </p:nvPr>
        </p:nvSpPr>
        <p:spPr>
          <a:xfrm>
            <a:off x="826559" y="0"/>
            <a:ext cx="7490520" cy="492731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77" name="Shape 77"/>
          <p:cNvSpPr txBox="1">
            <a:spLocks noGrp="1"/>
          </p:cNvSpPr>
          <p:nvPr>
            <p:ph type="body" idx="1"/>
          </p:nvPr>
        </p:nvSpPr>
        <p:spPr>
          <a:xfrm>
            <a:off x="826559"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8" name="Shape 78"/>
          <p:cNvSpPr txBox="1">
            <a:spLocks noGrp="1"/>
          </p:cNvSpPr>
          <p:nvPr>
            <p:ph type="body" idx="2"/>
          </p:nvPr>
        </p:nvSpPr>
        <p:spPr>
          <a:xfrm>
            <a:off x="826559" y="3007440"/>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9" name="Shape 79"/>
          <p:cNvSpPr txBox="1">
            <a:spLocks noGrp="1"/>
          </p:cNvSpPr>
          <p:nvPr>
            <p:ph type="body" idx="3"/>
          </p:nvPr>
        </p:nvSpPr>
        <p:spPr>
          <a:xfrm>
            <a:off x="4664880" y="1625759"/>
            <a:ext cx="3655079"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82" name="Shape 82"/>
          <p:cNvSpPr txBox="1">
            <a:spLocks noGrp="1"/>
          </p:cNvSpPr>
          <p:nvPr>
            <p:ph type="body" idx="1"/>
          </p:nvPr>
        </p:nvSpPr>
        <p:spPr>
          <a:xfrm>
            <a:off x="826559" y="1625759"/>
            <a:ext cx="3655079"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3" name="Shape 83"/>
          <p:cNvSpPr txBox="1">
            <a:spLocks noGrp="1"/>
          </p:cNvSpPr>
          <p:nvPr>
            <p:ph type="body" idx="2"/>
          </p:nvPr>
        </p:nvSpPr>
        <p:spPr>
          <a:xfrm>
            <a:off x="4664880"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4" name="Shape 84"/>
          <p:cNvSpPr txBox="1">
            <a:spLocks noGrp="1"/>
          </p:cNvSpPr>
          <p:nvPr>
            <p:ph type="body" idx="3"/>
          </p:nvPr>
        </p:nvSpPr>
        <p:spPr>
          <a:xfrm>
            <a:off x="4664880" y="3007440"/>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826559" y="0"/>
            <a:ext cx="7490520" cy="106272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87" name="Shape 87"/>
          <p:cNvSpPr txBox="1">
            <a:spLocks noGrp="1"/>
          </p:cNvSpPr>
          <p:nvPr>
            <p:ph type="body" idx="1"/>
          </p:nvPr>
        </p:nvSpPr>
        <p:spPr>
          <a:xfrm>
            <a:off x="826559"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8" name="Shape 88"/>
          <p:cNvSpPr txBox="1">
            <a:spLocks noGrp="1"/>
          </p:cNvSpPr>
          <p:nvPr>
            <p:ph type="body" idx="2"/>
          </p:nvPr>
        </p:nvSpPr>
        <p:spPr>
          <a:xfrm>
            <a:off x="4664880" y="1625759"/>
            <a:ext cx="3655079"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9" name="Shape 89"/>
          <p:cNvSpPr txBox="1">
            <a:spLocks noGrp="1"/>
          </p:cNvSpPr>
          <p:nvPr>
            <p:ph type="body" idx="3"/>
          </p:nvPr>
        </p:nvSpPr>
        <p:spPr>
          <a:xfrm>
            <a:off x="826559" y="3007440"/>
            <a:ext cx="7490520" cy="12614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cstate="print">
            <a:alphaModFix/>
            <a:extLst>
              <a:ext uri="{28A0092B-C50C-407E-A947-70E740481C1C}">
                <a14:useLocalDpi xmlns:a14="http://schemas.microsoft.com/office/drawing/2010/main"/>
              </a:ext>
            </a:extLst>
          </a:blip>
          <a:stretch>
            <a:fillRect/>
          </a:stretch>
        </a:blipFill>
        <a:effectLst/>
      </p:bgPr>
    </p:bg>
    <p:spTree>
      <p:nvGrpSpPr>
        <p:cNvPr id="1" name="Shape 54"/>
        <p:cNvGrpSpPr/>
        <p:nvPr/>
      </p:nvGrpSpPr>
      <p:grpSpPr>
        <a:xfrm>
          <a:off x="0" y="0"/>
          <a:ext cx="0" cy="0"/>
          <a:chOff x="0" y="0"/>
          <a:chExt cx="0" cy="0"/>
        </a:xfrm>
      </p:grpSpPr>
      <p:sp>
        <p:nvSpPr>
          <p:cNvPr id="55" name="Shape 55"/>
          <p:cNvSpPr/>
          <p:nvPr/>
        </p:nvSpPr>
        <p:spPr>
          <a:xfrm>
            <a:off x="412920" y="4734000"/>
            <a:ext cx="7658999" cy="39312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buSzPct val="25000"/>
              <a:buNone/>
            </a:pPr>
            <a:r>
              <a:rPr lang="en-US" sz="800" b="0" i="0" u="none" strike="noStrike" cap="none">
                <a:solidFill>
                  <a:srgbClr val="666666"/>
                </a:solidFill>
                <a:latin typeface="Proxima Nova"/>
                <a:ea typeface="Proxima Nova"/>
                <a:cs typeface="Proxima Nova"/>
                <a:sym typeface="Proxima Nova"/>
              </a:rPr>
              <a:t>#RedHat @OpenShift</a:t>
            </a:r>
          </a:p>
        </p:txBody>
      </p:sp>
      <p:pic>
        <p:nvPicPr>
          <p:cNvPr id="56" name="Shape 56"/>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327520" y="4819680"/>
            <a:ext cx="654480" cy="208800"/>
          </a:xfrm>
          <a:prstGeom prst="rect">
            <a:avLst/>
          </a:prstGeom>
          <a:noFill/>
          <a:ln>
            <a:noFill/>
          </a:ln>
        </p:spPr>
      </p:pic>
      <p:sp>
        <p:nvSpPr>
          <p:cNvPr id="57" name="Shape 57"/>
          <p:cNvSpPr txBox="1">
            <a:spLocks noGrp="1"/>
          </p:cNvSpPr>
          <p:nvPr>
            <p:ph type="sldNum" idx="12"/>
          </p:nvPr>
        </p:nvSpPr>
        <p:spPr>
          <a:xfrm>
            <a:off x="103319" y="4734000"/>
            <a:ext cx="360359" cy="39312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buSzPct val="25000"/>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dirty="0">
              <a:solidFill>
                <a:srgbClr val="000000"/>
              </a:solidFill>
              <a:latin typeface="Arial"/>
              <a:ea typeface="Arial"/>
              <a:cs typeface="Arial"/>
              <a:sym typeface="Arial"/>
            </a:endParaRPr>
          </a:p>
        </p:txBody>
      </p:sp>
      <p:sp>
        <p:nvSpPr>
          <p:cNvPr id="58" name="Shape 58"/>
          <p:cNvSpPr txBox="1">
            <a:spLocks noGrp="1"/>
          </p:cNvSpPr>
          <p:nvPr>
            <p:ph type="body" idx="1"/>
          </p:nvPr>
        </p:nvSpPr>
        <p:spPr>
          <a:xfrm>
            <a:off x="826559" y="1625759"/>
            <a:ext cx="7490520" cy="26445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59" name="Shape 59"/>
          <p:cNvSpPr txBox="1">
            <a:spLocks noGrp="1"/>
          </p:cNvSpPr>
          <p:nvPr>
            <p:ph type="title"/>
          </p:nvPr>
        </p:nvSpPr>
        <p:spPr>
          <a:xfrm>
            <a:off x="826559" y="0"/>
            <a:ext cx="7490520" cy="1062720"/>
          </a:xfrm>
          <a:prstGeom prst="rect">
            <a:avLst/>
          </a:prstGeom>
          <a:noFill/>
          <a:ln>
            <a:noFill/>
          </a:ln>
        </p:spPr>
        <p:txBody>
          <a:bodyPr lIns="91425" tIns="91425" rIns="91425" bIns="91425" anchor="b"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Tree>
    <p:extLst>
      <p:ext uri="{BB962C8B-B14F-4D97-AF65-F5344CB8AC3E}">
        <p14:creationId xmlns:p14="http://schemas.microsoft.com/office/powerpoint/2010/main" val="487079416"/>
      </p:ext>
    </p:extLst>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200"/>
            <a:ext cx="8229239" cy="8585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7" name="Shape 7"/>
          <p:cNvSpPr txBox="1">
            <a:spLocks noGrp="1"/>
          </p:cNvSpPr>
          <p:nvPr>
            <p:ph type="body" idx="1"/>
          </p:nvPr>
        </p:nvSpPr>
        <p:spPr>
          <a:xfrm>
            <a:off x="457200" y="1203479"/>
            <a:ext cx="8229239" cy="298295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extLst>
      <p:ext uri="{BB962C8B-B14F-4D97-AF65-F5344CB8AC3E}">
        <p14:creationId xmlns:p14="http://schemas.microsoft.com/office/powerpoint/2010/main" val="1002026170"/>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image" Target="../media/image27.png"/><Relationship Id="rId21" Type="http://schemas.openxmlformats.org/officeDocument/2006/relationships/image" Target="../media/image28.png"/><Relationship Id="rId22" Type="http://schemas.openxmlformats.org/officeDocument/2006/relationships/image" Target="../media/image29.png"/><Relationship Id="rId23" Type="http://schemas.openxmlformats.org/officeDocument/2006/relationships/image" Target="../media/image30.png"/><Relationship Id="rId24" Type="http://schemas.openxmlformats.org/officeDocument/2006/relationships/image" Target="../media/image31.png"/><Relationship Id="rId25" Type="http://schemas.openxmlformats.org/officeDocument/2006/relationships/image" Target="../media/image32.png"/><Relationship Id="rId26" Type="http://schemas.openxmlformats.org/officeDocument/2006/relationships/image" Target="../media/image33.png"/><Relationship Id="rId27" Type="http://schemas.openxmlformats.org/officeDocument/2006/relationships/image" Target="../media/image34.png"/><Relationship Id="rId28" Type="http://schemas.openxmlformats.org/officeDocument/2006/relationships/image" Target="../media/image35.png"/><Relationship Id="rId29"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30" Type="http://schemas.openxmlformats.org/officeDocument/2006/relationships/image" Target="../media/image37.png"/><Relationship Id="rId31" Type="http://schemas.openxmlformats.org/officeDocument/2006/relationships/image" Target="../media/image38.png"/><Relationship Id="rId32" Type="http://schemas.openxmlformats.org/officeDocument/2006/relationships/image" Target="../media/image39.png"/><Relationship Id="rId9"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33" Type="http://schemas.openxmlformats.org/officeDocument/2006/relationships/image" Target="../media/image40.png"/><Relationship Id="rId34" Type="http://schemas.openxmlformats.org/officeDocument/2006/relationships/image" Target="../media/image41.png"/><Relationship Id="rId35" Type="http://schemas.openxmlformats.org/officeDocument/2006/relationships/image" Target="../media/image42.png"/><Relationship Id="rId36" Type="http://schemas.openxmlformats.org/officeDocument/2006/relationships/image" Target="../media/image43.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png"/><Relationship Id="rId37" Type="http://schemas.openxmlformats.org/officeDocument/2006/relationships/image" Target="../media/image44.png"/><Relationship Id="rId38" Type="http://schemas.openxmlformats.org/officeDocument/2006/relationships/image" Target="../media/image45.png"/><Relationship Id="rId39" Type="http://schemas.openxmlformats.org/officeDocument/2006/relationships/image" Target="../media/image46.png"/><Relationship Id="rId40" Type="http://schemas.openxmlformats.org/officeDocument/2006/relationships/image" Target="../media/image47.png"/><Relationship Id="rId41" Type="http://schemas.openxmlformats.org/officeDocument/2006/relationships/image" Target="../media/image48.png"/><Relationship Id="rId42" Type="http://schemas.openxmlformats.org/officeDocument/2006/relationships/image" Target="../media/image49.png"/><Relationship Id="rId43" Type="http://schemas.openxmlformats.org/officeDocument/2006/relationships/image" Target="../media/image50.png"/><Relationship Id="rId44" Type="http://schemas.openxmlformats.org/officeDocument/2006/relationships/image" Target="../media/image51.png"/><Relationship Id="rId45"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7.png"/><Relationship Id="rId5" Type="http://schemas.openxmlformats.org/officeDocument/2006/relationships/image" Target="../media/image54.tiff"/><Relationship Id="rId6" Type="http://schemas.openxmlformats.org/officeDocument/2006/relationships/image" Target="../media/image55.tiff"/><Relationship Id="rId7" Type="http://schemas.openxmlformats.org/officeDocument/2006/relationships/image" Target="../media/image56.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hyperlink" Target="https://www.linux.com/publications/linux-kernel-development-how-fast-it-going-who-doing-it-what-they-are-doing-and-who-5"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hyperlink" Target="http://stackalytics.com/?release=all&amp;project_type=docker-group&amp;metric=loc&amp;module=docker" TargetMode="External"/><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hyperlink" Target="https://www.youtube.com/watch?v=6a2Nirr8cI0" TargetMode="External"/><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hyperlink" Target="http://queue.acm.org/detail.cfm?id=2898444" TargetMode="External"/><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jpe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hyperlink" Target="http://stackalytics.com/?release=all&amp;project_type=kubernetes-group&amp;metric=loc&amp;module=kubernetes" TargetMode="External"/><Relationship Id="rId18" Type="http://schemas.openxmlformats.org/officeDocument/2006/relationships/image" Target="../media/image79.tiff"/><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5.jp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jpeg"/><Relationship Id="rId8" Type="http://schemas.openxmlformats.org/officeDocument/2006/relationships/image" Target="../media/image70.png"/><Relationship Id="rId9" Type="http://schemas.openxmlformats.org/officeDocument/2006/relationships/image" Target="../media/image71.jpeg"/><Relationship Id="rId10"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thenewstack.io/tns-research-k8s-ecosystem-cos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hyperlink" Target="NULL" TargetMode="External"/><Relationship Id="rId7" Type="http://schemas.openxmlformats.org/officeDocument/2006/relationships/hyperlink" Target="https://twitter.com/Chris_Gaun/status/730035598191427584" TargetMode="External"/><Relationship Id="rId8" Type="http://schemas.openxmlformats.org/officeDocument/2006/relationships/hyperlink" Target="https://kubernetes.slack.com/messages/kubernetes-users/" TargetMode="External"/><Relationship Id="rId9" Type="http://schemas.openxmlformats.org/officeDocument/2006/relationships/hyperlink" Target="https://apprenda.com/blog/happy-1st-birthday-kubernetes-infographic/" TargetMode="External"/><Relationship Id="rId10" Type="http://schemas.openxmlformats.org/officeDocument/2006/relationships/hyperlink" Target="NULL" TargetMode="External"/><Relationship Id="rId11"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98.png"/><Relationship Id="rId16" Type="http://schemas.openxmlformats.org/officeDocument/2006/relationships/image" Target="../media/image99.png"/><Relationship Id="rId17" Type="http://schemas.openxmlformats.org/officeDocument/2006/relationships/image" Target="../media/image100.png"/><Relationship Id="rId18" Type="http://schemas.openxmlformats.org/officeDocument/2006/relationships/image" Target="../media/image101.png"/><Relationship Id="rId19" Type="http://schemas.openxmlformats.org/officeDocument/2006/relationships/image" Target="../media/image102.png"/><Relationship Id="rId63" Type="http://schemas.openxmlformats.org/officeDocument/2006/relationships/image" Target="../media/image146.png"/><Relationship Id="rId64" Type="http://schemas.openxmlformats.org/officeDocument/2006/relationships/image" Target="../media/image147.png"/><Relationship Id="rId65" Type="http://schemas.openxmlformats.org/officeDocument/2006/relationships/image" Target="../media/image148.png"/><Relationship Id="rId66" Type="http://schemas.openxmlformats.org/officeDocument/2006/relationships/image" Target="../media/image149.png"/><Relationship Id="rId67" Type="http://schemas.openxmlformats.org/officeDocument/2006/relationships/image" Target="../media/image150.png"/><Relationship Id="rId68" Type="http://schemas.openxmlformats.org/officeDocument/2006/relationships/image" Target="../media/image151.tiff"/><Relationship Id="rId69" Type="http://schemas.openxmlformats.org/officeDocument/2006/relationships/image" Target="../media/image152.tiff"/><Relationship Id="rId50" Type="http://schemas.openxmlformats.org/officeDocument/2006/relationships/image" Target="../media/image133.png"/><Relationship Id="rId51" Type="http://schemas.openxmlformats.org/officeDocument/2006/relationships/image" Target="../media/image134.png"/><Relationship Id="rId52" Type="http://schemas.openxmlformats.org/officeDocument/2006/relationships/image" Target="../media/image135.png"/><Relationship Id="rId53" Type="http://schemas.openxmlformats.org/officeDocument/2006/relationships/image" Target="../media/image136.png"/><Relationship Id="rId54" Type="http://schemas.openxmlformats.org/officeDocument/2006/relationships/image" Target="../media/image137.png"/><Relationship Id="rId55" Type="http://schemas.openxmlformats.org/officeDocument/2006/relationships/image" Target="../media/image138.png"/><Relationship Id="rId56" Type="http://schemas.openxmlformats.org/officeDocument/2006/relationships/image" Target="../media/image139.png"/><Relationship Id="rId57" Type="http://schemas.openxmlformats.org/officeDocument/2006/relationships/image" Target="../media/image140.png"/><Relationship Id="rId58" Type="http://schemas.openxmlformats.org/officeDocument/2006/relationships/image" Target="../media/image141.png"/><Relationship Id="rId59" Type="http://schemas.openxmlformats.org/officeDocument/2006/relationships/image" Target="../media/image142.png"/><Relationship Id="rId40" Type="http://schemas.openxmlformats.org/officeDocument/2006/relationships/image" Target="../media/image123.png"/><Relationship Id="rId41" Type="http://schemas.openxmlformats.org/officeDocument/2006/relationships/image" Target="../media/image124.png"/><Relationship Id="rId42" Type="http://schemas.openxmlformats.org/officeDocument/2006/relationships/image" Target="../media/image125.png"/><Relationship Id="rId43" Type="http://schemas.openxmlformats.org/officeDocument/2006/relationships/image" Target="../media/image126.png"/><Relationship Id="rId44" Type="http://schemas.openxmlformats.org/officeDocument/2006/relationships/image" Target="../media/image127.png"/><Relationship Id="rId45" Type="http://schemas.openxmlformats.org/officeDocument/2006/relationships/image" Target="../media/image128.png"/><Relationship Id="rId46" Type="http://schemas.openxmlformats.org/officeDocument/2006/relationships/image" Target="../media/image129.png"/><Relationship Id="rId47" Type="http://schemas.openxmlformats.org/officeDocument/2006/relationships/image" Target="../media/image130.png"/><Relationship Id="rId48" Type="http://schemas.openxmlformats.org/officeDocument/2006/relationships/image" Target="../media/image131.png"/><Relationship Id="rId49" Type="http://schemas.openxmlformats.org/officeDocument/2006/relationships/image" Target="../media/image132.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30" Type="http://schemas.openxmlformats.org/officeDocument/2006/relationships/image" Target="../media/image113.png"/><Relationship Id="rId31" Type="http://schemas.openxmlformats.org/officeDocument/2006/relationships/image" Target="../media/image114.png"/><Relationship Id="rId32" Type="http://schemas.openxmlformats.org/officeDocument/2006/relationships/image" Target="../media/image115.png"/><Relationship Id="rId33" Type="http://schemas.openxmlformats.org/officeDocument/2006/relationships/image" Target="../media/image116.png"/><Relationship Id="rId34" Type="http://schemas.openxmlformats.org/officeDocument/2006/relationships/image" Target="../media/image117.png"/><Relationship Id="rId35" Type="http://schemas.openxmlformats.org/officeDocument/2006/relationships/image" Target="../media/image118.png"/><Relationship Id="rId36" Type="http://schemas.openxmlformats.org/officeDocument/2006/relationships/image" Target="../media/image119.png"/><Relationship Id="rId37" Type="http://schemas.openxmlformats.org/officeDocument/2006/relationships/image" Target="../media/image120.png"/><Relationship Id="rId38" Type="http://schemas.openxmlformats.org/officeDocument/2006/relationships/image" Target="../media/image121.png"/><Relationship Id="rId39" Type="http://schemas.openxmlformats.org/officeDocument/2006/relationships/image" Target="../media/image122.png"/><Relationship Id="rId70" Type="http://schemas.openxmlformats.org/officeDocument/2006/relationships/image" Target="../media/image153.tiff"/><Relationship Id="rId71" Type="http://schemas.openxmlformats.org/officeDocument/2006/relationships/image" Target="../media/image154.tiff"/><Relationship Id="rId20" Type="http://schemas.openxmlformats.org/officeDocument/2006/relationships/image" Target="../media/image103.png"/><Relationship Id="rId21" Type="http://schemas.openxmlformats.org/officeDocument/2006/relationships/image" Target="../media/image104.png"/><Relationship Id="rId22" Type="http://schemas.openxmlformats.org/officeDocument/2006/relationships/image" Target="../media/image105.png"/><Relationship Id="rId23" Type="http://schemas.openxmlformats.org/officeDocument/2006/relationships/image" Target="../media/image106.png"/><Relationship Id="rId24" Type="http://schemas.openxmlformats.org/officeDocument/2006/relationships/image" Target="../media/image107.png"/><Relationship Id="rId25" Type="http://schemas.openxmlformats.org/officeDocument/2006/relationships/image" Target="../media/image108.png"/><Relationship Id="rId26" Type="http://schemas.openxmlformats.org/officeDocument/2006/relationships/image" Target="../media/image109.png"/><Relationship Id="rId27" Type="http://schemas.openxmlformats.org/officeDocument/2006/relationships/image" Target="../media/image110.png"/><Relationship Id="rId28" Type="http://schemas.openxmlformats.org/officeDocument/2006/relationships/image" Target="../media/image111.png"/><Relationship Id="rId29" Type="http://schemas.openxmlformats.org/officeDocument/2006/relationships/image" Target="../media/image112.png"/><Relationship Id="rId60" Type="http://schemas.openxmlformats.org/officeDocument/2006/relationships/image" Target="../media/image143.png"/><Relationship Id="rId61" Type="http://schemas.openxmlformats.org/officeDocument/2006/relationships/image" Target="../media/image144.png"/><Relationship Id="rId62" Type="http://schemas.openxmlformats.org/officeDocument/2006/relationships/image" Target="../media/image145.png"/><Relationship Id="rId10" Type="http://schemas.openxmlformats.org/officeDocument/2006/relationships/image" Target="../media/image93.png"/><Relationship Id="rId11" Type="http://schemas.openxmlformats.org/officeDocument/2006/relationships/image" Target="../media/image94.png"/><Relationship Id="rId12" Type="http://schemas.openxmlformats.org/officeDocument/2006/relationships/image" Target="../media/image95.png"/></Relationships>
</file>

<file path=ppt/slides/_rels/slide37.xml.rels><?xml version="1.0" encoding="UTF-8" standalone="yes"?>
<Relationships xmlns="http://schemas.openxmlformats.org/package/2006/relationships"><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hyperlink" Target="http://events.linuxfoundation.org/events/kubecon/program/schedule" TargetMode="External"/><Relationship Id="rId23" Type="http://schemas.openxmlformats.org/officeDocument/2006/relationships/image" Target="../media/image174.png"/><Relationship Id="rId24" Type="http://schemas.openxmlformats.org/officeDocument/2006/relationships/image" Target="../media/image175.png"/><Relationship Id="rId25" Type="http://schemas.openxmlformats.org/officeDocument/2006/relationships/image" Target="../media/image176.png"/><Relationship Id="rId26" Type="http://schemas.openxmlformats.org/officeDocument/2006/relationships/image" Target="../media/image177.png"/><Relationship Id="rId27" Type="http://schemas.openxmlformats.org/officeDocument/2006/relationships/image" Target="../media/image178.png"/><Relationship Id="rId28" Type="http://schemas.openxmlformats.org/officeDocument/2006/relationships/image" Target="../media/image179.png"/><Relationship Id="rId29" Type="http://schemas.openxmlformats.org/officeDocument/2006/relationships/image" Target="../media/image180.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55.png"/><Relationship Id="rId4" Type="http://schemas.openxmlformats.org/officeDocument/2006/relationships/image" Target="../media/image156.jpeg"/><Relationship Id="rId5" Type="http://schemas.openxmlformats.org/officeDocument/2006/relationships/image" Target="../media/image157.png"/><Relationship Id="rId30" Type="http://schemas.openxmlformats.org/officeDocument/2006/relationships/image" Target="../media/image181.png"/><Relationship Id="rId31" Type="http://schemas.openxmlformats.org/officeDocument/2006/relationships/image" Target="../media/image182.png"/><Relationship Id="rId32" Type="http://schemas.openxmlformats.org/officeDocument/2006/relationships/image" Target="../media/image183.png"/><Relationship Id="rId9" Type="http://schemas.openxmlformats.org/officeDocument/2006/relationships/image" Target="../media/image161.png"/><Relationship Id="rId6" Type="http://schemas.openxmlformats.org/officeDocument/2006/relationships/image" Target="../media/image158.jpg"/><Relationship Id="rId7" Type="http://schemas.openxmlformats.org/officeDocument/2006/relationships/image" Target="../media/image159.png"/><Relationship Id="rId8" Type="http://schemas.openxmlformats.org/officeDocument/2006/relationships/image" Target="../media/image160.png"/><Relationship Id="rId33" Type="http://schemas.openxmlformats.org/officeDocument/2006/relationships/image" Target="../media/image184.png"/><Relationship Id="rId34" Type="http://schemas.microsoft.com/office/2007/relationships/hdphoto" Target="../media/hdphoto1.wdp"/><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85.png"/><Relationship Id="rId4" Type="http://schemas.openxmlformats.org/officeDocument/2006/relationships/hyperlink" Target="https://twitter.com/brendandburns/status/849371016308588544" TargetMode="External"/><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89.jpeg"/></Relationships>
</file>

<file path=ppt/slides/_rels/slide53.xml.rels><?xml version="1.0" encoding="UTF-8" standalone="yes"?>
<Relationships xmlns="http://schemas.openxmlformats.org/package/2006/relationships"><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2.png"/><Relationship Id="rId6" Type="http://schemas.openxmlformats.org/officeDocument/2006/relationships/image" Target="../media/image193.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95.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96.png"/></Relationships>
</file>

<file path=ppt/slides/_rels/slide56.xml.rels><?xml version="1.0" encoding="UTF-8" standalone="yes"?>
<Relationships xmlns="http://schemas.openxmlformats.org/package/2006/relationships"><Relationship Id="rId3" Type="http://schemas.openxmlformats.org/officeDocument/2006/relationships/image" Target="../media/image195.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9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97.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9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02.png"/></Relationships>
</file>

<file path=ppt/slides/_rels/slide68.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image" Target="../media/image211.png"/><Relationship Id="rId8" Type="http://schemas.openxmlformats.org/officeDocument/2006/relationships/image" Target="../media/image212.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214.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15.png"/></Relationships>
</file>

<file path=ppt/slides/_rels/slide73.xml.rels><?xml version="1.0" encoding="UTF-8" standalone="yes"?>
<Relationships xmlns="http://schemas.openxmlformats.org/package/2006/relationships"><Relationship Id="rId3" Type="http://schemas.openxmlformats.org/officeDocument/2006/relationships/image" Target="../media/image216.png"/><Relationship Id="rId4" Type="http://schemas.openxmlformats.org/officeDocument/2006/relationships/image" Target="../media/image215.png"/><Relationship Id="rId5" Type="http://schemas.openxmlformats.org/officeDocument/2006/relationships/image" Target="../media/image217.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3" Type="http://schemas.openxmlformats.org/officeDocument/2006/relationships/image" Target="../media/image218.png"/><Relationship Id="rId4" Type="http://schemas.openxmlformats.org/officeDocument/2006/relationships/image" Target="../media/image219.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3" Type="http://schemas.openxmlformats.org/officeDocument/2006/relationships/image" Target="../media/image215.png"/><Relationship Id="rId4" Type="http://schemas.openxmlformats.org/officeDocument/2006/relationships/image" Target="../media/image218.png"/><Relationship Id="rId5" Type="http://schemas.openxmlformats.org/officeDocument/2006/relationships/image" Target="../media/image219.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18.png"/><Relationship Id="rId7" Type="http://schemas.openxmlformats.org/officeDocument/2006/relationships/image" Target="../media/image219.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3" Type="http://schemas.openxmlformats.org/officeDocument/2006/relationships/image" Target="../media/image202.png"/><Relationship Id="rId4" Type="http://schemas.openxmlformats.org/officeDocument/2006/relationships/image" Target="../media/image218.png"/><Relationship Id="rId5" Type="http://schemas.openxmlformats.org/officeDocument/2006/relationships/image" Target="../media/image219.pn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0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0.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24.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91.xml.rels><?xml version="1.0" encoding="UTF-8" standalone="yes"?>
<Relationships xmlns="http://schemas.openxmlformats.org/package/2006/relationships"><Relationship Id="rId3" Type="http://schemas.openxmlformats.org/officeDocument/2006/relationships/image" Target="../media/image225.png"/><Relationship Id="rId4" Type="http://schemas.openxmlformats.org/officeDocument/2006/relationships/image" Target="../media/image226.png"/><Relationship Id="rId5" Type="http://schemas.openxmlformats.org/officeDocument/2006/relationships/image" Target="../media/image227.png"/><Relationship Id="rId6" Type="http://schemas.openxmlformats.org/officeDocument/2006/relationships/image" Target="../media/image228.png"/><Relationship Id="rId7" Type="http://schemas.openxmlformats.org/officeDocument/2006/relationships/image" Target="../media/image229.png"/><Relationship Id="rId8" Type="http://schemas.openxmlformats.org/officeDocument/2006/relationships/image" Target="../media/image230.png"/><Relationship Id="rId9" Type="http://schemas.openxmlformats.org/officeDocument/2006/relationships/image" Target="../media/image231.png"/><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92.xml.rels><?xml version="1.0" encoding="UTF-8" standalone="yes"?>
<Relationships xmlns="http://schemas.openxmlformats.org/package/2006/relationships"><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image" Target="../media/image234.png"/><Relationship Id="rId6" Type="http://schemas.openxmlformats.org/officeDocument/2006/relationships/image" Target="../media/image235.png"/><Relationship Id="rId7" Type="http://schemas.openxmlformats.org/officeDocument/2006/relationships/image" Target="../media/image236.png"/><Relationship Id="rId8" Type="http://schemas.openxmlformats.org/officeDocument/2006/relationships/image" Target="../media/image237.png"/><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0"/>
          <p:cNvSpPr/>
          <p:nvPr/>
        </p:nvSpPr>
        <p:spPr>
          <a:xfrm>
            <a:off x="678407" y="1363108"/>
            <a:ext cx="7787186" cy="641159"/>
          </a:xfrm>
          <a:prstGeom prst="rect">
            <a:avLst/>
          </a:prstGeom>
          <a:noFill/>
          <a:ln>
            <a:noFill/>
          </a:ln>
        </p:spPr>
        <p:txBody>
          <a:bodyPr lIns="91425" tIns="91425" rIns="91425" bIns="91425" anchor="t" anchorCtr="0">
            <a:noAutofit/>
          </a:bodyPr>
          <a:lstStyle/>
          <a:p>
            <a:pPr lvl="0" algn="ctr">
              <a:buSzPct val="25000"/>
            </a:pPr>
            <a:r>
              <a:rPr lang="en-US" sz="3600" b="1" dirty="0" smtClean="0">
                <a:solidFill>
                  <a:srgbClr val="FFFFFF"/>
                </a:solidFill>
                <a:latin typeface="Proxima Nova"/>
                <a:ea typeface="Proxima Nova"/>
                <a:cs typeface="Proxima Nova"/>
                <a:sym typeface="Proxima Nova"/>
              </a:rPr>
              <a:t>Red Hat </a:t>
            </a:r>
          </a:p>
          <a:p>
            <a:pPr lvl="0" algn="ctr">
              <a:buSzPct val="25000"/>
            </a:pPr>
            <a:r>
              <a:rPr lang="en-US" sz="3600" b="1" dirty="0" smtClean="0">
                <a:solidFill>
                  <a:srgbClr val="FFFFFF"/>
                </a:solidFill>
                <a:latin typeface="Proxima Nova"/>
                <a:ea typeface="Proxima Nova"/>
                <a:cs typeface="Proxima Nova"/>
                <a:sym typeface="Proxima Nova"/>
              </a:rPr>
              <a:t>OpenShift Container Platform </a:t>
            </a:r>
          </a:p>
          <a:p>
            <a:pPr lvl="0" algn="ctr">
              <a:buSzPct val="25000"/>
            </a:pPr>
            <a:r>
              <a:rPr lang="en-US" sz="3600" b="1" dirty="0" smtClean="0">
                <a:solidFill>
                  <a:srgbClr val="FFFFFF"/>
                </a:solidFill>
                <a:latin typeface="Proxima Nova"/>
                <a:ea typeface="Proxima Nova"/>
                <a:cs typeface="Proxima Nova"/>
                <a:sym typeface="Proxima Nova"/>
              </a:rPr>
              <a:t>Overview</a:t>
            </a:r>
            <a:endParaRPr lang="en-US" sz="3600" b="1" i="0" u="none" strike="noStrike" cap="none" dirty="0">
              <a:solidFill>
                <a:srgbClr val="FFFFFF"/>
              </a:solidFill>
              <a:latin typeface="Proxima Nova"/>
              <a:ea typeface="Proxima Nova"/>
              <a:cs typeface="Proxima Nova"/>
              <a:sym typeface="Proxima Nova"/>
            </a:endParaRPr>
          </a:p>
        </p:txBody>
      </p:sp>
      <p:sp>
        <p:nvSpPr>
          <p:cNvPr id="5" name="Shape 111"/>
          <p:cNvSpPr/>
          <p:nvPr/>
        </p:nvSpPr>
        <p:spPr>
          <a:xfrm>
            <a:off x="815039" y="3564000"/>
            <a:ext cx="3524949" cy="123912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buSzPct val="25000"/>
              <a:buNone/>
            </a:pPr>
            <a:r>
              <a:rPr lang="en-US" sz="1400" b="0" i="0" u="none" strike="noStrike" cap="none" dirty="0" smtClean="0">
                <a:solidFill>
                  <a:srgbClr val="FFFFFF"/>
                </a:solidFill>
                <a:latin typeface="Arial"/>
                <a:ea typeface="Arial"/>
                <a:cs typeface="Arial"/>
                <a:sym typeface="Arial"/>
              </a:rPr>
              <a:t>Chuck Svoboda</a:t>
            </a:r>
            <a:endParaRPr lang="en-US" sz="14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buSzPct val="25000"/>
              <a:buNone/>
            </a:pPr>
            <a:r>
              <a:rPr lang="en-US" sz="1400" b="0" i="0" u="none" strike="noStrike" cap="none" dirty="0" smtClean="0">
                <a:solidFill>
                  <a:srgbClr val="FFFFFF"/>
                </a:solidFill>
                <a:latin typeface="Arial"/>
                <a:ea typeface="Arial"/>
                <a:cs typeface="Arial"/>
                <a:sym typeface="Arial"/>
              </a:rPr>
              <a:t>OpenShift Practice Lead, Public Sector</a:t>
            </a:r>
            <a:endParaRPr lang="en-US" sz="14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buSzPct val="25000"/>
              <a:buNone/>
            </a:pPr>
            <a:r>
              <a:rPr lang="en-US" sz="1400" b="0" i="0" u="none" strike="noStrike" cap="none" dirty="0" smtClean="0">
                <a:solidFill>
                  <a:srgbClr val="FFFFFF"/>
                </a:solidFill>
                <a:latin typeface="Arial"/>
                <a:ea typeface="Arial"/>
                <a:cs typeface="Arial"/>
                <a:sym typeface="Arial"/>
              </a:rPr>
              <a:t>@</a:t>
            </a:r>
            <a:r>
              <a:rPr lang="en-US" sz="1400" b="0" i="0" u="none" strike="noStrike" cap="none" dirty="0" err="1" smtClean="0">
                <a:solidFill>
                  <a:srgbClr val="FFFFFF"/>
                </a:solidFill>
                <a:latin typeface="Arial"/>
                <a:ea typeface="Arial"/>
                <a:cs typeface="Arial"/>
                <a:sym typeface="Arial"/>
              </a:rPr>
              <a:t>CharlesRishard</a:t>
            </a:r>
            <a:endParaRPr lang="en-US" sz="14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8525326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10</a:t>
            </a:fld>
            <a:endParaRPr lang="en-US"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8582" y="2628482"/>
            <a:ext cx="1349415" cy="82764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05736" y="3473673"/>
            <a:ext cx="952590" cy="58425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9832" y="4082971"/>
            <a:ext cx="984821" cy="60402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891" y="3510062"/>
            <a:ext cx="1349415" cy="82764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139962" y="4221985"/>
            <a:ext cx="1349415" cy="82764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241399" y="4138276"/>
            <a:ext cx="1349415" cy="8276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590581" y="4116756"/>
            <a:ext cx="1349415" cy="827641"/>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68924" y="954549"/>
            <a:ext cx="1030918" cy="63229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032417" y="2420357"/>
            <a:ext cx="1349415" cy="827641"/>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795779" y="3875567"/>
            <a:ext cx="1011244" cy="620230"/>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966403" y="3319978"/>
            <a:ext cx="1349415" cy="827641"/>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659815" y="3032205"/>
            <a:ext cx="1349415" cy="827641"/>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7773515" y="1321362"/>
            <a:ext cx="1349415" cy="827641"/>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760413" y="4071246"/>
            <a:ext cx="1349415" cy="827641"/>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86755" y="3046850"/>
            <a:ext cx="1349415" cy="827641"/>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257007" y="878726"/>
            <a:ext cx="1349415" cy="827641"/>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7440476" y="1999242"/>
            <a:ext cx="1349415" cy="827641"/>
          </a:xfrm>
          <a:prstGeom prst="rect">
            <a:avLst/>
          </a:prstGeom>
        </p:spPr>
      </p:pic>
      <p:pic>
        <p:nvPicPr>
          <p:cNvPr id="20" name="Picture 19"/>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4216438" y="1473289"/>
            <a:ext cx="1349415" cy="827641"/>
          </a:xfrm>
          <a:prstGeom prst="rect">
            <a:avLst/>
          </a:prstGeom>
        </p:spPr>
      </p:pic>
      <p:pic>
        <p:nvPicPr>
          <p:cNvPr id="21" name="Picture 20"/>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966550" y="1354834"/>
            <a:ext cx="1349415" cy="827641"/>
          </a:xfrm>
          <a:prstGeom prst="rect">
            <a:avLst/>
          </a:prstGeom>
        </p:spPr>
      </p:pic>
      <p:pic>
        <p:nvPicPr>
          <p:cNvPr id="22" name="Picture 2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389885" y="1503171"/>
            <a:ext cx="1040758" cy="638331"/>
          </a:xfrm>
          <a:prstGeom prst="rect">
            <a:avLst/>
          </a:prstGeom>
        </p:spPr>
      </p:pic>
      <p:pic>
        <p:nvPicPr>
          <p:cNvPr id="23" name="Picture 22"/>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7689409" y="3244923"/>
            <a:ext cx="1349415" cy="827641"/>
          </a:xfrm>
          <a:prstGeom prst="rect">
            <a:avLst/>
          </a:prstGeom>
        </p:spPr>
      </p:pic>
      <p:pic>
        <p:nvPicPr>
          <p:cNvPr id="24" name="Picture 23"/>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257007" y="1424849"/>
            <a:ext cx="1349415" cy="827641"/>
          </a:xfrm>
          <a:prstGeom prst="rect">
            <a:avLst/>
          </a:prstGeom>
        </p:spPr>
      </p:pic>
      <p:pic>
        <p:nvPicPr>
          <p:cNvPr id="25" name="Picture 24"/>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7637730" y="2775344"/>
            <a:ext cx="1349415" cy="827641"/>
          </a:xfrm>
          <a:prstGeom prst="rect">
            <a:avLst/>
          </a:prstGeom>
        </p:spPr>
      </p:pic>
      <p:pic>
        <p:nvPicPr>
          <p:cNvPr id="26" name="Picture 25"/>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5049435" y="872742"/>
            <a:ext cx="1554285" cy="953295"/>
          </a:xfrm>
          <a:prstGeom prst="rect">
            <a:avLst/>
          </a:prstGeom>
        </p:spPr>
      </p:pic>
      <p:pic>
        <p:nvPicPr>
          <p:cNvPr id="28" name="Picture 27"/>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211747" y="3782892"/>
            <a:ext cx="1349415" cy="827641"/>
          </a:xfrm>
          <a:prstGeom prst="rect">
            <a:avLst/>
          </a:prstGeom>
        </p:spPr>
      </p:pic>
      <p:pic>
        <p:nvPicPr>
          <p:cNvPr id="29" name="Picture 28"/>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692008" y="2377947"/>
            <a:ext cx="1087837" cy="667207"/>
          </a:xfrm>
          <a:prstGeom prst="rect">
            <a:avLst/>
          </a:prstGeom>
        </p:spPr>
      </p:pic>
      <p:pic>
        <p:nvPicPr>
          <p:cNvPr id="30" name="Picture 29"/>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5993181" y="3332767"/>
            <a:ext cx="1349415" cy="827641"/>
          </a:xfrm>
          <a:prstGeom prst="rect">
            <a:avLst/>
          </a:prstGeom>
        </p:spPr>
      </p:pic>
      <p:pic>
        <p:nvPicPr>
          <p:cNvPr id="31" name="Picture 30"/>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951986" y="2468821"/>
            <a:ext cx="1349415" cy="827641"/>
          </a:xfrm>
          <a:prstGeom prst="rect">
            <a:avLst/>
          </a:prstGeom>
        </p:spPr>
      </p:pic>
      <p:pic>
        <p:nvPicPr>
          <p:cNvPr id="32" name="Picture 31"/>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3899900" y="1995232"/>
            <a:ext cx="1349415" cy="82764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3182829" y="806157"/>
            <a:ext cx="1703707" cy="1044940"/>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259308" y="1887649"/>
            <a:ext cx="1349415" cy="827641"/>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4644443" y="3701922"/>
            <a:ext cx="1349415" cy="827641"/>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2844247" y="1846062"/>
            <a:ext cx="1349415" cy="827641"/>
          </a:xfrm>
          <a:prstGeom prst="rect">
            <a:avLst/>
          </a:prstGeom>
        </p:spPr>
      </p:pic>
      <p:pic>
        <p:nvPicPr>
          <p:cNvPr id="37" name="Picture 36"/>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3926619" y="2615720"/>
            <a:ext cx="1024135" cy="628136"/>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a:ext>
            </a:extLst>
          </a:blip>
          <a:stretch>
            <a:fillRect/>
          </a:stretch>
        </p:blipFill>
        <p:spPr>
          <a:xfrm>
            <a:off x="1709676" y="1911828"/>
            <a:ext cx="1349415" cy="827641"/>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3200762" y="3813231"/>
            <a:ext cx="1349415" cy="827641"/>
          </a:xfrm>
          <a:prstGeom prst="rect">
            <a:avLst/>
          </a:prstGeom>
        </p:spPr>
      </p:pic>
      <p:pic>
        <p:nvPicPr>
          <p:cNvPr id="40" name="Picture 39"/>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1621466" y="3572073"/>
            <a:ext cx="938391" cy="575546"/>
          </a:xfrm>
          <a:prstGeom prst="rect">
            <a:avLst/>
          </a:prstGeom>
        </p:spPr>
      </p:pic>
      <p:pic>
        <p:nvPicPr>
          <p:cNvPr id="41" name="Picture 40"/>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209286" y="2283946"/>
            <a:ext cx="1349415" cy="827641"/>
          </a:xfrm>
          <a:prstGeom prst="rect">
            <a:avLst/>
          </a:prstGeom>
        </p:spPr>
      </p:pic>
      <p:pic>
        <p:nvPicPr>
          <p:cNvPr id="42" name="Picture 41"/>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5738356" y="1865575"/>
            <a:ext cx="1349415" cy="827641"/>
          </a:xfrm>
          <a:prstGeom prst="rect">
            <a:avLst/>
          </a:prstGeom>
        </p:spPr>
      </p:pic>
      <p:pic>
        <p:nvPicPr>
          <p:cNvPr id="43" name="Picture 42"/>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4419523" y="2994051"/>
            <a:ext cx="1349415" cy="827641"/>
          </a:xfrm>
          <a:prstGeom prst="rect">
            <a:avLst/>
          </a:prstGeom>
        </p:spPr>
      </p:pic>
      <p:pic>
        <p:nvPicPr>
          <p:cNvPr id="44" name="Picture 43"/>
          <p:cNvPicPr>
            <a:picLocks noChangeAspect="1"/>
          </p:cNvPicPr>
          <p:nvPr/>
        </p:nvPicPr>
        <p:blipFill>
          <a:blip r:embed="rId43">
            <a:extLst>
              <a:ext uri="{28A0092B-C50C-407E-A947-70E740481C1C}">
                <a14:useLocalDpi xmlns:a14="http://schemas.microsoft.com/office/drawing/2010/main"/>
              </a:ext>
            </a:extLst>
          </a:blip>
          <a:stretch>
            <a:fillRect/>
          </a:stretch>
        </p:blipFill>
        <p:spPr>
          <a:xfrm>
            <a:off x="75220" y="2775343"/>
            <a:ext cx="1349415" cy="827641"/>
          </a:xfrm>
          <a:prstGeom prst="rect">
            <a:avLst/>
          </a:prstGeom>
        </p:spPr>
      </p:pic>
      <p:pic>
        <p:nvPicPr>
          <p:cNvPr id="45" name="Picture 44"/>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6463496" y="3048600"/>
            <a:ext cx="1268743" cy="778162"/>
          </a:xfrm>
          <a:prstGeom prst="rect">
            <a:avLst/>
          </a:prstGeom>
        </p:spPr>
      </p:pic>
      <p:pic>
        <p:nvPicPr>
          <p:cNvPr id="46" name="Picture 45"/>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857010" y="56193"/>
            <a:ext cx="3854216" cy="867199"/>
          </a:xfrm>
          <a:prstGeom prst="rect">
            <a:avLst/>
          </a:prstGeom>
        </p:spPr>
      </p:pic>
    </p:spTree>
    <p:extLst>
      <p:ext uri="{BB962C8B-B14F-4D97-AF65-F5344CB8AC3E}">
        <p14:creationId xmlns:p14="http://schemas.microsoft.com/office/powerpoint/2010/main" val="46485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1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50"/>
                            </p:stCondLst>
                            <p:childTnLst>
                              <p:par>
                                <p:cTn id="14" presetID="1" presetClass="entr" presetSubtype="0" fill="hold" nodeType="afterEffect">
                                  <p:stCondLst>
                                    <p:cond delay="15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50"/>
                                  </p:stCondLst>
                                  <p:childTnLst>
                                    <p:set>
                                      <p:cBhvr>
                                        <p:cTn id="18" dur="1" fill="hold">
                                          <p:stCondLst>
                                            <p:cond delay="0"/>
                                          </p:stCondLst>
                                        </p:cTn>
                                        <p:tgtEl>
                                          <p:spTgt spid="3"/>
                                        </p:tgtEl>
                                        <p:attrNameLst>
                                          <p:attrName>style.visibility</p:attrName>
                                        </p:attrNameLst>
                                      </p:cBhvr>
                                      <p:to>
                                        <p:strVal val="visible"/>
                                      </p:to>
                                    </p:set>
                                  </p:childTnLst>
                                </p:cTn>
                              </p:par>
                            </p:childTnLst>
                          </p:cTn>
                        </p:par>
                        <p:par>
                          <p:cTn id="19" fill="hold">
                            <p:stCondLst>
                              <p:cond delay="450"/>
                            </p:stCondLst>
                            <p:childTnLst>
                              <p:par>
                                <p:cTn id="20" presetID="1" presetClass="entr" presetSubtype="0" fill="hold" nodeType="afterEffect">
                                  <p:stCondLst>
                                    <p:cond delay="15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nodeType="afterEffect">
                                  <p:stCondLst>
                                    <p:cond delay="15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750"/>
                            </p:stCondLst>
                            <p:childTnLst>
                              <p:par>
                                <p:cTn id="26" presetID="1" presetClass="entr" presetSubtype="0" fill="hold" nodeType="afterEffect">
                                  <p:stCondLst>
                                    <p:cond delay="15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900"/>
                            </p:stCondLst>
                            <p:childTnLst>
                              <p:par>
                                <p:cTn id="29" presetID="1" presetClass="entr" presetSubtype="0" fill="hold" nodeType="afterEffect">
                                  <p:stCondLst>
                                    <p:cond delay="15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1050"/>
                            </p:stCondLst>
                            <p:childTnLst>
                              <p:par>
                                <p:cTn id="32" presetID="1" presetClass="entr" presetSubtype="0" fill="hold" nodeType="afterEffect">
                                  <p:stCondLst>
                                    <p:cond delay="15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1200"/>
                            </p:stCondLst>
                            <p:childTnLst>
                              <p:par>
                                <p:cTn id="35" presetID="1" presetClass="entr" presetSubtype="0" fill="hold" nodeType="afterEffect">
                                  <p:stCondLst>
                                    <p:cond delay="15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1350"/>
                            </p:stCondLst>
                            <p:childTnLst>
                              <p:par>
                                <p:cTn id="38" presetID="1" presetClass="entr" presetSubtype="0" fill="hold" nodeType="afterEffect">
                                  <p:stCondLst>
                                    <p:cond delay="15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1500"/>
                            </p:stCondLst>
                            <p:childTnLst>
                              <p:par>
                                <p:cTn id="41" presetID="1" presetClass="entr" presetSubtype="0" fill="hold" nodeType="afterEffect">
                                  <p:stCondLst>
                                    <p:cond delay="15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1650"/>
                            </p:stCondLst>
                            <p:childTnLst>
                              <p:par>
                                <p:cTn id="44" presetID="1" presetClass="entr" presetSubtype="0" fill="hold" nodeType="afterEffect">
                                  <p:stCondLst>
                                    <p:cond delay="150"/>
                                  </p:stCondLst>
                                  <p:childTnLst>
                                    <p:set>
                                      <p:cBhvr>
                                        <p:cTn id="45" dur="1" fill="hold">
                                          <p:stCondLst>
                                            <p:cond delay="0"/>
                                          </p:stCondLst>
                                        </p:cTn>
                                        <p:tgtEl>
                                          <p:spTgt spid="14"/>
                                        </p:tgtEl>
                                        <p:attrNameLst>
                                          <p:attrName>style.visibility</p:attrName>
                                        </p:attrNameLst>
                                      </p:cBhvr>
                                      <p:to>
                                        <p:strVal val="visible"/>
                                      </p:to>
                                    </p:set>
                                  </p:childTnLst>
                                </p:cTn>
                              </p:par>
                            </p:childTnLst>
                          </p:cTn>
                        </p:par>
                        <p:par>
                          <p:cTn id="46" fill="hold">
                            <p:stCondLst>
                              <p:cond delay="1800"/>
                            </p:stCondLst>
                            <p:childTnLst>
                              <p:par>
                                <p:cTn id="47" presetID="1" presetClass="entr" presetSubtype="0" fill="hold" nodeType="afterEffect">
                                  <p:stCondLst>
                                    <p:cond delay="150"/>
                                  </p:stCondLst>
                                  <p:childTnLst>
                                    <p:set>
                                      <p:cBhvr>
                                        <p:cTn id="48" dur="1" fill="hold">
                                          <p:stCondLst>
                                            <p:cond delay="0"/>
                                          </p:stCondLst>
                                        </p:cTn>
                                        <p:tgtEl>
                                          <p:spTgt spid="16"/>
                                        </p:tgtEl>
                                        <p:attrNameLst>
                                          <p:attrName>style.visibility</p:attrName>
                                        </p:attrNameLst>
                                      </p:cBhvr>
                                      <p:to>
                                        <p:strVal val="visible"/>
                                      </p:to>
                                    </p:set>
                                  </p:childTnLst>
                                </p:cTn>
                              </p:par>
                            </p:childTnLst>
                          </p:cTn>
                        </p:par>
                        <p:par>
                          <p:cTn id="49" fill="hold">
                            <p:stCondLst>
                              <p:cond delay="1950"/>
                            </p:stCondLst>
                            <p:childTnLst>
                              <p:par>
                                <p:cTn id="50" presetID="1" presetClass="entr" presetSubtype="0" fill="hold" nodeType="afterEffect">
                                  <p:stCondLst>
                                    <p:cond delay="15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2100"/>
                            </p:stCondLst>
                            <p:childTnLst>
                              <p:par>
                                <p:cTn id="53" presetID="1" presetClass="entr" presetSubtype="0" fill="hold" nodeType="afterEffect">
                                  <p:stCondLst>
                                    <p:cond delay="150"/>
                                  </p:stCondLst>
                                  <p:childTnLst>
                                    <p:set>
                                      <p:cBhvr>
                                        <p:cTn id="54" dur="1" fill="hold">
                                          <p:stCondLst>
                                            <p:cond delay="0"/>
                                          </p:stCondLst>
                                        </p:cTn>
                                        <p:tgtEl>
                                          <p:spTgt spid="23"/>
                                        </p:tgtEl>
                                        <p:attrNameLst>
                                          <p:attrName>style.visibility</p:attrName>
                                        </p:attrNameLst>
                                      </p:cBhvr>
                                      <p:to>
                                        <p:strVal val="visible"/>
                                      </p:to>
                                    </p:set>
                                  </p:childTnLst>
                                </p:cTn>
                              </p:par>
                            </p:childTnLst>
                          </p:cTn>
                        </p:par>
                        <p:par>
                          <p:cTn id="55" fill="hold">
                            <p:stCondLst>
                              <p:cond delay="2250"/>
                            </p:stCondLst>
                            <p:childTnLst>
                              <p:par>
                                <p:cTn id="56" presetID="1" presetClass="entr" presetSubtype="0" fill="hold" nodeType="afterEffect">
                                  <p:stCondLst>
                                    <p:cond delay="15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2400"/>
                            </p:stCondLst>
                            <p:childTnLst>
                              <p:par>
                                <p:cTn id="59" presetID="1" presetClass="entr" presetSubtype="0" fill="hold" nodeType="afterEffect">
                                  <p:stCondLst>
                                    <p:cond delay="150"/>
                                  </p:stCondLst>
                                  <p:childTnLst>
                                    <p:set>
                                      <p:cBhvr>
                                        <p:cTn id="60" dur="1" fill="hold">
                                          <p:stCondLst>
                                            <p:cond delay="0"/>
                                          </p:stCondLst>
                                        </p:cTn>
                                        <p:tgtEl>
                                          <p:spTgt spid="28"/>
                                        </p:tgtEl>
                                        <p:attrNameLst>
                                          <p:attrName>style.visibility</p:attrName>
                                        </p:attrNameLst>
                                      </p:cBhvr>
                                      <p:to>
                                        <p:strVal val="visible"/>
                                      </p:to>
                                    </p:set>
                                  </p:childTnLst>
                                </p:cTn>
                              </p:par>
                            </p:childTnLst>
                          </p:cTn>
                        </p:par>
                        <p:par>
                          <p:cTn id="61" fill="hold">
                            <p:stCondLst>
                              <p:cond delay="2550"/>
                            </p:stCondLst>
                            <p:childTnLst>
                              <p:par>
                                <p:cTn id="62" presetID="1" presetClass="entr" presetSubtype="0" fill="hold" nodeType="afterEffect">
                                  <p:stCondLst>
                                    <p:cond delay="150"/>
                                  </p:stCondLst>
                                  <p:childTnLst>
                                    <p:set>
                                      <p:cBhvr>
                                        <p:cTn id="63" dur="1" fill="hold">
                                          <p:stCondLst>
                                            <p:cond delay="0"/>
                                          </p:stCondLst>
                                        </p:cTn>
                                        <p:tgtEl>
                                          <p:spTgt spid="29"/>
                                        </p:tgtEl>
                                        <p:attrNameLst>
                                          <p:attrName>style.visibility</p:attrName>
                                        </p:attrNameLst>
                                      </p:cBhvr>
                                      <p:to>
                                        <p:strVal val="visible"/>
                                      </p:to>
                                    </p:set>
                                  </p:childTnLst>
                                </p:cTn>
                              </p:par>
                            </p:childTnLst>
                          </p:cTn>
                        </p:par>
                        <p:par>
                          <p:cTn id="64" fill="hold">
                            <p:stCondLst>
                              <p:cond delay="2700"/>
                            </p:stCondLst>
                            <p:childTnLst>
                              <p:par>
                                <p:cTn id="65" presetID="1" presetClass="entr" presetSubtype="0" fill="hold" nodeType="afterEffect">
                                  <p:stCondLst>
                                    <p:cond delay="150"/>
                                  </p:stCondLst>
                                  <p:childTnLst>
                                    <p:set>
                                      <p:cBhvr>
                                        <p:cTn id="66" dur="1" fill="hold">
                                          <p:stCondLst>
                                            <p:cond delay="0"/>
                                          </p:stCondLst>
                                        </p:cTn>
                                        <p:tgtEl>
                                          <p:spTgt spid="30"/>
                                        </p:tgtEl>
                                        <p:attrNameLst>
                                          <p:attrName>style.visibility</p:attrName>
                                        </p:attrNameLst>
                                      </p:cBhvr>
                                      <p:to>
                                        <p:strVal val="visible"/>
                                      </p:to>
                                    </p:set>
                                  </p:childTnLst>
                                </p:cTn>
                              </p:par>
                            </p:childTnLst>
                          </p:cTn>
                        </p:par>
                        <p:par>
                          <p:cTn id="67" fill="hold">
                            <p:stCondLst>
                              <p:cond delay="2850"/>
                            </p:stCondLst>
                            <p:childTnLst>
                              <p:par>
                                <p:cTn id="68" presetID="1" presetClass="entr" presetSubtype="0" fill="hold" nodeType="afterEffect">
                                  <p:stCondLst>
                                    <p:cond delay="150"/>
                                  </p:stCondLst>
                                  <p:childTnLst>
                                    <p:set>
                                      <p:cBhvr>
                                        <p:cTn id="69" dur="1" fill="hold">
                                          <p:stCondLst>
                                            <p:cond delay="0"/>
                                          </p:stCondLst>
                                        </p:cTn>
                                        <p:tgtEl>
                                          <p:spTgt spid="31"/>
                                        </p:tgtEl>
                                        <p:attrNameLst>
                                          <p:attrName>style.visibility</p:attrName>
                                        </p:attrNameLst>
                                      </p:cBhvr>
                                      <p:to>
                                        <p:strVal val="visible"/>
                                      </p:to>
                                    </p:set>
                                  </p:childTnLst>
                                </p:cTn>
                              </p:par>
                            </p:childTnLst>
                          </p:cTn>
                        </p:par>
                        <p:par>
                          <p:cTn id="70" fill="hold">
                            <p:stCondLst>
                              <p:cond delay="3000"/>
                            </p:stCondLst>
                            <p:childTnLst>
                              <p:par>
                                <p:cTn id="71" presetID="1" presetClass="entr" presetSubtype="0" fill="hold" nodeType="afterEffect">
                                  <p:stCondLst>
                                    <p:cond delay="150"/>
                                  </p:stCondLst>
                                  <p:childTnLst>
                                    <p:set>
                                      <p:cBhvr>
                                        <p:cTn id="72" dur="1" fill="hold">
                                          <p:stCondLst>
                                            <p:cond delay="0"/>
                                          </p:stCondLst>
                                        </p:cTn>
                                        <p:tgtEl>
                                          <p:spTgt spid="35"/>
                                        </p:tgtEl>
                                        <p:attrNameLst>
                                          <p:attrName>style.visibility</p:attrName>
                                        </p:attrNameLst>
                                      </p:cBhvr>
                                      <p:to>
                                        <p:strVal val="visible"/>
                                      </p:to>
                                    </p:set>
                                  </p:childTnLst>
                                </p:cTn>
                              </p:par>
                            </p:childTnLst>
                          </p:cTn>
                        </p:par>
                        <p:par>
                          <p:cTn id="73" fill="hold">
                            <p:stCondLst>
                              <p:cond delay="3150"/>
                            </p:stCondLst>
                            <p:childTnLst>
                              <p:par>
                                <p:cTn id="74" presetID="1" presetClass="entr" presetSubtype="0" fill="hold" nodeType="afterEffect">
                                  <p:stCondLst>
                                    <p:cond delay="15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3300"/>
                            </p:stCondLst>
                            <p:childTnLst>
                              <p:par>
                                <p:cTn id="77" presetID="1" presetClass="entr" presetSubtype="0" fill="hold" nodeType="afterEffect">
                                  <p:stCondLst>
                                    <p:cond delay="150"/>
                                  </p:stCondLst>
                                  <p:childTnLst>
                                    <p:set>
                                      <p:cBhvr>
                                        <p:cTn id="78" dur="1" fill="hold">
                                          <p:stCondLst>
                                            <p:cond delay="0"/>
                                          </p:stCondLst>
                                        </p:cTn>
                                        <p:tgtEl>
                                          <p:spTgt spid="39"/>
                                        </p:tgtEl>
                                        <p:attrNameLst>
                                          <p:attrName>style.visibility</p:attrName>
                                        </p:attrNameLst>
                                      </p:cBhvr>
                                      <p:to>
                                        <p:strVal val="visible"/>
                                      </p:to>
                                    </p:set>
                                  </p:childTnLst>
                                </p:cTn>
                              </p:par>
                            </p:childTnLst>
                          </p:cTn>
                        </p:par>
                        <p:par>
                          <p:cTn id="79" fill="hold">
                            <p:stCondLst>
                              <p:cond delay="3450"/>
                            </p:stCondLst>
                            <p:childTnLst>
                              <p:par>
                                <p:cTn id="80" presetID="1" presetClass="entr" presetSubtype="0" fill="hold" nodeType="afterEffect">
                                  <p:stCondLst>
                                    <p:cond delay="150"/>
                                  </p:stCondLst>
                                  <p:childTnLst>
                                    <p:set>
                                      <p:cBhvr>
                                        <p:cTn id="81" dur="1" fill="hold">
                                          <p:stCondLst>
                                            <p:cond delay="0"/>
                                          </p:stCondLst>
                                        </p:cTn>
                                        <p:tgtEl>
                                          <p:spTgt spid="40"/>
                                        </p:tgtEl>
                                        <p:attrNameLst>
                                          <p:attrName>style.visibility</p:attrName>
                                        </p:attrNameLst>
                                      </p:cBhvr>
                                      <p:to>
                                        <p:strVal val="visible"/>
                                      </p:to>
                                    </p:set>
                                  </p:childTnLst>
                                </p:cTn>
                              </p:par>
                            </p:childTnLst>
                          </p:cTn>
                        </p:par>
                        <p:par>
                          <p:cTn id="82" fill="hold">
                            <p:stCondLst>
                              <p:cond delay="3600"/>
                            </p:stCondLst>
                            <p:childTnLst>
                              <p:par>
                                <p:cTn id="83" presetID="1" presetClass="entr" presetSubtype="0" fill="hold" nodeType="afterEffect">
                                  <p:stCondLst>
                                    <p:cond delay="150"/>
                                  </p:stCondLst>
                                  <p:childTnLst>
                                    <p:set>
                                      <p:cBhvr>
                                        <p:cTn id="84" dur="1" fill="hold">
                                          <p:stCondLst>
                                            <p:cond delay="0"/>
                                          </p:stCondLst>
                                        </p:cTn>
                                        <p:tgtEl>
                                          <p:spTgt spid="41"/>
                                        </p:tgtEl>
                                        <p:attrNameLst>
                                          <p:attrName>style.visibility</p:attrName>
                                        </p:attrNameLst>
                                      </p:cBhvr>
                                      <p:to>
                                        <p:strVal val="visible"/>
                                      </p:to>
                                    </p:set>
                                  </p:childTnLst>
                                </p:cTn>
                              </p:par>
                            </p:childTnLst>
                          </p:cTn>
                        </p:par>
                        <p:par>
                          <p:cTn id="85" fill="hold">
                            <p:stCondLst>
                              <p:cond delay="3750"/>
                            </p:stCondLst>
                            <p:childTnLst>
                              <p:par>
                                <p:cTn id="86" presetID="1" presetClass="entr" presetSubtype="0" fill="hold" nodeType="afterEffect">
                                  <p:stCondLst>
                                    <p:cond delay="150"/>
                                  </p:stCondLst>
                                  <p:childTnLst>
                                    <p:set>
                                      <p:cBhvr>
                                        <p:cTn id="87" dur="1" fill="hold">
                                          <p:stCondLst>
                                            <p:cond delay="0"/>
                                          </p:stCondLst>
                                        </p:cTn>
                                        <p:tgtEl>
                                          <p:spTgt spid="43"/>
                                        </p:tgtEl>
                                        <p:attrNameLst>
                                          <p:attrName>style.visibility</p:attrName>
                                        </p:attrNameLst>
                                      </p:cBhvr>
                                      <p:to>
                                        <p:strVal val="visible"/>
                                      </p:to>
                                    </p:set>
                                  </p:childTnLst>
                                </p:cTn>
                              </p:par>
                            </p:childTnLst>
                          </p:cTn>
                        </p:par>
                        <p:par>
                          <p:cTn id="88" fill="hold">
                            <p:stCondLst>
                              <p:cond delay="3900"/>
                            </p:stCondLst>
                            <p:childTnLst>
                              <p:par>
                                <p:cTn id="89" presetID="1" presetClass="entr" presetSubtype="0" fill="hold" nodeType="afterEffect">
                                  <p:stCondLst>
                                    <p:cond delay="150"/>
                                  </p:stCondLst>
                                  <p:childTnLst>
                                    <p:set>
                                      <p:cBhvr>
                                        <p:cTn id="90" dur="1" fill="hold">
                                          <p:stCondLst>
                                            <p:cond delay="0"/>
                                          </p:stCondLst>
                                        </p:cTn>
                                        <p:tgtEl>
                                          <p:spTgt spid="44"/>
                                        </p:tgtEl>
                                        <p:attrNameLst>
                                          <p:attrName>style.visibility</p:attrName>
                                        </p:attrNameLst>
                                      </p:cBhvr>
                                      <p:to>
                                        <p:strVal val="visible"/>
                                      </p:to>
                                    </p:set>
                                  </p:childTnLst>
                                </p:cTn>
                              </p:par>
                            </p:childTnLst>
                          </p:cTn>
                        </p:par>
                        <p:par>
                          <p:cTn id="91" fill="hold">
                            <p:stCondLst>
                              <p:cond delay="4050"/>
                            </p:stCondLst>
                            <p:childTnLst>
                              <p:par>
                                <p:cTn id="92" presetID="1" presetClass="entr" presetSubtype="0" fill="hold" nodeType="afterEffect">
                                  <p:stCondLst>
                                    <p:cond delay="150"/>
                                  </p:stCondLst>
                                  <p:childTnLst>
                                    <p:set>
                                      <p:cBhvr>
                                        <p:cTn id="93" dur="1" fill="hold">
                                          <p:stCondLst>
                                            <p:cond delay="0"/>
                                          </p:stCondLst>
                                        </p:cTn>
                                        <p:tgtEl>
                                          <p:spTgt spid="45"/>
                                        </p:tgtEl>
                                        <p:attrNameLst>
                                          <p:attrName>style.visibility</p:attrName>
                                        </p:attrNameLst>
                                      </p:cBhvr>
                                      <p:to>
                                        <p:strVal val="visible"/>
                                      </p:to>
                                    </p:set>
                                  </p:childTnLst>
                                </p:cTn>
                              </p:par>
                            </p:childTnLst>
                          </p:cTn>
                        </p:par>
                        <p:par>
                          <p:cTn id="94" fill="hold">
                            <p:stCondLst>
                              <p:cond delay="4200"/>
                            </p:stCondLst>
                            <p:childTnLst>
                              <p:par>
                                <p:cTn id="95" presetID="1" presetClass="entr" presetSubtype="0" fill="hold" nodeType="afterEffect">
                                  <p:stCondLst>
                                    <p:cond delay="150"/>
                                  </p:stCondLst>
                                  <p:childTnLst>
                                    <p:set>
                                      <p:cBhvr>
                                        <p:cTn id="96" dur="1" fill="hold">
                                          <p:stCondLst>
                                            <p:cond delay="0"/>
                                          </p:stCondLst>
                                        </p:cTn>
                                        <p:tgtEl>
                                          <p:spTgt spid="18"/>
                                        </p:tgtEl>
                                        <p:attrNameLst>
                                          <p:attrName>style.visibility</p:attrName>
                                        </p:attrNameLst>
                                      </p:cBhvr>
                                      <p:to>
                                        <p:strVal val="visible"/>
                                      </p:to>
                                    </p:set>
                                  </p:childTnLst>
                                </p:cTn>
                              </p:par>
                            </p:childTnLst>
                          </p:cTn>
                        </p:par>
                        <p:par>
                          <p:cTn id="97" fill="hold">
                            <p:stCondLst>
                              <p:cond delay="4350"/>
                            </p:stCondLst>
                            <p:childTnLst>
                              <p:par>
                                <p:cTn id="98" presetID="1" presetClass="entr" presetSubtype="0" fill="hold" nodeType="afterEffect">
                                  <p:stCondLst>
                                    <p:cond delay="150"/>
                                  </p:stCondLst>
                                  <p:childTnLst>
                                    <p:set>
                                      <p:cBhvr>
                                        <p:cTn id="99" dur="1" fill="hold">
                                          <p:stCondLst>
                                            <p:cond delay="0"/>
                                          </p:stCondLst>
                                        </p:cTn>
                                        <p:tgtEl>
                                          <p:spTgt spid="34"/>
                                        </p:tgtEl>
                                        <p:attrNameLst>
                                          <p:attrName>style.visibility</p:attrName>
                                        </p:attrNameLst>
                                      </p:cBhvr>
                                      <p:to>
                                        <p:strVal val="visible"/>
                                      </p:to>
                                    </p:set>
                                  </p:childTnLst>
                                </p:cTn>
                              </p:par>
                            </p:childTnLst>
                          </p:cTn>
                        </p:par>
                        <p:par>
                          <p:cTn id="100" fill="hold">
                            <p:stCondLst>
                              <p:cond delay="4500"/>
                            </p:stCondLst>
                            <p:childTnLst>
                              <p:par>
                                <p:cTn id="101" presetID="1" presetClass="entr" presetSubtype="0" fill="hold" nodeType="afterEffect">
                                  <p:stCondLst>
                                    <p:cond delay="150"/>
                                  </p:stCondLst>
                                  <p:childTnLst>
                                    <p:set>
                                      <p:cBhvr>
                                        <p:cTn id="102" dur="1" fill="hold">
                                          <p:stCondLst>
                                            <p:cond delay="0"/>
                                          </p:stCondLst>
                                        </p:cTn>
                                        <p:tgtEl>
                                          <p:spTgt spid="21"/>
                                        </p:tgtEl>
                                        <p:attrNameLst>
                                          <p:attrName>style.visibility</p:attrName>
                                        </p:attrNameLst>
                                      </p:cBhvr>
                                      <p:to>
                                        <p:strVal val="visible"/>
                                      </p:to>
                                    </p:set>
                                  </p:childTnLst>
                                </p:cTn>
                              </p:par>
                            </p:childTnLst>
                          </p:cTn>
                        </p:par>
                        <p:par>
                          <p:cTn id="103" fill="hold">
                            <p:stCondLst>
                              <p:cond delay="4650"/>
                            </p:stCondLst>
                            <p:childTnLst>
                              <p:par>
                                <p:cTn id="104" presetID="1" presetClass="entr" presetSubtype="0" fill="hold" nodeType="afterEffect">
                                  <p:stCondLst>
                                    <p:cond delay="150"/>
                                  </p:stCondLst>
                                  <p:childTnLst>
                                    <p:set>
                                      <p:cBhvr>
                                        <p:cTn id="105" dur="1" fill="hold">
                                          <p:stCondLst>
                                            <p:cond delay="0"/>
                                          </p:stCondLst>
                                        </p:cTn>
                                        <p:tgtEl>
                                          <p:spTgt spid="10"/>
                                        </p:tgtEl>
                                        <p:attrNameLst>
                                          <p:attrName>style.visibility</p:attrName>
                                        </p:attrNameLst>
                                      </p:cBhvr>
                                      <p:to>
                                        <p:strVal val="visible"/>
                                      </p:to>
                                    </p:set>
                                  </p:childTnLst>
                                </p:cTn>
                              </p:par>
                            </p:childTnLst>
                          </p:cTn>
                        </p:par>
                        <p:par>
                          <p:cTn id="106" fill="hold">
                            <p:stCondLst>
                              <p:cond delay="4800"/>
                            </p:stCondLst>
                            <p:childTnLst>
                              <p:par>
                                <p:cTn id="107" presetID="1" presetClass="entr" presetSubtype="0" fill="hold" nodeType="afterEffect">
                                  <p:stCondLst>
                                    <p:cond delay="150"/>
                                  </p:stCondLst>
                                  <p:childTnLst>
                                    <p:set>
                                      <p:cBhvr>
                                        <p:cTn id="108" dur="1" fill="hold">
                                          <p:stCondLst>
                                            <p:cond delay="0"/>
                                          </p:stCondLst>
                                        </p:cTn>
                                        <p:tgtEl>
                                          <p:spTgt spid="20"/>
                                        </p:tgtEl>
                                        <p:attrNameLst>
                                          <p:attrName>style.visibility</p:attrName>
                                        </p:attrNameLst>
                                      </p:cBhvr>
                                      <p:to>
                                        <p:strVal val="visible"/>
                                      </p:to>
                                    </p:set>
                                  </p:childTnLst>
                                </p:cTn>
                              </p:par>
                            </p:childTnLst>
                          </p:cTn>
                        </p:par>
                        <p:par>
                          <p:cTn id="109" fill="hold">
                            <p:stCondLst>
                              <p:cond delay="4950"/>
                            </p:stCondLst>
                            <p:childTnLst>
                              <p:par>
                                <p:cTn id="110" presetID="1" presetClass="entr" presetSubtype="0" fill="hold" nodeType="afterEffect">
                                  <p:stCondLst>
                                    <p:cond delay="150"/>
                                  </p:stCondLst>
                                  <p:childTnLst>
                                    <p:set>
                                      <p:cBhvr>
                                        <p:cTn id="111" dur="1" fill="hold">
                                          <p:stCondLst>
                                            <p:cond delay="0"/>
                                          </p:stCondLst>
                                        </p:cTn>
                                        <p:tgtEl>
                                          <p:spTgt spid="22"/>
                                        </p:tgtEl>
                                        <p:attrNameLst>
                                          <p:attrName>style.visibility</p:attrName>
                                        </p:attrNameLst>
                                      </p:cBhvr>
                                      <p:to>
                                        <p:strVal val="visible"/>
                                      </p:to>
                                    </p:set>
                                  </p:childTnLst>
                                </p:cTn>
                              </p:par>
                            </p:childTnLst>
                          </p:cTn>
                        </p:par>
                        <p:par>
                          <p:cTn id="112" fill="hold">
                            <p:stCondLst>
                              <p:cond delay="5100"/>
                            </p:stCondLst>
                            <p:childTnLst>
                              <p:par>
                                <p:cTn id="113" presetID="1" presetClass="entr" presetSubtype="0" fill="hold" nodeType="afterEffect">
                                  <p:stCondLst>
                                    <p:cond delay="150"/>
                                  </p:stCondLst>
                                  <p:childTnLst>
                                    <p:set>
                                      <p:cBhvr>
                                        <p:cTn id="114" dur="1" fill="hold">
                                          <p:stCondLst>
                                            <p:cond delay="0"/>
                                          </p:stCondLst>
                                        </p:cTn>
                                        <p:tgtEl>
                                          <p:spTgt spid="42"/>
                                        </p:tgtEl>
                                        <p:attrNameLst>
                                          <p:attrName>style.visibility</p:attrName>
                                        </p:attrNameLst>
                                      </p:cBhvr>
                                      <p:to>
                                        <p:strVal val="visible"/>
                                      </p:to>
                                    </p:set>
                                  </p:childTnLst>
                                </p:cTn>
                              </p:par>
                            </p:childTnLst>
                          </p:cTn>
                        </p:par>
                        <p:par>
                          <p:cTn id="115" fill="hold">
                            <p:stCondLst>
                              <p:cond delay="5250"/>
                            </p:stCondLst>
                            <p:childTnLst>
                              <p:par>
                                <p:cTn id="116" presetID="1" presetClass="entr" presetSubtype="0" fill="hold" nodeType="afterEffect">
                                  <p:stCondLst>
                                    <p:cond delay="150"/>
                                  </p:stCondLst>
                                  <p:childTnLst>
                                    <p:set>
                                      <p:cBhvr>
                                        <p:cTn id="117" dur="1" fill="hold">
                                          <p:stCondLst>
                                            <p:cond delay="0"/>
                                          </p:stCondLst>
                                        </p:cTn>
                                        <p:tgtEl>
                                          <p:spTgt spid="36"/>
                                        </p:tgtEl>
                                        <p:attrNameLst>
                                          <p:attrName>style.visibility</p:attrName>
                                        </p:attrNameLst>
                                      </p:cBhvr>
                                      <p:to>
                                        <p:strVal val="visible"/>
                                      </p:to>
                                    </p:set>
                                  </p:childTnLst>
                                </p:cTn>
                              </p:par>
                            </p:childTnLst>
                          </p:cTn>
                        </p:par>
                        <p:par>
                          <p:cTn id="118" fill="hold">
                            <p:stCondLst>
                              <p:cond delay="5400"/>
                            </p:stCondLst>
                            <p:childTnLst>
                              <p:par>
                                <p:cTn id="119" presetID="1" presetClass="entr" presetSubtype="0" fill="hold" nodeType="afterEffect">
                                  <p:stCondLst>
                                    <p:cond delay="150"/>
                                  </p:stCondLst>
                                  <p:childTnLst>
                                    <p:set>
                                      <p:cBhvr>
                                        <p:cTn id="120" dur="1" fill="hold">
                                          <p:stCondLst>
                                            <p:cond delay="0"/>
                                          </p:stCondLst>
                                        </p:cTn>
                                        <p:tgtEl>
                                          <p:spTgt spid="32"/>
                                        </p:tgtEl>
                                        <p:attrNameLst>
                                          <p:attrName>style.visibility</p:attrName>
                                        </p:attrNameLst>
                                      </p:cBhvr>
                                      <p:to>
                                        <p:strVal val="visible"/>
                                      </p:to>
                                    </p:set>
                                  </p:childTnLst>
                                </p:cTn>
                              </p:par>
                            </p:childTnLst>
                          </p:cTn>
                        </p:par>
                        <p:par>
                          <p:cTn id="121" fill="hold">
                            <p:stCondLst>
                              <p:cond delay="5550"/>
                            </p:stCondLst>
                            <p:childTnLst>
                              <p:par>
                                <p:cTn id="122" presetID="1" presetClass="entr" presetSubtype="0" fill="hold" nodeType="afterEffect">
                                  <p:stCondLst>
                                    <p:cond delay="150"/>
                                  </p:stCondLst>
                                  <p:childTnLst>
                                    <p:set>
                                      <p:cBhvr>
                                        <p:cTn id="123" dur="1" fill="hold">
                                          <p:stCondLst>
                                            <p:cond delay="0"/>
                                          </p:stCondLst>
                                        </p:cTn>
                                        <p:tgtEl>
                                          <p:spTgt spid="38"/>
                                        </p:tgtEl>
                                        <p:attrNameLst>
                                          <p:attrName>style.visibility</p:attrName>
                                        </p:attrNameLst>
                                      </p:cBhvr>
                                      <p:to>
                                        <p:strVal val="visible"/>
                                      </p:to>
                                    </p:set>
                                  </p:childTnLst>
                                </p:cTn>
                              </p:par>
                            </p:childTnLst>
                          </p:cTn>
                        </p:par>
                        <p:par>
                          <p:cTn id="124" fill="hold">
                            <p:stCondLst>
                              <p:cond delay="5700"/>
                            </p:stCondLst>
                            <p:childTnLst>
                              <p:par>
                                <p:cTn id="125" presetID="1" presetClass="entr" presetSubtype="0" fill="hold" nodeType="afterEffect">
                                  <p:stCondLst>
                                    <p:cond delay="150"/>
                                  </p:stCondLst>
                                  <p:childTnLst>
                                    <p:set>
                                      <p:cBhvr>
                                        <p:cTn id="126" dur="1" fill="hold">
                                          <p:stCondLst>
                                            <p:cond delay="0"/>
                                          </p:stCondLst>
                                        </p:cTn>
                                        <p:tgtEl>
                                          <p:spTgt spid="19"/>
                                        </p:tgtEl>
                                        <p:attrNameLst>
                                          <p:attrName>style.visibility</p:attrName>
                                        </p:attrNameLst>
                                      </p:cBhvr>
                                      <p:to>
                                        <p:strVal val="visible"/>
                                      </p:to>
                                    </p:set>
                                  </p:childTnLst>
                                </p:cTn>
                              </p:par>
                            </p:childTnLst>
                          </p:cTn>
                        </p:par>
                        <p:par>
                          <p:cTn id="127" fill="hold">
                            <p:stCondLst>
                              <p:cond delay="5850"/>
                            </p:stCondLst>
                            <p:childTnLst>
                              <p:par>
                                <p:cTn id="128" presetID="1" presetClass="entr" presetSubtype="0" fill="hold" nodeType="afterEffect">
                                  <p:stCondLst>
                                    <p:cond delay="150"/>
                                  </p:stCondLst>
                                  <p:childTnLst>
                                    <p:set>
                                      <p:cBhvr>
                                        <p:cTn id="129" dur="1" fill="hold">
                                          <p:stCondLst>
                                            <p:cond delay="0"/>
                                          </p:stCondLst>
                                        </p:cTn>
                                        <p:tgtEl>
                                          <p:spTgt spid="15"/>
                                        </p:tgtEl>
                                        <p:attrNameLst>
                                          <p:attrName>style.visibility</p:attrName>
                                        </p:attrNameLst>
                                      </p:cBhvr>
                                      <p:to>
                                        <p:strVal val="visible"/>
                                      </p:to>
                                    </p:set>
                                  </p:childTnLst>
                                </p:cTn>
                              </p:par>
                            </p:childTnLst>
                          </p:cTn>
                        </p:par>
                        <p:par>
                          <p:cTn id="130" fill="hold">
                            <p:stCondLst>
                              <p:cond delay="6000"/>
                            </p:stCondLst>
                            <p:childTnLst>
                              <p:par>
                                <p:cTn id="131" presetID="1" presetClass="entr" presetSubtype="0" fill="hold" nodeType="afterEffect">
                                  <p:stCondLst>
                                    <p:cond delay="150"/>
                                  </p:stCondLst>
                                  <p:childTnLst>
                                    <p:set>
                                      <p:cBhvr>
                                        <p:cTn id="1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pic>
        <p:nvPicPr>
          <p:cNvPr id="244" name="Shape 244"/>
          <p:cNvPicPr preferRelativeResize="0"/>
          <p:nvPr/>
        </p:nvPicPr>
        <p:blipFill>
          <a:blip r:embed="rId3">
            <a:extLst>
              <a:ext uri="{28A0092B-C50C-407E-A947-70E740481C1C}">
                <a14:useLocalDpi xmlns:a14="http://schemas.microsoft.com/office/drawing/2010/main"/>
              </a:ext>
            </a:extLst>
          </a:blip>
          <a:stretch>
            <a:fillRect/>
          </a:stretch>
        </p:blipFill>
        <p:spPr>
          <a:xfrm>
            <a:off x="2127425" y="127175"/>
            <a:ext cx="4901125" cy="4901125"/>
          </a:xfrm>
          <a:prstGeom prst="rect">
            <a:avLst/>
          </a:prstGeom>
          <a:noFill/>
          <a:ln>
            <a:noFill/>
          </a:ln>
        </p:spPr>
      </p:pic>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11</a:t>
            </a:fld>
            <a:endParaRPr lang="en-US" sz="1400" b="0" i="0" u="none" strike="noStrike" cap="none" dirty="0">
              <a:solidFill>
                <a:srgbClr val="000000"/>
              </a:solidFill>
              <a:latin typeface="Arial"/>
              <a:ea typeface="Arial"/>
              <a:cs typeface="Arial"/>
              <a:sym typeface="Arial"/>
            </a:endParaRPr>
          </a:p>
        </p:txBody>
      </p:sp>
      <p:pic>
        <p:nvPicPr>
          <p:cNvPr id="7" name="Shape 209" descr="homepage-docker-logo.png"/>
          <p:cNvPicPr preferRelativeResize="0"/>
          <p:nvPr/>
        </p:nvPicPr>
        <p:blipFill rotWithShape="1">
          <a:blip r:embed="rId4" cstate="print">
            <a:alphaModFix/>
            <a:extLst>
              <a:ext uri="{28A0092B-C50C-407E-A947-70E740481C1C}">
                <a14:useLocalDpi xmlns:a14="http://schemas.microsoft.com/office/drawing/2010/main"/>
              </a:ext>
            </a:extLst>
          </a:blip>
          <a:srcRect t="-190" b="35242"/>
          <a:stretch/>
        </p:blipFill>
        <p:spPr>
          <a:xfrm>
            <a:off x="2160783" y="832086"/>
            <a:ext cx="2411217" cy="1295895"/>
          </a:xfrm>
          <a:prstGeom prst="rect">
            <a:avLst/>
          </a:prstGeom>
          <a:noFill/>
          <a:ln>
            <a:noFill/>
          </a:ln>
        </p:spPr>
      </p:pic>
      <p:pic>
        <p:nvPicPr>
          <p:cNvPr id="2" name="Picture 1"/>
          <p:cNvPicPr>
            <a:picLocks noChangeAspect="1"/>
          </p:cNvPicPr>
          <p:nvPr/>
        </p:nvPicPr>
        <p:blipFill>
          <a:blip r:embed="rId5"/>
          <a:stretch>
            <a:fillRect/>
          </a:stretch>
        </p:blipFill>
        <p:spPr>
          <a:xfrm>
            <a:off x="4605358" y="989813"/>
            <a:ext cx="1250735" cy="1250735"/>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66391" y="2112455"/>
            <a:ext cx="1101237" cy="1125361"/>
          </a:xfrm>
          <a:prstGeom prst="rect">
            <a:avLst/>
          </a:prstGeom>
        </p:spPr>
      </p:pic>
      <p:pic>
        <p:nvPicPr>
          <p:cNvPr id="6" name="Picture 5"/>
          <p:cNvPicPr>
            <a:picLocks noChangeAspect="1"/>
          </p:cNvPicPr>
          <p:nvPr/>
        </p:nvPicPr>
        <p:blipFill>
          <a:blip r:embed="rId7"/>
          <a:stretch>
            <a:fillRect/>
          </a:stretch>
        </p:blipFill>
        <p:spPr>
          <a:xfrm>
            <a:off x="5032670" y="2297110"/>
            <a:ext cx="1281131" cy="777219"/>
          </a:xfrm>
          <a:prstGeom prst="rect">
            <a:avLst/>
          </a:prstGeom>
        </p:spPr>
      </p:pic>
    </p:spTree>
    <p:extLst>
      <p:ext uri="{BB962C8B-B14F-4D97-AF65-F5344CB8AC3E}">
        <p14:creationId xmlns:p14="http://schemas.microsoft.com/office/powerpoint/2010/main" val="84554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216" name="Shape 216"/>
          <p:cNvSpPr txBox="1"/>
          <p:nvPr/>
        </p:nvSpPr>
        <p:spPr>
          <a:xfrm>
            <a:off x="0" y="2034166"/>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0" i="1" u="none" strike="noStrike" cap="none" dirty="0">
                <a:solidFill>
                  <a:schemeClr val="dk1"/>
                </a:solidFill>
                <a:latin typeface="Arial"/>
                <a:ea typeface="Arial"/>
                <a:cs typeface="Arial"/>
                <a:sym typeface="Arial"/>
              </a:rPr>
              <a:t>Containers </a:t>
            </a:r>
            <a:r>
              <a:rPr lang="en-US" sz="5400" b="0" i="1" u="none" strike="noStrike" cap="none" dirty="0" smtClean="0">
                <a:solidFill>
                  <a:schemeClr val="dk1"/>
                </a:solidFill>
                <a:latin typeface="Arial"/>
                <a:ea typeface="Arial"/>
                <a:cs typeface="Arial"/>
                <a:sym typeface="Arial"/>
              </a:rPr>
              <a:t>are boring</a:t>
            </a:r>
            <a:endParaRPr lang="en" sz="5400" b="0" i="1" u="none" strike="noStrike" cap="none" dirty="0">
              <a:solidFill>
                <a:schemeClr val="dk1"/>
              </a:solidFill>
              <a:latin typeface="Arial"/>
              <a:ea typeface="Arial"/>
              <a:cs typeface="Arial"/>
              <a:sym typeface="Arial"/>
            </a:endParaRPr>
          </a:p>
        </p:txBody>
      </p:sp>
      <p:sp>
        <p:nvSpPr>
          <p:cNvPr id="217" name="Shape 217"/>
          <p:cNvSpPr txBox="1"/>
          <p:nvPr/>
        </p:nvSpPr>
        <p:spPr>
          <a:xfrm>
            <a:off x="16625" y="-1425"/>
            <a:ext cx="9127500" cy="315900"/>
          </a:xfrm>
          <a:prstGeom prst="rect">
            <a:avLst/>
          </a:prstGeom>
          <a:noFill/>
          <a:ln>
            <a:noFill/>
          </a:ln>
        </p:spPr>
        <p:txBody>
          <a:bodyPr lIns="91425" tIns="91425" rIns="91425" bIns="91425" anchor="t" anchorCtr="0">
            <a:noAutofit/>
          </a:bodyPr>
          <a:lstStyle/>
          <a:p>
            <a:pPr lvl="0" algn="ctr" rtl="0">
              <a:spcBef>
                <a:spcPts val="0"/>
              </a:spcBef>
              <a:buNone/>
            </a:pPr>
            <a:r>
              <a:rPr lang="en-US" sz="1800" dirty="0" smtClean="0"/>
              <a:t>And one other thing</a:t>
            </a:r>
            <a:endParaRPr lang="en" sz="1800" dirty="0"/>
          </a:p>
        </p:txBody>
      </p:sp>
      <p:sp>
        <p:nvSpPr>
          <p:cNvPr id="5" name="Shape 217"/>
          <p:cNvSpPr txBox="1"/>
          <p:nvPr/>
        </p:nvSpPr>
        <p:spPr>
          <a:xfrm>
            <a:off x="8250" y="2799616"/>
            <a:ext cx="9127500" cy="315900"/>
          </a:xfrm>
          <a:prstGeom prst="rect">
            <a:avLst/>
          </a:prstGeom>
          <a:noFill/>
          <a:ln>
            <a:noFill/>
          </a:ln>
        </p:spPr>
        <p:txBody>
          <a:bodyPr lIns="91425" tIns="91425" rIns="91425" bIns="91425" anchor="t" anchorCtr="0">
            <a:noAutofit/>
          </a:bodyPr>
          <a:lstStyle/>
          <a:p>
            <a:pPr lvl="0" algn="ctr" rtl="0">
              <a:spcBef>
                <a:spcPts val="0"/>
              </a:spcBef>
              <a:buNone/>
            </a:pPr>
            <a:r>
              <a:rPr lang="en-US" sz="1800" dirty="0" smtClean="0"/>
              <a:t>and they </a:t>
            </a:r>
            <a:r>
              <a:rPr lang="en-US" sz="1800" smtClean="0"/>
              <a:t>should be</a:t>
            </a:r>
            <a:endParaRPr lang="en" sz="1800"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12</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103180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31"/>
          <p:cNvSpPr txBox="1"/>
          <p:nvPr/>
        </p:nvSpPr>
        <p:spPr>
          <a:xfrm>
            <a:off x="891966" y="152400"/>
            <a:ext cx="7621839"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Containers are Boring Because </a:t>
            </a:r>
            <a:r>
              <a:rPr lang="en-US" sz="2800" smtClean="0">
                <a:solidFill>
                  <a:srgbClr val="000000"/>
                </a:solidFill>
              </a:rPr>
              <a:t>of These Folks</a:t>
            </a:r>
            <a:endParaRPr lang="en" sz="2800" dirty="0">
              <a:solidFill>
                <a:srgbClr val="000000"/>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5455" y="589074"/>
            <a:ext cx="7431279" cy="4192746"/>
          </a:xfrm>
          <a:prstGeom prst="rect">
            <a:avLst/>
          </a:prstGeom>
        </p:spPr>
      </p:pic>
      <p:sp>
        <p:nvSpPr>
          <p:cNvPr id="7" name="Shape 398"/>
          <p:cNvSpPr txBox="1"/>
          <p:nvPr/>
        </p:nvSpPr>
        <p:spPr>
          <a:xfrm>
            <a:off x="1433384" y="4775100"/>
            <a:ext cx="7593566" cy="514800"/>
          </a:xfrm>
          <a:prstGeom prst="rect">
            <a:avLst/>
          </a:prstGeom>
          <a:noFill/>
          <a:ln>
            <a:noFill/>
          </a:ln>
        </p:spPr>
        <p:txBody>
          <a:bodyPr lIns="91425" tIns="91425" rIns="91425" bIns="91425" anchor="ctr" anchorCtr="0">
            <a:noAutofit/>
          </a:bodyPr>
          <a:lstStyle/>
          <a:p>
            <a:pPr lvl="0" algn="r"/>
            <a:r>
              <a:rPr lang="en" sz="1000" u="sng" dirty="0">
                <a:solidFill>
                  <a:schemeClr val="hlink"/>
                </a:solidFill>
                <a:hlinkClick r:id="rId4"/>
              </a:rPr>
              <a:t>https://</a:t>
            </a:r>
            <a:r>
              <a:rPr lang="en" sz="1000" u="sng" dirty="0" smtClean="0">
                <a:solidFill>
                  <a:schemeClr val="hlink"/>
                </a:solidFill>
                <a:hlinkClick r:id="rId4"/>
              </a:rPr>
              <a:t>www.linux.com/publications/linux-kernel-development-how-fast-it-going-who-doing-it-what-they-are-doing-and-who-5</a:t>
            </a:r>
            <a:endParaRPr lang="en-US" sz="1000" u="sng" dirty="0" smtClean="0">
              <a:solidFill>
                <a:schemeClr val="hlink"/>
              </a:solidFill>
            </a:endParaRPr>
          </a:p>
          <a:p>
            <a:pPr lvl="0" algn="r"/>
            <a:endParaRPr sz="1000" dirty="0"/>
          </a:p>
        </p:txBody>
      </p:sp>
      <p:sp>
        <p:nvSpPr>
          <p:cNvPr id="8" name="Rectangle 7"/>
          <p:cNvSpPr/>
          <p:nvPr/>
        </p:nvSpPr>
        <p:spPr>
          <a:xfrm>
            <a:off x="1087395" y="1359243"/>
            <a:ext cx="3583459" cy="284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731"/>
          <p:cNvSpPr txBox="1"/>
          <p:nvPr/>
        </p:nvSpPr>
        <p:spPr>
          <a:xfrm>
            <a:off x="891965" y="164827"/>
            <a:ext cx="7621839"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RHT Knows a Thing or Two About Containers</a:t>
            </a:r>
            <a:endParaRPr lang="en" sz="2800" dirty="0">
              <a:solidFill>
                <a:srgbClr val="000000"/>
              </a:solidFill>
            </a:endParaRPr>
          </a:p>
        </p:txBody>
      </p:sp>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13</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134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And that ”little d” </a:t>
            </a:r>
            <a:r>
              <a:rPr lang="en-US" sz="2800" dirty="0" err="1" smtClean="0">
                <a:solidFill>
                  <a:srgbClr val="000000"/>
                </a:solidFill>
              </a:rPr>
              <a:t>docker</a:t>
            </a:r>
            <a:r>
              <a:rPr lang="en-US" sz="2800" dirty="0" smtClean="0">
                <a:solidFill>
                  <a:srgbClr val="000000"/>
                </a:solidFill>
              </a:rPr>
              <a:t> Thing Too</a:t>
            </a:r>
            <a:endParaRPr lang="en" sz="2800" dirty="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134" y="714228"/>
            <a:ext cx="4566321" cy="40925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96714" y="1269971"/>
            <a:ext cx="4449582" cy="3190819"/>
          </a:xfrm>
          <a:prstGeom prst="rect">
            <a:avLst/>
          </a:prstGeom>
        </p:spPr>
      </p:pic>
      <p:sp>
        <p:nvSpPr>
          <p:cNvPr id="5" name="Shape 398"/>
          <p:cNvSpPr txBox="1"/>
          <p:nvPr/>
        </p:nvSpPr>
        <p:spPr>
          <a:xfrm>
            <a:off x="1433384" y="4775100"/>
            <a:ext cx="7593566" cy="514800"/>
          </a:xfrm>
          <a:prstGeom prst="rect">
            <a:avLst/>
          </a:prstGeom>
          <a:noFill/>
          <a:ln>
            <a:noFill/>
          </a:ln>
        </p:spPr>
        <p:txBody>
          <a:bodyPr lIns="91425" tIns="91425" rIns="91425" bIns="91425" anchor="ctr" anchorCtr="0">
            <a:noAutofit/>
          </a:bodyPr>
          <a:lstStyle/>
          <a:p>
            <a:pPr lvl="0" algn="r"/>
            <a:r>
              <a:rPr lang="en" sz="1000" u="sng" dirty="0">
                <a:solidFill>
                  <a:schemeClr val="hlink"/>
                </a:solidFill>
                <a:hlinkClick r:id="rId5"/>
              </a:rPr>
              <a:t>http://stackalytics.com/?</a:t>
            </a:r>
            <a:r>
              <a:rPr lang="en" sz="1000" u="sng" dirty="0" smtClean="0">
                <a:solidFill>
                  <a:schemeClr val="hlink"/>
                </a:solidFill>
                <a:hlinkClick r:id="rId5"/>
              </a:rPr>
              <a:t>release=all&amp;project_type=docker-group&amp;metric=loc&amp;module=docker</a:t>
            </a:r>
            <a:endParaRPr lang="en-US" sz="1000" u="sng" dirty="0" smtClean="0">
              <a:solidFill>
                <a:schemeClr val="hlink"/>
              </a:solidFill>
            </a:endParaRPr>
          </a:p>
          <a:p>
            <a:pPr lvl="0" algn="r"/>
            <a:endParaRPr sz="1000" dirty="0"/>
          </a:p>
        </p:txBody>
      </p:sp>
      <p:sp>
        <p:nvSpPr>
          <p:cNvPr id="6" name="Rectangle 5"/>
          <p:cNvSpPr/>
          <p:nvPr/>
        </p:nvSpPr>
        <p:spPr>
          <a:xfrm>
            <a:off x="4609070" y="2607276"/>
            <a:ext cx="4374292" cy="296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14</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144786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15</a:t>
            </a:fld>
            <a:endParaRPr lang="en-US" sz="1400" b="0" i="0" u="none" strike="noStrike" cap="none" dirty="0">
              <a:solidFill>
                <a:srgbClr val="000000"/>
              </a:solidFill>
              <a:latin typeface="Arial"/>
              <a:ea typeface="Arial"/>
              <a:cs typeface="Arial"/>
              <a:sym typeface="Arial"/>
            </a:endParaRPr>
          </a:p>
        </p:txBody>
      </p:sp>
      <p:sp>
        <p:nvSpPr>
          <p:cNvPr id="3" name="Shape 216"/>
          <p:cNvSpPr txBox="1"/>
          <p:nvPr/>
        </p:nvSpPr>
        <p:spPr>
          <a:xfrm>
            <a:off x="0" y="1513298"/>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0" i="1" u="none" strike="noStrike" cap="none" dirty="0">
                <a:solidFill>
                  <a:schemeClr val="dk1"/>
                </a:solidFill>
                <a:latin typeface="Arial"/>
                <a:ea typeface="Arial"/>
                <a:cs typeface="Arial"/>
                <a:sym typeface="Arial"/>
              </a:rPr>
              <a:t>Containers </a:t>
            </a:r>
            <a:r>
              <a:rPr lang="en-US" sz="5400" b="0" i="1" u="none" strike="noStrike" cap="none" dirty="0" smtClean="0">
                <a:solidFill>
                  <a:schemeClr val="dk1"/>
                </a:solidFill>
                <a:latin typeface="Arial"/>
                <a:ea typeface="Arial"/>
                <a:cs typeface="Arial"/>
                <a:sym typeface="Arial"/>
              </a:rPr>
              <a:t>are an ingredient, not a solution</a:t>
            </a:r>
            <a:endParaRPr lang="en" sz="5400" b="0" i="1" u="none" strike="noStrike" cap="none" dirty="0">
              <a:solidFill>
                <a:schemeClr val="dk1"/>
              </a:solidFill>
              <a:latin typeface="Arial"/>
              <a:ea typeface="Arial"/>
              <a:cs typeface="Arial"/>
              <a:sym typeface="Arial"/>
            </a:endParaRPr>
          </a:p>
        </p:txBody>
      </p:sp>
      <p:sp>
        <p:nvSpPr>
          <p:cNvPr id="4" name="Shape 217"/>
          <p:cNvSpPr txBox="1"/>
          <p:nvPr/>
        </p:nvSpPr>
        <p:spPr>
          <a:xfrm>
            <a:off x="8250" y="3054262"/>
            <a:ext cx="9127500" cy="315900"/>
          </a:xfrm>
          <a:prstGeom prst="rect">
            <a:avLst/>
          </a:prstGeom>
          <a:noFill/>
          <a:ln>
            <a:noFill/>
          </a:ln>
        </p:spPr>
        <p:txBody>
          <a:bodyPr lIns="91425" tIns="91425" rIns="91425" bIns="91425" anchor="t" anchorCtr="0">
            <a:noAutofit/>
          </a:bodyPr>
          <a:lstStyle/>
          <a:p>
            <a:pPr lvl="0" algn="ctr" rtl="0">
              <a:spcBef>
                <a:spcPts val="0"/>
              </a:spcBef>
              <a:buNone/>
            </a:pPr>
            <a:r>
              <a:rPr lang="en-US" sz="1800" dirty="0" smtClean="0"/>
              <a:t>but they are a </a:t>
            </a:r>
            <a:r>
              <a:rPr lang="en-US" sz="1800" smtClean="0"/>
              <a:t>great ingredient</a:t>
            </a:r>
            <a:endParaRPr lang="en" sz="1800" dirty="0"/>
          </a:p>
        </p:txBody>
      </p:sp>
    </p:spTree>
    <p:extLst>
      <p:ext uri="{BB962C8B-B14F-4D97-AF65-F5344CB8AC3E}">
        <p14:creationId xmlns:p14="http://schemas.microsoft.com/office/powerpoint/2010/main" val="3272524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16</a:t>
            </a:fld>
            <a:endParaRPr lang="en-US"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431800"/>
            <a:ext cx="7874000" cy="4279900"/>
          </a:xfrm>
          <a:prstGeom prst="rect">
            <a:avLst/>
          </a:prstGeom>
        </p:spPr>
      </p:pic>
    </p:spTree>
    <p:extLst>
      <p:ext uri="{BB962C8B-B14F-4D97-AF65-F5344CB8AC3E}">
        <p14:creationId xmlns:p14="http://schemas.microsoft.com/office/powerpoint/2010/main" val="360527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p:nvPr/>
        </p:nvSpPr>
        <p:spPr>
          <a:xfrm>
            <a:off x="0" y="278793"/>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1" i="0" u="none" strike="noStrike" cap="none">
                <a:solidFill>
                  <a:schemeClr val="dk1"/>
                </a:solidFill>
                <a:latin typeface="Arial"/>
                <a:ea typeface="Arial"/>
                <a:cs typeface="Arial"/>
                <a:sym typeface="Arial"/>
              </a:rPr>
              <a:t>DevOps</a:t>
            </a:r>
          </a:p>
        </p:txBody>
      </p:sp>
      <p:sp>
        <p:nvSpPr>
          <p:cNvPr id="252" name="Shape 252"/>
          <p:cNvSpPr txBox="1"/>
          <p:nvPr/>
        </p:nvSpPr>
        <p:spPr>
          <a:xfrm>
            <a:off x="16625" y="-1425"/>
            <a:ext cx="9127500" cy="315900"/>
          </a:xfrm>
          <a:prstGeom prst="rect">
            <a:avLst/>
          </a:prstGeom>
          <a:noFill/>
          <a:ln>
            <a:noFill/>
          </a:ln>
        </p:spPr>
        <p:txBody>
          <a:bodyPr lIns="91425" tIns="91425" rIns="91425" bIns="91425" anchor="t" anchorCtr="0">
            <a:noAutofit/>
          </a:bodyPr>
          <a:lstStyle/>
          <a:p>
            <a:pPr lvl="0" algn="ctr" rtl="0">
              <a:spcBef>
                <a:spcPts val="0"/>
              </a:spcBef>
              <a:buNone/>
            </a:pPr>
            <a:r>
              <a:rPr lang="en" sz="1800"/>
              <a:t>Let’s talk</a:t>
            </a:r>
          </a:p>
        </p:txBody>
      </p:sp>
      <p:sp>
        <p:nvSpPr>
          <p:cNvPr id="253" name="Shape 253"/>
          <p:cNvSpPr txBox="1"/>
          <p:nvPr/>
        </p:nvSpPr>
        <p:spPr>
          <a:xfrm>
            <a:off x="2022025" y="1437700"/>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Breaking down silos between developers and operators </a:t>
            </a:r>
          </a:p>
        </p:txBody>
      </p:sp>
      <p:sp>
        <p:nvSpPr>
          <p:cNvPr id="254" name="Shape 254"/>
          <p:cNvSpPr txBox="1"/>
          <p:nvPr/>
        </p:nvSpPr>
        <p:spPr>
          <a:xfrm>
            <a:off x="1388050" y="287682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Microservices</a:t>
            </a:r>
          </a:p>
        </p:txBody>
      </p:sp>
      <p:sp>
        <p:nvSpPr>
          <p:cNvPr id="255" name="Shape 255"/>
          <p:cNvSpPr txBox="1"/>
          <p:nvPr/>
        </p:nvSpPr>
        <p:spPr>
          <a:xfrm>
            <a:off x="1859625" y="338897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Moving fast</a:t>
            </a:r>
          </a:p>
        </p:txBody>
      </p:sp>
      <p:sp>
        <p:nvSpPr>
          <p:cNvPr id="256" name="Shape 256"/>
          <p:cNvSpPr txBox="1"/>
          <p:nvPr/>
        </p:nvSpPr>
        <p:spPr>
          <a:xfrm>
            <a:off x="4770100" y="2188312"/>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Working in the cloud</a:t>
            </a:r>
          </a:p>
        </p:txBody>
      </p:sp>
      <p:sp>
        <p:nvSpPr>
          <p:cNvPr id="257" name="Shape 257"/>
          <p:cNvSpPr txBox="1"/>
          <p:nvPr/>
        </p:nvSpPr>
        <p:spPr>
          <a:xfrm>
            <a:off x="2756350" y="4073250"/>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Cloud Native</a:t>
            </a:r>
          </a:p>
        </p:txBody>
      </p:sp>
      <p:sp>
        <p:nvSpPr>
          <p:cNvPr id="258" name="Shape 258"/>
          <p:cNvSpPr txBox="1"/>
          <p:nvPr/>
        </p:nvSpPr>
        <p:spPr>
          <a:xfrm>
            <a:off x="4770100" y="356532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Continuous Delivery</a:t>
            </a:r>
          </a:p>
        </p:txBody>
      </p:sp>
      <p:sp>
        <p:nvSpPr>
          <p:cNvPr id="259" name="Shape 259"/>
          <p:cNvSpPr txBox="1"/>
          <p:nvPr/>
        </p:nvSpPr>
        <p:spPr>
          <a:xfrm>
            <a:off x="4197850" y="2933300"/>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Developers deploying to production</a:t>
            </a:r>
          </a:p>
        </p:txBody>
      </p:sp>
      <p:sp>
        <p:nvSpPr>
          <p:cNvPr id="260" name="Shape 260"/>
          <p:cNvSpPr txBox="1"/>
          <p:nvPr/>
        </p:nvSpPr>
        <p:spPr>
          <a:xfrm>
            <a:off x="1083550" y="212422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Continuous Integration</a:t>
            </a:r>
          </a:p>
        </p:txBody>
      </p:sp>
      <p:sp>
        <p:nvSpPr>
          <p:cNvPr id="261" name="Shape 261"/>
          <p:cNvSpPr txBox="1"/>
          <p:nvPr/>
        </p:nvSpPr>
        <p:spPr>
          <a:xfrm>
            <a:off x="4687950" y="4197350"/>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Developing in node.js and ruby</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17</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p:nvPr/>
        </p:nvSpPr>
        <p:spPr>
          <a:xfrm>
            <a:off x="4770108" y="4774167"/>
            <a:ext cx="4253999" cy="27690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 sz="1200" b="0" i="0" u="none" strike="noStrike" cap="none">
                <a:solidFill>
                  <a:schemeClr val="dk1"/>
                </a:solidFill>
                <a:latin typeface="Calibri"/>
                <a:ea typeface="Calibri"/>
                <a:cs typeface="Calibri"/>
                <a:sym typeface="Calibri"/>
              </a:rPr>
              <a:t>* Courtesy of Matthias </a:t>
            </a:r>
            <a:r>
              <a:rPr lang="en" sz="1200" b="0" i="0" u="none" strike="noStrike" cap="none" dirty="0" err="1">
                <a:solidFill>
                  <a:schemeClr val="dk1"/>
                </a:solidFill>
                <a:latin typeface="Calibri"/>
                <a:ea typeface="Calibri"/>
                <a:cs typeface="Calibri"/>
                <a:sym typeface="Calibri"/>
              </a:rPr>
              <a:t>Marschall</a:t>
            </a:r>
            <a:r>
              <a:rPr lang="en" sz="1200" b="0" i="0" u="none" strike="noStrike" cap="none" dirty="0">
                <a:solidFill>
                  <a:schemeClr val="dk1"/>
                </a:solidFill>
                <a:latin typeface="Calibri"/>
                <a:ea typeface="Calibri"/>
                <a:cs typeface="Calibri"/>
                <a:sym typeface="Calibri"/>
              </a:rPr>
              <a:t>, CTO at </a:t>
            </a:r>
            <a:r>
              <a:rPr lang="en" sz="1200" b="0" i="0" u="none" strike="noStrike" cap="none" dirty="0" err="1">
                <a:solidFill>
                  <a:schemeClr val="dk1"/>
                </a:solidFill>
                <a:latin typeface="Calibri"/>
                <a:ea typeface="Calibri"/>
                <a:cs typeface="Calibri"/>
                <a:sym typeface="Calibri"/>
              </a:rPr>
              <a:t>Stylight</a:t>
            </a:r>
            <a:r>
              <a:rPr lang="en" sz="1200" b="0" i="0" u="none" strike="noStrike" cap="none" dirty="0">
                <a:solidFill>
                  <a:schemeClr val="dk1"/>
                </a:solidFill>
                <a:latin typeface="Calibri"/>
                <a:ea typeface="Calibri"/>
                <a:cs typeface="Calibri"/>
                <a:sym typeface="Calibri"/>
              </a:rPr>
              <a:t> </a:t>
            </a:r>
          </a:p>
        </p:txBody>
      </p:sp>
      <p:sp>
        <p:nvSpPr>
          <p:cNvPr id="268" name="Shape 268"/>
          <p:cNvSpPr txBox="1"/>
          <p:nvPr/>
        </p:nvSpPr>
        <p:spPr>
          <a:xfrm>
            <a:off x="0" y="278793"/>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1" i="0" u="none" strike="noStrike" cap="none">
                <a:solidFill>
                  <a:schemeClr val="dk1"/>
                </a:solidFill>
                <a:latin typeface="Arial"/>
                <a:ea typeface="Arial"/>
                <a:cs typeface="Arial"/>
                <a:sym typeface="Arial"/>
              </a:rPr>
              <a:t>DevOps</a:t>
            </a:r>
          </a:p>
        </p:txBody>
      </p:sp>
      <p:sp>
        <p:nvSpPr>
          <p:cNvPr id="269" name="Shape 269"/>
          <p:cNvSpPr txBox="1"/>
          <p:nvPr/>
        </p:nvSpPr>
        <p:spPr>
          <a:xfrm>
            <a:off x="0" y="1290695"/>
            <a:ext cx="9144000" cy="3416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0" i="1" u="none" strike="noStrike" cap="none">
                <a:solidFill>
                  <a:schemeClr val="dk1"/>
                </a:solidFill>
                <a:latin typeface="Arial"/>
                <a:ea typeface="Arial"/>
                <a:cs typeface="Arial"/>
                <a:sym typeface="Arial"/>
              </a:rPr>
              <a:t>The cultural aspect of concentrating on </a:t>
            </a:r>
            <a:r>
              <a:rPr lang="en" sz="5400" b="1" i="1" u="none" strike="noStrike" cap="none">
                <a:solidFill>
                  <a:schemeClr val="dk1"/>
                </a:solidFill>
                <a:latin typeface="Arial"/>
                <a:ea typeface="Arial"/>
                <a:cs typeface="Arial"/>
                <a:sym typeface="Arial"/>
              </a:rPr>
              <a:t>business results</a:t>
            </a:r>
            <a:r>
              <a:rPr lang="en" sz="5400" b="0" i="1" u="none" strike="noStrike" cap="none">
                <a:solidFill>
                  <a:schemeClr val="dk1"/>
                </a:solidFill>
                <a:latin typeface="Arial"/>
                <a:ea typeface="Arial"/>
                <a:cs typeface="Arial"/>
                <a:sym typeface="Arial"/>
              </a:rPr>
              <a:t> rather than </a:t>
            </a:r>
            <a:r>
              <a:rPr lang="en" sz="5400" b="1" i="1" u="none" strike="noStrike" cap="none">
                <a:solidFill>
                  <a:schemeClr val="dk1"/>
                </a:solidFill>
                <a:latin typeface="Arial"/>
                <a:ea typeface="Arial"/>
                <a:cs typeface="Arial"/>
                <a:sym typeface="Arial"/>
              </a:rPr>
              <a:t>technical details</a:t>
            </a:r>
            <a:r>
              <a:rPr lang="en" sz="5400" b="0" i="1" u="none" strike="noStrike" cap="none">
                <a:solidFill>
                  <a:schemeClr val="dk1"/>
                </a:solidFill>
                <a:latin typeface="Arial"/>
                <a:ea typeface="Arial"/>
                <a:cs typeface="Arial"/>
                <a:sym typeface="Arial"/>
              </a:rPr>
              <a:t>.</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18</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p:nvPr/>
        </p:nvSpPr>
        <p:spPr>
          <a:xfrm>
            <a:off x="0" y="1687200"/>
            <a:ext cx="3671700" cy="1769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1">
                <a:solidFill>
                  <a:schemeClr val="dk1"/>
                </a:solidFill>
              </a:rPr>
              <a:t>Business Results</a:t>
            </a:r>
          </a:p>
        </p:txBody>
      </p:sp>
      <p:sp>
        <p:nvSpPr>
          <p:cNvPr id="276" name="Shape 276"/>
          <p:cNvSpPr txBox="1"/>
          <p:nvPr/>
        </p:nvSpPr>
        <p:spPr>
          <a:xfrm>
            <a:off x="5472300" y="1687200"/>
            <a:ext cx="3671700" cy="1769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1">
                <a:solidFill>
                  <a:schemeClr val="dk1"/>
                </a:solidFill>
              </a:rPr>
              <a:t>Technical Details</a:t>
            </a:r>
          </a:p>
        </p:txBody>
      </p:sp>
      <p:sp>
        <p:nvSpPr>
          <p:cNvPr id="277" name="Shape 277"/>
          <p:cNvSpPr txBox="1"/>
          <p:nvPr/>
        </p:nvSpPr>
        <p:spPr>
          <a:xfrm>
            <a:off x="3836700" y="1147050"/>
            <a:ext cx="1470600" cy="2607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7000" b="1">
                <a:solidFill>
                  <a:schemeClr val="dk1"/>
                </a:solidFill>
              </a:rPr>
              <a:t>&gt;</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19</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a:t>
            </a:fld>
            <a:endParaRPr lang="en-US" sz="1400" b="0" i="0" u="none" strike="noStrike" cap="none" dirty="0">
              <a:solidFill>
                <a:srgbClr val="000000"/>
              </a:solidFill>
              <a:latin typeface="Arial"/>
              <a:ea typeface="Arial"/>
              <a:cs typeface="Arial"/>
              <a:sym typeface="Arial"/>
            </a:endParaRPr>
          </a:p>
        </p:txBody>
      </p:sp>
      <p:sp>
        <p:nvSpPr>
          <p:cNvPr id="3" name="Shape 472"/>
          <p:cNvSpPr txBox="1"/>
          <p:nvPr/>
        </p:nvSpPr>
        <p:spPr>
          <a:xfrm>
            <a:off x="0" y="150457"/>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dirty="0">
                <a:solidFill>
                  <a:schemeClr val="dk1"/>
                </a:solidFill>
              </a:rPr>
              <a:t>What Are Containers</a:t>
            </a:r>
          </a:p>
        </p:txBody>
      </p:sp>
      <p:pic>
        <p:nvPicPr>
          <p:cNvPr id="4" name="Shape 473" descr="Screen Shot 2016-04-26 at 11.05.31 AM.png"/>
          <p:cNvPicPr preferRelativeResize="0"/>
          <p:nvPr/>
        </p:nvPicPr>
        <p:blipFill>
          <a:blip r:embed="rId3">
            <a:alphaModFix/>
          </a:blip>
          <a:stretch>
            <a:fillRect/>
          </a:stretch>
        </p:blipFill>
        <p:spPr>
          <a:xfrm>
            <a:off x="5810249" y="1421870"/>
            <a:ext cx="3225825" cy="2918024"/>
          </a:xfrm>
          <a:prstGeom prst="rect">
            <a:avLst/>
          </a:prstGeom>
          <a:noFill/>
          <a:ln>
            <a:noFill/>
          </a:ln>
        </p:spPr>
      </p:pic>
      <p:sp>
        <p:nvSpPr>
          <p:cNvPr id="5" name="Shape 474"/>
          <p:cNvSpPr txBox="1"/>
          <p:nvPr/>
        </p:nvSpPr>
        <p:spPr>
          <a:xfrm>
            <a:off x="182800" y="810376"/>
            <a:ext cx="5492400" cy="3818400"/>
          </a:xfrm>
          <a:prstGeom prst="rect">
            <a:avLst/>
          </a:prstGeom>
          <a:noFill/>
          <a:ln>
            <a:noFill/>
          </a:ln>
        </p:spPr>
        <p:txBody>
          <a:bodyPr lIns="91425" tIns="91425" rIns="91425" bIns="91425" anchor="t" anchorCtr="0">
            <a:noAutofit/>
          </a:bodyPr>
          <a:lstStyle/>
          <a:p>
            <a:pPr lvl="0">
              <a:spcBef>
                <a:spcPts val="0"/>
              </a:spcBef>
              <a:buNone/>
            </a:pPr>
            <a:r>
              <a:rPr lang="en" sz="1800" dirty="0"/>
              <a:t>Software packaging concept that typically includes an application and all of its runtime dependencies.</a:t>
            </a:r>
          </a:p>
          <a:p>
            <a:pPr lvl="0">
              <a:spcBef>
                <a:spcPts val="0"/>
              </a:spcBef>
              <a:buNone/>
            </a:pPr>
            <a:endParaRPr sz="1800" dirty="0"/>
          </a:p>
          <a:p>
            <a:pPr marL="457200" lvl="0" indent="-342900" rtl="0">
              <a:spcBef>
                <a:spcPts val="0"/>
              </a:spcBef>
              <a:buSzPct val="100000"/>
              <a:buChar char="●"/>
            </a:pPr>
            <a:r>
              <a:rPr lang="en" sz="1800" dirty="0"/>
              <a:t>Easy to deploy and portable across host systems</a:t>
            </a:r>
          </a:p>
          <a:p>
            <a:pPr marL="457200" lvl="0" indent="-342900" rtl="0">
              <a:spcBef>
                <a:spcPts val="0"/>
              </a:spcBef>
              <a:buSzPct val="100000"/>
              <a:buChar char="●"/>
            </a:pPr>
            <a:r>
              <a:rPr lang="en" sz="1800" dirty="0"/>
              <a:t>Isolates applications on a host operating system</a:t>
            </a:r>
          </a:p>
          <a:p>
            <a:pPr marL="457200" lvl="0" indent="-342900" rtl="0">
              <a:spcBef>
                <a:spcPts val="0"/>
              </a:spcBef>
              <a:buSzPct val="100000"/>
              <a:buChar char="●"/>
            </a:pPr>
            <a:r>
              <a:rPr lang="en" sz="1800" dirty="0"/>
              <a:t>In RHEL, this is done through: </a:t>
            </a:r>
          </a:p>
          <a:p>
            <a:pPr marL="914400" lvl="1" indent="-342900" rtl="0">
              <a:spcBef>
                <a:spcPts val="0"/>
              </a:spcBef>
              <a:buSzPct val="100000"/>
              <a:buChar char="○"/>
            </a:pPr>
            <a:r>
              <a:rPr lang="en" sz="1800" dirty="0"/>
              <a:t>Control Groups (</a:t>
            </a:r>
            <a:r>
              <a:rPr lang="en" sz="1800" dirty="0" err="1"/>
              <a:t>cgroups</a:t>
            </a:r>
            <a:r>
              <a:rPr lang="en" sz="1800" dirty="0"/>
              <a:t>)</a:t>
            </a:r>
          </a:p>
          <a:p>
            <a:pPr marL="914400" lvl="1" indent="-342900" rtl="0">
              <a:spcBef>
                <a:spcPts val="0"/>
              </a:spcBef>
              <a:buSzPct val="100000"/>
              <a:buChar char="○"/>
            </a:pPr>
            <a:r>
              <a:rPr lang="en" sz="1800" dirty="0"/>
              <a:t>Kernel namespaces</a:t>
            </a:r>
          </a:p>
          <a:p>
            <a:pPr marL="914400" lvl="1" indent="-342900" rtl="0">
              <a:spcBef>
                <a:spcPts val="0"/>
              </a:spcBef>
              <a:buSzPct val="100000"/>
              <a:buChar char="○"/>
            </a:pPr>
            <a:r>
              <a:rPr lang="en" sz="1800" dirty="0" err="1"/>
              <a:t>SELinux</a:t>
            </a:r>
            <a:r>
              <a:rPr lang="en" sz="1800" dirty="0"/>
              <a:t>, </a:t>
            </a:r>
            <a:r>
              <a:rPr lang="en" sz="1800" dirty="0" err="1"/>
              <a:t>sVirt</a:t>
            </a:r>
            <a:r>
              <a:rPr lang="en" sz="1800" dirty="0"/>
              <a:t> </a:t>
            </a:r>
          </a:p>
          <a:p>
            <a:pPr marL="914400" lvl="1" indent="-342900" rtl="0">
              <a:spcBef>
                <a:spcPts val="0"/>
              </a:spcBef>
              <a:buSzPct val="100000"/>
              <a:buChar char="○"/>
            </a:pPr>
            <a:r>
              <a:rPr lang="en" sz="1800" dirty="0" err="1"/>
              <a:t>rkt</a:t>
            </a:r>
            <a:r>
              <a:rPr lang="en" sz="1800" dirty="0"/>
              <a:t>, </a:t>
            </a:r>
            <a:r>
              <a:rPr lang="en" sz="1800" dirty="0" err="1"/>
              <a:t>docker</a:t>
            </a:r>
            <a:r>
              <a:rPr lang="en" sz="1800" dirty="0"/>
              <a:t>, </a:t>
            </a:r>
            <a:r>
              <a:rPr lang="en" sz="1800" dirty="0" err="1"/>
              <a:t>etc</a:t>
            </a:r>
            <a:endParaRPr lang="en" sz="1800" dirty="0"/>
          </a:p>
          <a:p>
            <a:pPr lvl="0">
              <a:spcBef>
                <a:spcPts val="0"/>
              </a:spcBef>
              <a:buNone/>
            </a:pPr>
            <a:endParaRPr sz="1800" dirty="0"/>
          </a:p>
        </p:txBody>
      </p:sp>
    </p:spTree>
    <p:extLst>
      <p:ext uri="{BB962C8B-B14F-4D97-AF65-F5344CB8AC3E}">
        <p14:creationId xmlns:p14="http://schemas.microsoft.com/office/powerpoint/2010/main" val="249260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p:nvPr/>
        </p:nvSpPr>
        <p:spPr>
          <a:xfrm>
            <a:off x="0" y="278793"/>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1">
                <a:solidFill>
                  <a:schemeClr val="dk1"/>
                </a:solidFill>
              </a:rPr>
              <a:t>Technical Details</a:t>
            </a:r>
          </a:p>
        </p:txBody>
      </p:sp>
      <p:sp>
        <p:nvSpPr>
          <p:cNvPr id="284" name="Shape 284"/>
          <p:cNvSpPr txBox="1"/>
          <p:nvPr/>
        </p:nvSpPr>
        <p:spPr>
          <a:xfrm>
            <a:off x="16625" y="-1425"/>
            <a:ext cx="9127500" cy="315900"/>
          </a:xfrm>
          <a:prstGeom prst="rect">
            <a:avLst/>
          </a:prstGeom>
          <a:noFill/>
          <a:ln>
            <a:noFill/>
          </a:ln>
        </p:spPr>
        <p:txBody>
          <a:bodyPr lIns="91425" tIns="91425" rIns="91425" bIns="91425" anchor="t" anchorCtr="0">
            <a:noAutofit/>
          </a:bodyPr>
          <a:lstStyle/>
          <a:p>
            <a:pPr lvl="0" algn="ctr" rtl="0">
              <a:spcBef>
                <a:spcPts val="0"/>
              </a:spcBef>
              <a:buNone/>
            </a:pPr>
            <a:r>
              <a:rPr lang="en" sz="1800"/>
              <a:t>What are some of those</a:t>
            </a:r>
          </a:p>
        </p:txBody>
      </p:sp>
      <p:sp>
        <p:nvSpPr>
          <p:cNvPr id="285" name="Shape 285"/>
          <p:cNvSpPr txBox="1"/>
          <p:nvPr/>
        </p:nvSpPr>
        <p:spPr>
          <a:xfrm>
            <a:off x="2022025" y="1437700"/>
            <a:ext cx="8281500" cy="315900"/>
          </a:xfrm>
          <a:prstGeom prst="rect">
            <a:avLst/>
          </a:prstGeom>
          <a:noFill/>
          <a:ln>
            <a:noFill/>
          </a:ln>
        </p:spPr>
        <p:txBody>
          <a:bodyPr lIns="91425" tIns="91425" rIns="91425" bIns="91425" anchor="t" anchorCtr="0">
            <a:noAutofit/>
          </a:bodyPr>
          <a:lstStyle/>
          <a:p>
            <a:pPr lvl="0" rtl="0">
              <a:spcBef>
                <a:spcPts val="0"/>
              </a:spcBef>
              <a:buClr>
                <a:srgbClr val="000000"/>
              </a:buClr>
              <a:buSzPct val="61111"/>
              <a:buFont typeface="Arial"/>
              <a:buNone/>
            </a:pPr>
            <a:r>
              <a:rPr lang="en" sz="1800"/>
              <a:t>Scaling</a:t>
            </a:r>
          </a:p>
        </p:txBody>
      </p:sp>
      <p:sp>
        <p:nvSpPr>
          <p:cNvPr id="286" name="Shape 286"/>
          <p:cNvSpPr txBox="1"/>
          <p:nvPr/>
        </p:nvSpPr>
        <p:spPr>
          <a:xfrm>
            <a:off x="1388050" y="287682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Security</a:t>
            </a:r>
          </a:p>
        </p:txBody>
      </p:sp>
      <p:sp>
        <p:nvSpPr>
          <p:cNvPr id="287" name="Shape 287"/>
          <p:cNvSpPr txBox="1"/>
          <p:nvPr/>
        </p:nvSpPr>
        <p:spPr>
          <a:xfrm>
            <a:off x="1200200" y="3939512"/>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VMs</a:t>
            </a:r>
          </a:p>
        </p:txBody>
      </p:sp>
      <p:sp>
        <p:nvSpPr>
          <p:cNvPr id="288" name="Shape 288"/>
          <p:cNvSpPr txBox="1"/>
          <p:nvPr/>
        </p:nvSpPr>
        <p:spPr>
          <a:xfrm>
            <a:off x="4770100" y="2188312"/>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Log Aggregation</a:t>
            </a:r>
          </a:p>
        </p:txBody>
      </p:sp>
      <p:sp>
        <p:nvSpPr>
          <p:cNvPr id="289" name="Shape 289"/>
          <p:cNvSpPr txBox="1"/>
          <p:nvPr/>
        </p:nvSpPr>
        <p:spPr>
          <a:xfrm>
            <a:off x="2756350" y="4073250"/>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Networking</a:t>
            </a:r>
          </a:p>
        </p:txBody>
      </p:sp>
      <p:sp>
        <p:nvSpPr>
          <p:cNvPr id="290" name="Shape 290"/>
          <p:cNvSpPr txBox="1"/>
          <p:nvPr/>
        </p:nvSpPr>
        <p:spPr>
          <a:xfrm>
            <a:off x="4770100" y="3901125"/>
            <a:ext cx="8281500" cy="315900"/>
          </a:xfrm>
          <a:prstGeom prst="rect">
            <a:avLst/>
          </a:prstGeom>
          <a:noFill/>
          <a:ln>
            <a:noFill/>
          </a:ln>
        </p:spPr>
        <p:txBody>
          <a:bodyPr lIns="91425" tIns="91425" rIns="91425" bIns="91425" anchor="t" anchorCtr="0">
            <a:noAutofit/>
          </a:bodyPr>
          <a:lstStyle/>
          <a:p>
            <a:pPr lvl="0" rtl="0">
              <a:spcBef>
                <a:spcPts val="0"/>
              </a:spcBef>
              <a:buClr>
                <a:srgbClr val="000000"/>
              </a:buClr>
              <a:buSzPct val="61111"/>
              <a:buFont typeface="Arial"/>
              <a:buNone/>
            </a:pPr>
            <a:r>
              <a:rPr lang="en" sz="1800"/>
              <a:t>Monitoring</a:t>
            </a:r>
          </a:p>
        </p:txBody>
      </p:sp>
      <p:sp>
        <p:nvSpPr>
          <p:cNvPr id="291" name="Shape 291"/>
          <p:cNvSpPr txBox="1"/>
          <p:nvPr/>
        </p:nvSpPr>
        <p:spPr>
          <a:xfrm>
            <a:off x="4731250" y="2704700"/>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Metrics</a:t>
            </a:r>
          </a:p>
        </p:txBody>
      </p:sp>
      <p:sp>
        <p:nvSpPr>
          <p:cNvPr id="292" name="Shape 292"/>
          <p:cNvSpPr txBox="1"/>
          <p:nvPr/>
        </p:nvSpPr>
        <p:spPr>
          <a:xfrm>
            <a:off x="1083550" y="212422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High Availability</a:t>
            </a:r>
          </a:p>
        </p:txBody>
      </p:sp>
      <p:sp>
        <p:nvSpPr>
          <p:cNvPr id="293" name="Shape 293"/>
          <p:cNvSpPr txBox="1"/>
          <p:nvPr/>
        </p:nvSpPr>
        <p:spPr>
          <a:xfrm>
            <a:off x="4350475" y="1537312"/>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Storage</a:t>
            </a:r>
          </a:p>
        </p:txBody>
      </p:sp>
      <p:sp>
        <p:nvSpPr>
          <p:cNvPr id="294" name="Shape 294"/>
          <p:cNvSpPr txBox="1"/>
          <p:nvPr/>
        </p:nvSpPr>
        <p:spPr>
          <a:xfrm>
            <a:off x="3366400" y="250052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RBAC</a:t>
            </a:r>
          </a:p>
        </p:txBody>
      </p:sp>
      <p:sp>
        <p:nvSpPr>
          <p:cNvPr id="295" name="Shape 295"/>
          <p:cNvSpPr txBox="1"/>
          <p:nvPr/>
        </p:nvSpPr>
        <p:spPr>
          <a:xfrm>
            <a:off x="6784150" y="186282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Telemetry</a:t>
            </a:r>
          </a:p>
        </p:txBody>
      </p:sp>
      <p:sp>
        <p:nvSpPr>
          <p:cNvPr id="296" name="Shape 296"/>
          <p:cNvSpPr txBox="1"/>
          <p:nvPr/>
        </p:nvSpPr>
        <p:spPr>
          <a:xfrm>
            <a:off x="5982925" y="3046837"/>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Alerting</a:t>
            </a:r>
          </a:p>
        </p:txBody>
      </p:sp>
      <p:sp>
        <p:nvSpPr>
          <p:cNvPr id="297" name="Shape 297"/>
          <p:cNvSpPr txBox="1"/>
          <p:nvPr/>
        </p:nvSpPr>
        <p:spPr>
          <a:xfrm>
            <a:off x="2100200" y="3561100"/>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Patching</a:t>
            </a:r>
          </a:p>
        </p:txBody>
      </p:sp>
      <p:sp>
        <p:nvSpPr>
          <p:cNvPr id="298" name="Shape 298"/>
          <p:cNvSpPr txBox="1"/>
          <p:nvPr/>
        </p:nvSpPr>
        <p:spPr>
          <a:xfrm>
            <a:off x="2756350" y="322107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Deployment Topologies</a:t>
            </a:r>
          </a:p>
        </p:txBody>
      </p:sp>
      <p:sp>
        <p:nvSpPr>
          <p:cNvPr id="299" name="Shape 299"/>
          <p:cNvSpPr txBox="1"/>
          <p:nvPr/>
        </p:nvSpPr>
        <p:spPr>
          <a:xfrm>
            <a:off x="6926400" y="2585537"/>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Image Management</a:t>
            </a:r>
          </a:p>
        </p:txBody>
      </p:sp>
      <p:sp>
        <p:nvSpPr>
          <p:cNvPr id="300" name="Shape 300"/>
          <p:cNvSpPr txBox="1"/>
          <p:nvPr/>
        </p:nvSpPr>
        <p:spPr>
          <a:xfrm>
            <a:off x="4506550" y="4317925"/>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Configuration Management</a:t>
            </a:r>
          </a:p>
        </p:txBody>
      </p:sp>
      <p:sp>
        <p:nvSpPr>
          <p:cNvPr id="301" name="Shape 301"/>
          <p:cNvSpPr txBox="1"/>
          <p:nvPr/>
        </p:nvSpPr>
        <p:spPr>
          <a:xfrm>
            <a:off x="6330800" y="3493187"/>
            <a:ext cx="8281500" cy="315900"/>
          </a:xfrm>
          <a:prstGeom prst="rect">
            <a:avLst/>
          </a:prstGeom>
          <a:noFill/>
          <a:ln>
            <a:noFill/>
          </a:ln>
        </p:spPr>
        <p:txBody>
          <a:bodyPr lIns="91425" tIns="91425" rIns="91425" bIns="91425" anchor="t" anchorCtr="0">
            <a:noAutofit/>
          </a:bodyPr>
          <a:lstStyle/>
          <a:p>
            <a:pPr lvl="0" rtl="0">
              <a:spcBef>
                <a:spcPts val="0"/>
              </a:spcBef>
              <a:buClr>
                <a:srgbClr val="000000"/>
              </a:buClr>
              <a:buSzPct val="61111"/>
              <a:buFont typeface="Arial"/>
              <a:buNone/>
            </a:pPr>
            <a:r>
              <a:rPr lang="en" sz="1800"/>
              <a:t>Self Healing</a:t>
            </a:r>
          </a:p>
        </p:txBody>
      </p:sp>
      <p:sp>
        <p:nvSpPr>
          <p:cNvPr id="302" name="Shape 302"/>
          <p:cNvSpPr txBox="1"/>
          <p:nvPr/>
        </p:nvSpPr>
        <p:spPr>
          <a:xfrm>
            <a:off x="2970225" y="1881550"/>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Operating Systems</a:t>
            </a:r>
          </a:p>
        </p:txBody>
      </p:sp>
      <p:sp>
        <p:nvSpPr>
          <p:cNvPr id="303" name="Shape 303"/>
          <p:cNvSpPr txBox="1"/>
          <p:nvPr/>
        </p:nvSpPr>
        <p:spPr>
          <a:xfrm>
            <a:off x="5317700" y="1249550"/>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Containers</a:t>
            </a:r>
          </a:p>
        </p:txBody>
      </p:sp>
      <p:sp>
        <p:nvSpPr>
          <p:cNvPr id="304" name="Shape 304"/>
          <p:cNvSpPr txBox="1"/>
          <p:nvPr/>
        </p:nvSpPr>
        <p:spPr>
          <a:xfrm>
            <a:off x="521325" y="4385837"/>
            <a:ext cx="8281500" cy="315900"/>
          </a:xfrm>
          <a:prstGeom prst="rect">
            <a:avLst/>
          </a:prstGeom>
          <a:noFill/>
          <a:ln>
            <a:noFill/>
          </a:ln>
        </p:spPr>
        <p:txBody>
          <a:bodyPr lIns="91425" tIns="91425" rIns="91425" bIns="91425" anchor="t" anchorCtr="0">
            <a:noAutofit/>
          </a:bodyPr>
          <a:lstStyle/>
          <a:p>
            <a:pPr lvl="0" rtl="0">
              <a:spcBef>
                <a:spcPts val="0"/>
              </a:spcBef>
              <a:buNone/>
            </a:pPr>
            <a:r>
              <a:rPr lang="en" sz="1800"/>
              <a:t>Routing</a:t>
            </a:r>
          </a:p>
        </p:txBody>
      </p:sp>
      <p:sp>
        <p:nvSpPr>
          <p:cNvPr id="305" name="Shape 305"/>
          <p:cNvSpPr txBox="1"/>
          <p:nvPr/>
        </p:nvSpPr>
        <p:spPr>
          <a:xfrm>
            <a:off x="6665900" y="3973462"/>
            <a:ext cx="8281500" cy="315900"/>
          </a:xfrm>
          <a:prstGeom prst="rect">
            <a:avLst/>
          </a:prstGeom>
          <a:noFill/>
          <a:ln>
            <a:noFill/>
          </a:ln>
        </p:spPr>
        <p:txBody>
          <a:bodyPr lIns="91425" tIns="91425" rIns="91425" bIns="91425" anchor="t" anchorCtr="0">
            <a:noAutofit/>
          </a:bodyPr>
          <a:lstStyle/>
          <a:p>
            <a:pPr lvl="0" rtl="0">
              <a:spcBef>
                <a:spcPts val="0"/>
              </a:spcBef>
              <a:buClr>
                <a:srgbClr val="000000"/>
              </a:buClr>
              <a:buSzPct val="61111"/>
              <a:buFont typeface="Arial"/>
              <a:buNone/>
            </a:pPr>
            <a:r>
              <a:rPr lang="en" sz="1800"/>
              <a:t>App Servers</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20</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p:nvPr/>
        </p:nvSpPr>
        <p:spPr>
          <a:xfrm>
            <a:off x="2972492" y="561014"/>
            <a:ext cx="3200400" cy="1371599"/>
          </a:xfrm>
          <a:prstGeom prst="rect">
            <a:avLst/>
          </a:prstGeom>
          <a:gradFill>
            <a:gsLst>
              <a:gs pos="0">
                <a:srgbClr val="D13F3B"/>
              </a:gs>
              <a:gs pos="100000">
                <a:srgbClr val="FF9995"/>
              </a:gs>
            </a:gsLst>
            <a:lin ang="16200038" scaled="0"/>
          </a:gradFill>
          <a:ln w="9525" cap="flat" cmpd="sng">
            <a:solidFill>
              <a:srgbClr val="BD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5400" b="0" i="0" u="none" strike="noStrike" cap="none">
                <a:solidFill>
                  <a:schemeClr val="lt1"/>
                </a:solidFill>
                <a:latin typeface="Calibri"/>
                <a:ea typeface="Calibri"/>
                <a:cs typeface="Calibri"/>
                <a:sym typeface="Calibri"/>
              </a:rPr>
              <a:t>Platform</a:t>
            </a:r>
          </a:p>
        </p:txBody>
      </p:sp>
      <p:sp>
        <p:nvSpPr>
          <p:cNvPr id="312" name="Shape 312"/>
          <p:cNvSpPr/>
          <p:nvPr/>
        </p:nvSpPr>
        <p:spPr>
          <a:xfrm>
            <a:off x="2404623" y="1932614"/>
            <a:ext cx="4343400" cy="1371600"/>
          </a:xfrm>
          <a:prstGeom prst="rect">
            <a:avLst/>
          </a:prstGeom>
          <a:gradFill>
            <a:gsLst>
              <a:gs pos="0">
                <a:srgbClr val="FF932B"/>
              </a:gs>
              <a:gs pos="100000">
                <a:srgbClr val="FFB673"/>
              </a:gs>
            </a:gsLst>
            <a:lin ang="16200038" scaled="0"/>
          </a:gradFill>
          <a:ln w="9525"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5400">
                <a:solidFill>
                  <a:schemeClr val="lt1"/>
                </a:solidFill>
                <a:latin typeface="Calibri"/>
                <a:ea typeface="Calibri"/>
                <a:cs typeface="Calibri"/>
                <a:sym typeface="Calibri"/>
              </a:rPr>
              <a:t>Management</a:t>
            </a:r>
          </a:p>
        </p:txBody>
      </p:sp>
      <p:sp>
        <p:nvSpPr>
          <p:cNvPr id="313" name="Shape 313"/>
          <p:cNvSpPr/>
          <p:nvPr/>
        </p:nvSpPr>
        <p:spPr>
          <a:xfrm>
            <a:off x="1828901" y="3324866"/>
            <a:ext cx="5486400" cy="13716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5400" b="0" i="0" u="none" strike="noStrike" cap="none">
                <a:solidFill>
                  <a:schemeClr val="lt1"/>
                </a:solidFill>
                <a:latin typeface="Calibri"/>
                <a:ea typeface="Calibri"/>
                <a:cs typeface="Calibri"/>
                <a:sym typeface="Calibri"/>
              </a:rPr>
              <a:t>Container</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21</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p:nvPr/>
        </p:nvSpPr>
        <p:spPr>
          <a:xfrm>
            <a:off x="2972492" y="561014"/>
            <a:ext cx="3200400" cy="1371599"/>
          </a:xfrm>
          <a:prstGeom prst="rect">
            <a:avLst/>
          </a:prstGeom>
          <a:gradFill>
            <a:gsLst>
              <a:gs pos="0">
                <a:srgbClr val="D13F3B"/>
              </a:gs>
              <a:gs pos="100000">
                <a:srgbClr val="FF9995"/>
              </a:gs>
            </a:gsLst>
            <a:lin ang="16200038" scaled="0"/>
          </a:gradFill>
          <a:ln w="9525" cap="flat" cmpd="sng">
            <a:solidFill>
              <a:srgbClr val="BD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5400" b="0" i="0" u="none" strike="noStrike" cap="none">
                <a:solidFill>
                  <a:schemeClr val="lt1"/>
                </a:solidFill>
                <a:latin typeface="Calibri"/>
                <a:ea typeface="Calibri"/>
                <a:cs typeface="Calibri"/>
                <a:sym typeface="Calibri"/>
              </a:rPr>
              <a:t>Platform</a:t>
            </a:r>
          </a:p>
        </p:txBody>
      </p:sp>
      <p:sp>
        <p:nvSpPr>
          <p:cNvPr id="320" name="Shape 320"/>
          <p:cNvSpPr/>
          <p:nvPr/>
        </p:nvSpPr>
        <p:spPr>
          <a:xfrm>
            <a:off x="2404623" y="1932614"/>
            <a:ext cx="4343400" cy="1371600"/>
          </a:xfrm>
          <a:prstGeom prst="rect">
            <a:avLst/>
          </a:prstGeom>
          <a:gradFill>
            <a:gsLst>
              <a:gs pos="0">
                <a:srgbClr val="FF932B"/>
              </a:gs>
              <a:gs pos="100000">
                <a:srgbClr val="FFB673"/>
              </a:gs>
            </a:gsLst>
            <a:lin ang="16200038" scaled="0"/>
          </a:gradFill>
          <a:ln w="9525"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5400">
                <a:solidFill>
                  <a:schemeClr val="lt1"/>
                </a:solidFill>
                <a:latin typeface="Calibri"/>
                <a:ea typeface="Calibri"/>
                <a:cs typeface="Calibri"/>
                <a:sym typeface="Calibri"/>
              </a:rPr>
              <a:t>Management</a:t>
            </a:r>
          </a:p>
        </p:txBody>
      </p:sp>
      <p:sp>
        <p:nvSpPr>
          <p:cNvPr id="321" name="Shape 321"/>
          <p:cNvSpPr/>
          <p:nvPr/>
        </p:nvSpPr>
        <p:spPr>
          <a:xfrm>
            <a:off x="1828901" y="3324866"/>
            <a:ext cx="5486400" cy="13716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5400" b="0" i="0" u="none" strike="noStrike" cap="none">
                <a:solidFill>
                  <a:schemeClr val="lt1"/>
                </a:solidFill>
                <a:latin typeface="Calibri"/>
                <a:ea typeface="Calibri"/>
                <a:cs typeface="Calibri"/>
                <a:sym typeface="Calibri"/>
              </a:rPr>
              <a:t>Container</a:t>
            </a:r>
          </a:p>
        </p:txBody>
      </p:sp>
      <p:sp>
        <p:nvSpPr>
          <p:cNvPr id="322" name="Shape 322"/>
          <p:cNvSpPr txBox="1"/>
          <p:nvPr/>
        </p:nvSpPr>
        <p:spPr>
          <a:xfrm>
            <a:off x="7591732" y="2831958"/>
            <a:ext cx="1579800" cy="954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b="0" i="0" u="none" strike="noStrike" cap="none">
                <a:solidFill>
                  <a:schemeClr val="dk1"/>
                </a:solidFill>
                <a:latin typeface="Calibri"/>
                <a:ea typeface="Calibri"/>
                <a:cs typeface="Calibri"/>
                <a:sym typeface="Calibri"/>
              </a:rPr>
              <a:t>Technical</a:t>
            </a:r>
          </a:p>
          <a:p>
            <a:pPr marL="0" marR="0" lvl="0" indent="0" algn="ctr" rtl="0">
              <a:spcBef>
                <a:spcPts val="0"/>
              </a:spcBef>
              <a:buSzPct val="25000"/>
              <a:buNone/>
            </a:pPr>
            <a:r>
              <a:rPr lang="en" sz="2800" b="0" i="0" u="none" strike="noStrike" cap="none">
                <a:solidFill>
                  <a:schemeClr val="dk1"/>
                </a:solidFill>
                <a:latin typeface="Calibri"/>
                <a:ea typeface="Calibri"/>
                <a:cs typeface="Calibri"/>
                <a:sym typeface="Calibri"/>
              </a:rPr>
              <a:t>Details</a:t>
            </a:r>
          </a:p>
        </p:txBody>
      </p:sp>
      <p:sp>
        <p:nvSpPr>
          <p:cNvPr id="323" name="Shape 323"/>
          <p:cNvSpPr txBox="1"/>
          <p:nvPr/>
        </p:nvSpPr>
        <p:spPr>
          <a:xfrm>
            <a:off x="447745" y="746966"/>
            <a:ext cx="1661400" cy="954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b="0" i="0" u="none" strike="noStrike" cap="none">
                <a:solidFill>
                  <a:schemeClr val="dk1"/>
                </a:solidFill>
                <a:latin typeface="Calibri"/>
                <a:ea typeface="Calibri"/>
                <a:cs typeface="Calibri"/>
                <a:sym typeface="Calibri"/>
              </a:rPr>
              <a:t>Business</a:t>
            </a:r>
          </a:p>
          <a:p>
            <a:pPr marL="0" marR="0" lvl="0" indent="0" algn="ctr" rtl="0">
              <a:spcBef>
                <a:spcPts val="0"/>
              </a:spcBef>
              <a:buSzPct val="25000"/>
              <a:buNone/>
            </a:pPr>
            <a:r>
              <a:rPr lang="en" sz="2800" b="0" i="0" u="none" strike="noStrike" cap="none">
                <a:solidFill>
                  <a:schemeClr val="dk1"/>
                </a:solidFill>
                <a:latin typeface="Calibri"/>
                <a:ea typeface="Calibri"/>
                <a:cs typeface="Calibri"/>
                <a:sym typeface="Calibri"/>
              </a:rPr>
              <a:t>Results</a:t>
            </a:r>
          </a:p>
        </p:txBody>
      </p:sp>
      <p:sp>
        <p:nvSpPr>
          <p:cNvPr id="324" name="Shape 324"/>
          <p:cNvSpPr/>
          <p:nvPr/>
        </p:nvSpPr>
        <p:spPr>
          <a:xfrm>
            <a:off x="7472820" y="1932614"/>
            <a:ext cx="147300" cy="2763900"/>
          </a:xfrm>
          <a:prstGeom prst="rightBrace">
            <a:avLst>
              <a:gd name="adj1" fmla="val 8333"/>
              <a:gd name="adj2" fmla="val 50000"/>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Calibri"/>
              <a:ea typeface="Calibri"/>
              <a:cs typeface="Calibri"/>
              <a:sym typeface="Calibri"/>
            </a:endParaRPr>
          </a:p>
        </p:txBody>
      </p:sp>
      <p:sp>
        <p:nvSpPr>
          <p:cNvPr id="325" name="Shape 325"/>
          <p:cNvSpPr/>
          <p:nvPr/>
        </p:nvSpPr>
        <p:spPr>
          <a:xfrm>
            <a:off x="2086493" y="561014"/>
            <a:ext cx="147300" cy="1371599"/>
          </a:xfrm>
          <a:prstGeom prst="leftBrace">
            <a:avLst>
              <a:gd name="adj1" fmla="val 8333"/>
              <a:gd name="adj2" fmla="val 50000"/>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22</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pic>
        <p:nvPicPr>
          <p:cNvPr id="332" name="Shape 332" descr="hqdefault.jpg"/>
          <p:cNvPicPr preferRelativeResize="0"/>
          <p:nvPr/>
        </p:nvPicPr>
        <p:blipFill rotWithShape="1">
          <a:blip r:embed="rId3">
            <a:alphaModFix/>
          </a:blip>
          <a:srcRect/>
          <a:stretch/>
        </p:blipFill>
        <p:spPr>
          <a:xfrm>
            <a:off x="1510533" y="265203"/>
            <a:ext cx="6096000" cy="4572000"/>
          </a:xfrm>
          <a:prstGeom prst="rect">
            <a:avLst/>
          </a:prstGeom>
          <a:noFill/>
          <a:ln>
            <a:noFill/>
          </a:ln>
        </p:spPr>
      </p:pic>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23</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24</a:t>
            </a:fld>
            <a:endParaRPr lang="en-US"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1337820" y="337502"/>
            <a:ext cx="6468359" cy="4128969"/>
          </a:xfrm>
          <a:prstGeom prst="rect">
            <a:avLst/>
          </a:prstGeom>
        </p:spPr>
      </p:pic>
    </p:spTree>
    <p:extLst>
      <p:ext uri="{BB962C8B-B14F-4D97-AF65-F5344CB8AC3E}">
        <p14:creationId xmlns:p14="http://schemas.microsoft.com/office/powerpoint/2010/main" val="234430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p:nvPr/>
        </p:nvSpPr>
        <p:spPr>
          <a:xfrm>
            <a:off x="2972492" y="561014"/>
            <a:ext cx="3200400" cy="1371599"/>
          </a:xfrm>
          <a:prstGeom prst="rect">
            <a:avLst/>
          </a:prstGeom>
          <a:gradFill>
            <a:gsLst>
              <a:gs pos="0">
                <a:srgbClr val="D13F3B"/>
              </a:gs>
              <a:gs pos="100000">
                <a:srgbClr val="FF9995"/>
              </a:gs>
            </a:gsLst>
            <a:lin ang="16200038" scaled="0"/>
          </a:gradFill>
          <a:ln w="9525" cap="flat" cmpd="sng">
            <a:solidFill>
              <a:srgbClr val="BD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5400" b="0" i="0" u="none" strike="noStrike" cap="none">
                <a:solidFill>
                  <a:schemeClr val="lt1"/>
                </a:solidFill>
                <a:latin typeface="Calibri"/>
                <a:ea typeface="Calibri"/>
                <a:cs typeface="Calibri"/>
                <a:sym typeface="Calibri"/>
              </a:rPr>
              <a:t>OpenShift</a:t>
            </a:r>
          </a:p>
        </p:txBody>
      </p:sp>
      <p:sp>
        <p:nvSpPr>
          <p:cNvPr id="339" name="Shape 339"/>
          <p:cNvSpPr/>
          <p:nvPr/>
        </p:nvSpPr>
        <p:spPr>
          <a:xfrm>
            <a:off x="2404623" y="1932614"/>
            <a:ext cx="4343400" cy="1371600"/>
          </a:xfrm>
          <a:prstGeom prst="rect">
            <a:avLst/>
          </a:prstGeom>
          <a:gradFill>
            <a:gsLst>
              <a:gs pos="0">
                <a:srgbClr val="FF932B"/>
              </a:gs>
              <a:gs pos="100000">
                <a:srgbClr val="FFB673"/>
              </a:gs>
            </a:gsLst>
            <a:lin ang="16200038" scaled="0"/>
          </a:gradFill>
          <a:ln w="9525"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5400" b="0" i="0" u="none" strike="noStrike" cap="none">
                <a:solidFill>
                  <a:schemeClr val="lt1"/>
                </a:solidFill>
                <a:latin typeface="Calibri"/>
                <a:ea typeface="Calibri"/>
                <a:cs typeface="Calibri"/>
                <a:sym typeface="Calibri"/>
              </a:rPr>
              <a:t>Kubernetes</a:t>
            </a:r>
          </a:p>
        </p:txBody>
      </p:sp>
      <p:sp>
        <p:nvSpPr>
          <p:cNvPr id="340" name="Shape 340"/>
          <p:cNvSpPr/>
          <p:nvPr/>
        </p:nvSpPr>
        <p:spPr>
          <a:xfrm>
            <a:off x="1828901" y="3324866"/>
            <a:ext cx="5486400" cy="13716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5400">
                <a:solidFill>
                  <a:schemeClr val="lt1"/>
                </a:solidFill>
                <a:latin typeface="Calibri"/>
                <a:ea typeface="Calibri"/>
                <a:cs typeface="Calibri"/>
                <a:sym typeface="Calibri"/>
              </a:rPr>
              <a:t>OCI</a:t>
            </a:r>
          </a:p>
        </p:txBody>
      </p:sp>
      <p:sp>
        <p:nvSpPr>
          <p:cNvPr id="341" name="Shape 341"/>
          <p:cNvSpPr txBox="1"/>
          <p:nvPr/>
        </p:nvSpPr>
        <p:spPr>
          <a:xfrm>
            <a:off x="4770108" y="4774167"/>
            <a:ext cx="4253999" cy="27690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 sz="1200" b="0" i="0" u="none" strike="noStrike" cap="none">
                <a:solidFill>
                  <a:schemeClr val="dk1"/>
                </a:solidFill>
                <a:latin typeface="Calibri"/>
                <a:ea typeface="Calibri"/>
                <a:cs typeface="Calibri"/>
                <a:sym typeface="Calibri"/>
              </a:rPr>
              <a:t>* Check the SLOC for these projects on Stackalytics et al </a:t>
            </a:r>
          </a:p>
        </p:txBody>
      </p:sp>
      <p:sp>
        <p:nvSpPr>
          <p:cNvPr id="342" name="Shape 342"/>
          <p:cNvSpPr txBox="1"/>
          <p:nvPr/>
        </p:nvSpPr>
        <p:spPr>
          <a:xfrm>
            <a:off x="7591732" y="2831958"/>
            <a:ext cx="1579800" cy="954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b="0" i="0" u="none" strike="noStrike" cap="none">
                <a:solidFill>
                  <a:schemeClr val="dk1"/>
                </a:solidFill>
                <a:latin typeface="Calibri"/>
                <a:ea typeface="Calibri"/>
                <a:cs typeface="Calibri"/>
                <a:sym typeface="Calibri"/>
              </a:rPr>
              <a:t>Technical</a:t>
            </a:r>
          </a:p>
          <a:p>
            <a:pPr marL="0" marR="0" lvl="0" indent="0" algn="ctr" rtl="0">
              <a:spcBef>
                <a:spcPts val="0"/>
              </a:spcBef>
              <a:buSzPct val="25000"/>
              <a:buNone/>
            </a:pPr>
            <a:r>
              <a:rPr lang="en" sz="2800" b="0" i="0" u="none" strike="noStrike" cap="none">
                <a:solidFill>
                  <a:schemeClr val="dk1"/>
                </a:solidFill>
                <a:latin typeface="Calibri"/>
                <a:ea typeface="Calibri"/>
                <a:cs typeface="Calibri"/>
                <a:sym typeface="Calibri"/>
              </a:rPr>
              <a:t>Details</a:t>
            </a:r>
          </a:p>
        </p:txBody>
      </p:sp>
      <p:sp>
        <p:nvSpPr>
          <p:cNvPr id="343" name="Shape 343"/>
          <p:cNvSpPr txBox="1"/>
          <p:nvPr/>
        </p:nvSpPr>
        <p:spPr>
          <a:xfrm>
            <a:off x="447745" y="746966"/>
            <a:ext cx="1661400" cy="954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b="0" i="0" u="none" strike="noStrike" cap="none">
                <a:solidFill>
                  <a:schemeClr val="dk1"/>
                </a:solidFill>
                <a:latin typeface="Calibri"/>
                <a:ea typeface="Calibri"/>
                <a:cs typeface="Calibri"/>
                <a:sym typeface="Calibri"/>
              </a:rPr>
              <a:t>Business</a:t>
            </a:r>
          </a:p>
          <a:p>
            <a:pPr marL="0" marR="0" lvl="0" indent="0" algn="ctr" rtl="0">
              <a:spcBef>
                <a:spcPts val="0"/>
              </a:spcBef>
              <a:buSzPct val="25000"/>
              <a:buNone/>
            </a:pPr>
            <a:r>
              <a:rPr lang="en" sz="2800" b="0" i="0" u="none" strike="noStrike" cap="none">
                <a:solidFill>
                  <a:schemeClr val="dk1"/>
                </a:solidFill>
                <a:latin typeface="Calibri"/>
                <a:ea typeface="Calibri"/>
                <a:cs typeface="Calibri"/>
                <a:sym typeface="Calibri"/>
              </a:rPr>
              <a:t>Results</a:t>
            </a:r>
          </a:p>
        </p:txBody>
      </p:sp>
      <p:sp>
        <p:nvSpPr>
          <p:cNvPr id="344" name="Shape 344"/>
          <p:cNvSpPr/>
          <p:nvPr/>
        </p:nvSpPr>
        <p:spPr>
          <a:xfrm>
            <a:off x="7472820" y="1932614"/>
            <a:ext cx="147300" cy="2763900"/>
          </a:xfrm>
          <a:prstGeom prst="rightBrace">
            <a:avLst>
              <a:gd name="adj1" fmla="val 8333"/>
              <a:gd name="adj2" fmla="val 50000"/>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Calibri"/>
              <a:ea typeface="Calibri"/>
              <a:cs typeface="Calibri"/>
              <a:sym typeface="Calibri"/>
            </a:endParaRPr>
          </a:p>
        </p:txBody>
      </p:sp>
      <p:sp>
        <p:nvSpPr>
          <p:cNvPr id="345" name="Shape 345"/>
          <p:cNvSpPr/>
          <p:nvPr/>
        </p:nvSpPr>
        <p:spPr>
          <a:xfrm>
            <a:off x="2086493" y="561014"/>
            <a:ext cx="147300" cy="1371599"/>
          </a:xfrm>
          <a:prstGeom prst="leftBrace">
            <a:avLst>
              <a:gd name="adj1" fmla="val 8333"/>
              <a:gd name="adj2" fmla="val 50000"/>
            </a:avLst>
          </a:prstGeom>
          <a:no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25</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p:nvPr/>
        </p:nvSpPr>
        <p:spPr>
          <a:xfrm>
            <a:off x="1506075" y="675200"/>
            <a:ext cx="6347100" cy="3651300"/>
          </a:xfrm>
          <a:prstGeom prst="rect">
            <a:avLst/>
          </a:prstGeom>
          <a:noFill/>
          <a:ln>
            <a:noFill/>
          </a:ln>
        </p:spPr>
        <p:txBody>
          <a:bodyPr lIns="91425" tIns="91425" rIns="91425" bIns="91425" anchor="t" anchorCtr="0">
            <a:noAutofit/>
          </a:bodyPr>
          <a:lstStyle/>
          <a:p>
            <a:pPr lvl="0" algn="ctr" rtl="0">
              <a:spcBef>
                <a:spcPts val="0"/>
              </a:spcBef>
              <a:buNone/>
            </a:pPr>
            <a:r>
              <a:rPr lang="en" sz="7200" i="1"/>
              <a:t>What is your </a:t>
            </a:r>
            <a:r>
              <a:rPr lang="en" sz="7200" i="1">
                <a:solidFill>
                  <a:srgbClr val="CC0000"/>
                </a:solidFill>
              </a:rPr>
              <a:t>container</a:t>
            </a:r>
            <a:r>
              <a:rPr lang="en" sz="7200" i="1"/>
              <a:t> strategy?</a:t>
            </a:r>
          </a:p>
        </p:txBody>
      </p:sp>
      <p:sp>
        <p:nvSpPr>
          <p:cNvPr id="351" name="Shape 351"/>
          <p:cNvSpPr/>
          <p:nvPr/>
        </p:nvSpPr>
        <p:spPr>
          <a:xfrm>
            <a:off x="3379275" y="1452800"/>
            <a:ext cx="2600700" cy="2096100"/>
          </a:xfrm>
          <a:prstGeom prst="mathMultiply">
            <a:avLst>
              <a:gd name="adj1" fmla="val 23520"/>
            </a:avLst>
          </a:prstGeom>
          <a:solidFill>
            <a:srgbClr val="FF0000"/>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26</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p:nvPr/>
        </p:nvSpPr>
        <p:spPr>
          <a:xfrm>
            <a:off x="1506075" y="675200"/>
            <a:ext cx="6347100" cy="3651300"/>
          </a:xfrm>
          <a:prstGeom prst="rect">
            <a:avLst/>
          </a:prstGeom>
          <a:noFill/>
          <a:ln>
            <a:noFill/>
          </a:ln>
        </p:spPr>
        <p:txBody>
          <a:bodyPr lIns="91425" tIns="91425" rIns="91425" bIns="91425" anchor="t" anchorCtr="0">
            <a:noAutofit/>
          </a:bodyPr>
          <a:lstStyle/>
          <a:p>
            <a:pPr lvl="0" algn="ctr" rtl="0">
              <a:spcBef>
                <a:spcPts val="0"/>
              </a:spcBef>
              <a:buNone/>
            </a:pPr>
            <a:r>
              <a:rPr lang="en" sz="7200" i="1"/>
              <a:t>What is your </a:t>
            </a:r>
            <a:r>
              <a:rPr lang="en" sz="7200" i="1">
                <a:solidFill>
                  <a:srgbClr val="3C78D8"/>
                </a:solidFill>
              </a:rPr>
              <a:t>Kubernetes</a:t>
            </a:r>
            <a:r>
              <a:rPr lang="en" sz="7200" i="1"/>
              <a:t> strategy?</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27</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Shape 361" descr="maxresdefault.jpg"/>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23475" y="113875"/>
            <a:ext cx="5097049" cy="2867099"/>
          </a:xfrm>
          <a:prstGeom prst="rect">
            <a:avLst/>
          </a:prstGeom>
          <a:noFill/>
          <a:ln>
            <a:noFill/>
          </a:ln>
        </p:spPr>
      </p:pic>
      <p:sp>
        <p:nvSpPr>
          <p:cNvPr id="362" name="Shape 362"/>
          <p:cNvSpPr txBox="1"/>
          <p:nvPr/>
        </p:nvSpPr>
        <p:spPr>
          <a:xfrm>
            <a:off x="0" y="2986800"/>
            <a:ext cx="9144000" cy="837900"/>
          </a:xfrm>
          <a:prstGeom prst="rect">
            <a:avLst/>
          </a:prstGeom>
          <a:noFill/>
          <a:ln>
            <a:noFill/>
          </a:ln>
        </p:spPr>
        <p:txBody>
          <a:bodyPr lIns="91425" tIns="91425" rIns="91425" bIns="91425" anchor="ctr" anchorCtr="0">
            <a:noAutofit/>
          </a:bodyPr>
          <a:lstStyle/>
          <a:p>
            <a:pPr lvl="0" algn="ctr" rtl="0">
              <a:spcBef>
                <a:spcPts val="0"/>
              </a:spcBef>
              <a:buNone/>
            </a:pPr>
            <a:r>
              <a:rPr lang="en" b="1" i="1" dirty="0"/>
              <a:t>“When you spend 15 years working on cloud engineering and cloud infrastructure you</a:t>
            </a:r>
          </a:p>
          <a:p>
            <a:pPr lvl="0" algn="ctr" rtl="0">
              <a:spcBef>
                <a:spcPts val="0"/>
              </a:spcBef>
              <a:buNone/>
            </a:pPr>
            <a:r>
              <a:rPr lang="en" b="1" i="1" dirty="0"/>
              <a:t>learn what works and what doesn't.”</a:t>
            </a:r>
          </a:p>
        </p:txBody>
      </p:sp>
      <p:sp>
        <p:nvSpPr>
          <p:cNvPr id="363" name="Shape 363"/>
          <p:cNvSpPr txBox="1"/>
          <p:nvPr/>
        </p:nvSpPr>
        <p:spPr>
          <a:xfrm>
            <a:off x="0" y="3748500"/>
            <a:ext cx="9144000" cy="634800"/>
          </a:xfrm>
          <a:prstGeom prst="rect">
            <a:avLst/>
          </a:prstGeom>
          <a:noFill/>
          <a:ln>
            <a:noFill/>
          </a:ln>
        </p:spPr>
        <p:txBody>
          <a:bodyPr lIns="91425" tIns="91425" rIns="91425" bIns="91425" anchor="ctr" anchorCtr="0">
            <a:noAutofit/>
          </a:bodyPr>
          <a:lstStyle/>
          <a:p>
            <a:pPr lvl="0" algn="ctr" rtl="0">
              <a:spcBef>
                <a:spcPts val="0"/>
              </a:spcBef>
              <a:buNone/>
            </a:pPr>
            <a:r>
              <a:rPr lang="en" b="1" i="1"/>
              <a:t>“Kubernetes is us taking the learnings of what works and what doesn't in managing production containers at scale and doing it in the open source.”</a:t>
            </a:r>
          </a:p>
          <a:p>
            <a:pPr lvl="0" algn="ctr" rtl="0">
              <a:spcBef>
                <a:spcPts val="0"/>
              </a:spcBef>
              <a:buNone/>
            </a:pPr>
            <a:endParaRPr b="1"/>
          </a:p>
        </p:txBody>
      </p:sp>
      <p:sp>
        <p:nvSpPr>
          <p:cNvPr id="364" name="Shape 364"/>
          <p:cNvSpPr txBox="1"/>
          <p:nvPr/>
        </p:nvSpPr>
        <p:spPr>
          <a:xfrm>
            <a:off x="5885175" y="4383300"/>
            <a:ext cx="2892900" cy="634800"/>
          </a:xfrm>
          <a:prstGeom prst="rect">
            <a:avLst/>
          </a:prstGeom>
          <a:noFill/>
          <a:ln>
            <a:noFill/>
          </a:ln>
        </p:spPr>
        <p:txBody>
          <a:bodyPr lIns="91425" tIns="91425" rIns="91425" bIns="91425" anchor="ctr" anchorCtr="0">
            <a:noAutofit/>
          </a:bodyPr>
          <a:lstStyle/>
          <a:p>
            <a:pPr lvl="0" rtl="0">
              <a:spcBef>
                <a:spcPts val="0"/>
              </a:spcBef>
              <a:buNone/>
            </a:pPr>
            <a:r>
              <a:rPr lang="en" dirty="0"/>
              <a:t>-Greg </a:t>
            </a:r>
            <a:r>
              <a:rPr lang="en" dirty="0" err="1"/>
              <a:t>DeMichillie</a:t>
            </a:r>
            <a:endParaRPr lang="en" dirty="0"/>
          </a:p>
          <a:p>
            <a:pPr lvl="0" rtl="0">
              <a:spcBef>
                <a:spcPts val="0"/>
              </a:spcBef>
              <a:buNone/>
            </a:pPr>
            <a:r>
              <a:rPr lang="en" dirty="0"/>
              <a:t>Director of Product Management</a:t>
            </a:r>
          </a:p>
          <a:p>
            <a:pPr lvl="0" rtl="0">
              <a:spcBef>
                <a:spcPts val="0"/>
              </a:spcBef>
              <a:buNone/>
            </a:pPr>
            <a:r>
              <a:rPr lang="en" dirty="0"/>
              <a:t>Google Cloud Platform</a:t>
            </a:r>
          </a:p>
          <a:p>
            <a:pPr lvl="0" rtl="0">
              <a:spcBef>
                <a:spcPts val="0"/>
              </a:spcBef>
              <a:buNone/>
            </a:pPr>
            <a:endParaRPr b="1" dirty="0"/>
          </a:p>
        </p:txBody>
      </p:sp>
      <p:sp>
        <p:nvSpPr>
          <p:cNvPr id="6" name="Shape 391"/>
          <p:cNvSpPr txBox="1"/>
          <p:nvPr/>
        </p:nvSpPr>
        <p:spPr>
          <a:xfrm>
            <a:off x="2696925" y="4734000"/>
            <a:ext cx="6376500" cy="568200"/>
          </a:xfrm>
          <a:prstGeom prst="rect">
            <a:avLst/>
          </a:prstGeom>
          <a:noFill/>
          <a:ln>
            <a:noFill/>
          </a:ln>
        </p:spPr>
        <p:txBody>
          <a:bodyPr lIns="91425" tIns="91425" rIns="91425" bIns="91425" anchor="ctr" anchorCtr="0">
            <a:noAutofit/>
          </a:bodyPr>
          <a:lstStyle/>
          <a:p>
            <a:pPr algn="r"/>
            <a:r>
              <a:rPr lang="en" sz="1000" u="sng" dirty="0">
                <a:solidFill>
                  <a:schemeClr val="hlink"/>
                </a:solidFill>
                <a:hlinkClick r:id="rId4"/>
              </a:rPr>
              <a:t>https://www.youtube.com/</a:t>
            </a:r>
            <a:r>
              <a:rPr lang="en" sz="1000" u="sng" dirty="0" err="1">
                <a:solidFill>
                  <a:schemeClr val="hlink"/>
                </a:solidFill>
                <a:hlinkClick r:id="rId4"/>
              </a:rPr>
              <a:t>watch?v</a:t>
            </a:r>
            <a:r>
              <a:rPr lang="en" sz="1000" u="sng" dirty="0">
                <a:solidFill>
                  <a:schemeClr val="hlink"/>
                </a:solidFill>
                <a:hlinkClick r:id="rId4"/>
              </a:rPr>
              <a:t>=6a2Nirr8cI0</a:t>
            </a:r>
            <a:endParaRPr sz="1000" u="sng" dirty="0">
              <a:solidFill>
                <a:schemeClr val="hlink"/>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28</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Kubernetes 101</a:t>
            </a:r>
            <a:endParaRPr lang="en" sz="2800"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278" y="1480034"/>
            <a:ext cx="8470436" cy="2399957"/>
          </a:xfrm>
          <a:prstGeom prst="rect">
            <a:avLst/>
          </a:prstGeom>
        </p:spPr>
      </p:pic>
      <p:sp>
        <p:nvSpPr>
          <p:cNvPr id="6" name="Shape 391"/>
          <p:cNvSpPr txBox="1"/>
          <p:nvPr/>
        </p:nvSpPr>
        <p:spPr>
          <a:xfrm>
            <a:off x="2696925" y="4734000"/>
            <a:ext cx="6376500" cy="568200"/>
          </a:xfrm>
          <a:prstGeom prst="rect">
            <a:avLst/>
          </a:prstGeom>
          <a:noFill/>
          <a:ln>
            <a:noFill/>
          </a:ln>
        </p:spPr>
        <p:txBody>
          <a:bodyPr lIns="91425" tIns="91425" rIns="91425" bIns="91425" anchor="ctr" anchorCtr="0">
            <a:noAutofit/>
          </a:bodyPr>
          <a:lstStyle/>
          <a:p>
            <a:pPr lvl="0" algn="r"/>
            <a:r>
              <a:rPr lang="en" sz="1000" u="sng" dirty="0">
                <a:solidFill>
                  <a:schemeClr val="hlink"/>
                </a:solidFill>
                <a:hlinkClick r:id="rId4"/>
              </a:rPr>
              <a:t>http://</a:t>
            </a:r>
            <a:r>
              <a:rPr lang="en" sz="1000" u="sng" dirty="0" smtClean="0">
                <a:solidFill>
                  <a:schemeClr val="hlink"/>
                </a:solidFill>
                <a:hlinkClick r:id="rId4"/>
              </a:rPr>
              <a:t>queue.acm.org/detail.cfm?id=2898444</a:t>
            </a:r>
            <a:endParaRPr lang="en-US" sz="1000" u="sng" dirty="0" smtClean="0">
              <a:solidFill>
                <a:schemeClr val="hlink"/>
              </a:solidFill>
            </a:endParaRPr>
          </a:p>
          <a:p>
            <a:pPr lvl="0" algn="r"/>
            <a:endParaRPr sz="1000" dirty="0"/>
          </a:p>
        </p:txBody>
      </p:sp>
      <p:sp>
        <p:nvSpPr>
          <p:cNvPr id="7" name="Slide Number Placeholder 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29</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a:t>
            </a:fld>
            <a:endParaRPr lang="en-US" sz="1400" b="0" i="0" u="none" strike="noStrike" cap="none" dirty="0">
              <a:solidFill>
                <a:srgbClr val="000000"/>
              </a:solidFill>
              <a:latin typeface="Arial"/>
              <a:ea typeface="Arial"/>
              <a:cs typeface="Arial"/>
              <a:sym typeface="Arial"/>
            </a:endParaRPr>
          </a:p>
        </p:txBody>
      </p:sp>
      <p:sp>
        <p:nvSpPr>
          <p:cNvPr id="5" name="Shape 480"/>
          <p:cNvSpPr txBox="1"/>
          <p:nvPr/>
        </p:nvSpPr>
        <p:spPr>
          <a:xfrm>
            <a:off x="0" y="86289"/>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a:solidFill>
                  <a:schemeClr val="dk1"/>
                </a:solidFill>
              </a:rPr>
              <a:t>Bare Metal vs VMs vs Containers</a:t>
            </a:r>
          </a:p>
        </p:txBody>
      </p:sp>
      <p:pic>
        <p:nvPicPr>
          <p:cNvPr id="7" name="Shape 481" descr="Screen Shot 2016-04-26 at 11.05.44 AM.png"/>
          <p:cNvPicPr preferRelativeResize="0"/>
          <p:nvPr/>
        </p:nvPicPr>
        <p:blipFill>
          <a:blip r:embed="rId3">
            <a:alphaModFix/>
          </a:blip>
          <a:stretch>
            <a:fillRect/>
          </a:stretch>
        </p:blipFill>
        <p:spPr>
          <a:xfrm>
            <a:off x="1096900" y="640727"/>
            <a:ext cx="6833849" cy="4073024"/>
          </a:xfrm>
          <a:prstGeom prst="rect">
            <a:avLst/>
          </a:prstGeom>
          <a:noFill/>
          <a:ln>
            <a:noFill/>
          </a:ln>
        </p:spPr>
      </p:pic>
    </p:spTree>
    <p:extLst>
      <p:ext uri="{BB962C8B-B14F-4D97-AF65-F5344CB8AC3E}">
        <p14:creationId xmlns:p14="http://schemas.microsoft.com/office/powerpoint/2010/main" val="16371345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371" name="Shape 371"/>
          <p:cNvSpPr txBox="1"/>
          <p:nvPr/>
        </p:nvSpPr>
        <p:spPr>
          <a:xfrm>
            <a:off x="0" y="1851166"/>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i="1" dirty="0">
                <a:solidFill>
                  <a:schemeClr val="dk1"/>
                </a:solidFill>
              </a:rPr>
              <a:t>Container Management is </a:t>
            </a:r>
            <a:r>
              <a:rPr lang="en-US" sz="5400" i="1" dirty="0" smtClean="0">
                <a:solidFill>
                  <a:schemeClr val="dk1"/>
                </a:solidFill>
              </a:rPr>
              <a:t>TOUGH</a:t>
            </a:r>
            <a:r>
              <a:rPr lang="en" sz="5400" i="1" dirty="0" smtClean="0">
                <a:solidFill>
                  <a:schemeClr val="dk1"/>
                </a:solidFill>
              </a:rPr>
              <a:t>!</a:t>
            </a:r>
            <a:endParaRPr lang="en" sz="5400" i="1" dirty="0">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30</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30987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Shape 376" descr="new-microsoft-logo-SIZED-SQUARE-300x297.jpg"/>
          <p:cNvPicPr preferRelativeResize="0"/>
          <p:nvPr/>
        </p:nvPicPr>
        <p:blipFill>
          <a:blip r:embed="rId3">
            <a:alphaModFix/>
          </a:blip>
          <a:stretch>
            <a:fillRect/>
          </a:stretch>
        </p:blipFill>
        <p:spPr>
          <a:xfrm>
            <a:off x="7336475" y="275878"/>
            <a:ext cx="1568450" cy="1552765"/>
          </a:xfrm>
          <a:prstGeom prst="rect">
            <a:avLst/>
          </a:prstGeom>
          <a:noFill/>
          <a:ln>
            <a:noFill/>
          </a:ln>
        </p:spPr>
      </p:pic>
      <p:sp>
        <p:nvSpPr>
          <p:cNvPr id="377" name="Shape 377"/>
          <p:cNvSpPr txBox="1"/>
          <p:nvPr/>
        </p:nvSpPr>
        <p:spPr>
          <a:xfrm>
            <a:off x="134350" y="104500"/>
            <a:ext cx="8892600" cy="350700"/>
          </a:xfrm>
          <a:prstGeom prst="rect">
            <a:avLst/>
          </a:prstGeom>
          <a:noFill/>
          <a:ln>
            <a:noFill/>
          </a:ln>
        </p:spPr>
        <p:txBody>
          <a:bodyPr lIns="91425" tIns="91425" rIns="91425" bIns="91425" anchor="ctr" anchorCtr="0">
            <a:noAutofit/>
          </a:bodyPr>
          <a:lstStyle/>
          <a:p>
            <a:pPr lvl="0" algn="ctr" rtl="0">
              <a:spcBef>
                <a:spcPts val="0"/>
              </a:spcBef>
              <a:buNone/>
            </a:pPr>
            <a:r>
              <a:rPr lang="en" sz="2400" b="1"/>
              <a:t>Standing on the Shoulders of Giants</a:t>
            </a:r>
          </a:p>
        </p:txBody>
      </p:sp>
      <p:pic>
        <p:nvPicPr>
          <p:cNvPr id="378" name="Shape 378" descr="google_2015_logo_detail.png"/>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00200" y="1548875"/>
            <a:ext cx="3209175" cy="1068650"/>
          </a:xfrm>
          <a:prstGeom prst="rect">
            <a:avLst/>
          </a:prstGeom>
          <a:noFill/>
          <a:ln>
            <a:noFill/>
          </a:ln>
        </p:spPr>
      </p:pic>
      <p:pic>
        <p:nvPicPr>
          <p:cNvPr id="379" name="Shape 379" descr="1280px-RedHat.svg.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5350" y="275874"/>
            <a:ext cx="3952700" cy="1275350"/>
          </a:xfrm>
          <a:prstGeom prst="rect">
            <a:avLst/>
          </a:prstGeom>
          <a:noFill/>
          <a:ln>
            <a:noFill/>
          </a:ln>
        </p:spPr>
      </p:pic>
      <p:pic>
        <p:nvPicPr>
          <p:cNvPr id="380" name="Shape 380" descr="coreos-wordmark-vert-color.png"/>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101524" y="568299"/>
            <a:ext cx="1421599" cy="1839699"/>
          </a:xfrm>
          <a:prstGeom prst="rect">
            <a:avLst/>
          </a:prstGeom>
          <a:noFill/>
          <a:ln>
            <a:noFill/>
          </a:ln>
        </p:spPr>
      </p:pic>
      <p:pic>
        <p:nvPicPr>
          <p:cNvPr id="381" name="Shape 381" descr="Huawei_logo-4.jp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839274" y="703155"/>
            <a:ext cx="1353799" cy="1275350"/>
          </a:xfrm>
          <a:prstGeom prst="rect">
            <a:avLst/>
          </a:prstGeom>
          <a:noFill/>
          <a:ln>
            <a:noFill/>
          </a:ln>
        </p:spPr>
      </p:pic>
      <p:pic>
        <p:nvPicPr>
          <p:cNvPr id="382" name="Shape 382" descr="hpe_pri_grn_pos_rgb.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971899" y="2149399"/>
            <a:ext cx="2872047" cy="1209850"/>
          </a:xfrm>
          <a:prstGeom prst="rect">
            <a:avLst/>
          </a:prstGeom>
          <a:noFill/>
          <a:ln>
            <a:noFill/>
          </a:ln>
        </p:spPr>
      </p:pic>
      <p:pic>
        <p:nvPicPr>
          <p:cNvPr id="383" name="Shape 383" descr="VMware_logo_gry_RGB_300dpi.jp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64325" y="2801775"/>
            <a:ext cx="2101500" cy="736224"/>
          </a:xfrm>
          <a:prstGeom prst="rect">
            <a:avLst/>
          </a:prstGeom>
          <a:noFill/>
          <a:ln>
            <a:noFill/>
          </a:ln>
        </p:spPr>
      </p:pic>
      <p:pic>
        <p:nvPicPr>
          <p:cNvPr id="384" name="Shape 384" descr="mirantis-logo-transparent.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680399" y="2684841"/>
            <a:ext cx="2166458" cy="1026359"/>
          </a:xfrm>
          <a:prstGeom prst="rect">
            <a:avLst/>
          </a:prstGeom>
          <a:noFill/>
          <a:ln>
            <a:noFill/>
          </a:ln>
        </p:spPr>
      </p:pic>
      <p:pic>
        <p:nvPicPr>
          <p:cNvPr id="385" name="Shape 385" descr="rackspace-logo.png"/>
          <p:cNvPicPr preferRelativeResize="0"/>
          <p:nvPr/>
        </p:nvPicPr>
        <p:blipFill rotWithShape="1">
          <a:blip r:embed="rId11" cstate="print">
            <a:alphaModFix/>
            <a:extLst>
              <a:ext uri="{28A0092B-C50C-407E-A947-70E740481C1C}">
                <a14:useLocalDpi xmlns:a14="http://schemas.microsoft.com/office/drawing/2010/main"/>
              </a:ext>
            </a:extLst>
          </a:blip>
          <a:srcRect l="9914" t="33057" r="10511" b="30909"/>
          <a:stretch/>
        </p:blipFill>
        <p:spPr>
          <a:xfrm>
            <a:off x="138187" y="3409725"/>
            <a:ext cx="2553775" cy="628500"/>
          </a:xfrm>
          <a:prstGeom prst="rect">
            <a:avLst/>
          </a:prstGeom>
          <a:noFill/>
          <a:ln>
            <a:noFill/>
          </a:ln>
        </p:spPr>
      </p:pic>
      <p:pic>
        <p:nvPicPr>
          <p:cNvPr id="386" name="Shape 386" descr="IBM-banner.jp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74895" y="3541399"/>
            <a:ext cx="2316705" cy="926674"/>
          </a:xfrm>
          <a:prstGeom prst="rect">
            <a:avLst/>
          </a:prstGeom>
          <a:noFill/>
          <a:ln>
            <a:noFill/>
          </a:ln>
        </p:spPr>
      </p:pic>
      <p:pic>
        <p:nvPicPr>
          <p:cNvPr id="387" name="Shape 387" descr="2000px-EBay_logo.svg.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60625" y="3976375"/>
            <a:ext cx="2101500" cy="840600"/>
          </a:xfrm>
          <a:prstGeom prst="rect">
            <a:avLst/>
          </a:prstGeom>
          <a:noFill/>
          <a:ln>
            <a:noFill/>
          </a:ln>
        </p:spPr>
      </p:pic>
      <p:pic>
        <p:nvPicPr>
          <p:cNvPr id="388" name="Shape 388" descr="canonical-logo1.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80225" y="4135391"/>
            <a:ext cx="1622700" cy="736225"/>
          </a:xfrm>
          <a:prstGeom prst="rect">
            <a:avLst/>
          </a:prstGeom>
          <a:noFill/>
          <a:ln>
            <a:noFill/>
          </a:ln>
        </p:spPr>
      </p:pic>
      <p:pic>
        <p:nvPicPr>
          <p:cNvPr id="389" name="Shape 389" descr="intel-logo-vector-01.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275500" y="1214075"/>
            <a:ext cx="1568450" cy="1568450"/>
          </a:xfrm>
          <a:prstGeom prst="rect">
            <a:avLst/>
          </a:prstGeom>
          <a:noFill/>
          <a:ln>
            <a:noFill/>
          </a:ln>
        </p:spPr>
      </p:pic>
      <p:pic>
        <p:nvPicPr>
          <p:cNvPr id="390" name="Shape 390" descr="2000px-SAP_2011_logo.svg.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812662" y="3962024"/>
            <a:ext cx="1817014" cy="926675"/>
          </a:xfrm>
          <a:prstGeom prst="rect">
            <a:avLst/>
          </a:prstGeom>
          <a:noFill/>
          <a:ln>
            <a:noFill/>
          </a:ln>
        </p:spPr>
      </p:pic>
      <p:sp>
        <p:nvSpPr>
          <p:cNvPr id="391" name="Shape 391"/>
          <p:cNvSpPr txBox="1"/>
          <p:nvPr/>
        </p:nvSpPr>
        <p:spPr>
          <a:xfrm>
            <a:off x="3244125" y="4802612"/>
            <a:ext cx="6376500" cy="568200"/>
          </a:xfrm>
          <a:prstGeom prst="rect">
            <a:avLst/>
          </a:prstGeom>
          <a:noFill/>
          <a:ln>
            <a:noFill/>
          </a:ln>
        </p:spPr>
        <p:txBody>
          <a:bodyPr lIns="91425" tIns="91425" rIns="91425" bIns="91425" anchor="ctr" anchorCtr="0">
            <a:noAutofit/>
          </a:bodyPr>
          <a:lstStyle/>
          <a:p>
            <a:pPr lvl="0">
              <a:spcBef>
                <a:spcPts val="0"/>
              </a:spcBef>
              <a:buNone/>
            </a:pPr>
            <a:r>
              <a:rPr lang="en" sz="1000" u="sng" dirty="0">
                <a:solidFill>
                  <a:schemeClr val="hlink"/>
                </a:solidFill>
                <a:hlinkClick r:id="rId17"/>
              </a:rPr>
              <a:t>http://stackalytics.com/?release=all&amp;project_type=kubernetes-group&amp;metric=loc&amp;module=kubernetes</a:t>
            </a:r>
          </a:p>
          <a:p>
            <a:pPr lvl="0" rtl="0">
              <a:spcBef>
                <a:spcPts val="0"/>
              </a:spcBef>
              <a:buNone/>
            </a:pPr>
            <a:endParaRPr sz="1000"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31</a:t>
            </a:fld>
            <a:endParaRPr lang="en-US"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18"/>
          <a:stretch>
            <a:fillRect/>
          </a:stretch>
        </p:blipFill>
        <p:spPr>
          <a:xfrm>
            <a:off x="4670400" y="2906698"/>
            <a:ext cx="1270000" cy="10541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p:nvPr/>
        </p:nvSpPr>
        <p:spPr>
          <a:xfrm>
            <a:off x="134350" y="104500"/>
            <a:ext cx="8892600" cy="350700"/>
          </a:xfrm>
          <a:prstGeom prst="rect">
            <a:avLst/>
          </a:prstGeom>
          <a:noFill/>
          <a:ln>
            <a:noFill/>
          </a:ln>
        </p:spPr>
        <p:txBody>
          <a:bodyPr lIns="91425" tIns="91425" rIns="91425" bIns="91425" anchor="ctr" anchorCtr="0">
            <a:noAutofit/>
          </a:bodyPr>
          <a:lstStyle/>
          <a:p>
            <a:pPr lvl="0" algn="ctr" rtl="0">
              <a:spcBef>
                <a:spcPts val="0"/>
              </a:spcBef>
              <a:buNone/>
            </a:pPr>
            <a:endParaRPr sz="2400" b="1"/>
          </a:p>
        </p:txBody>
      </p:sp>
      <p:sp>
        <p:nvSpPr>
          <p:cNvPr id="397" name="Shape 397"/>
          <p:cNvSpPr txBox="1"/>
          <p:nvPr/>
        </p:nvSpPr>
        <p:spPr>
          <a:xfrm>
            <a:off x="125" y="675200"/>
            <a:ext cx="9144000" cy="3651300"/>
          </a:xfrm>
          <a:prstGeom prst="rect">
            <a:avLst/>
          </a:prstGeom>
          <a:noFill/>
          <a:ln>
            <a:noFill/>
          </a:ln>
        </p:spPr>
        <p:txBody>
          <a:bodyPr lIns="91425" tIns="91425" rIns="91425" bIns="91425" anchor="t" anchorCtr="0">
            <a:noAutofit/>
          </a:bodyPr>
          <a:lstStyle/>
          <a:p>
            <a:pPr lvl="0" algn="ctr" rtl="0">
              <a:spcBef>
                <a:spcPts val="0"/>
              </a:spcBef>
              <a:buNone/>
            </a:pPr>
            <a:r>
              <a:rPr lang="en" sz="7200" b="1" i="1"/>
              <a:t>$120,218,331.00</a:t>
            </a:r>
          </a:p>
          <a:p>
            <a:pPr lvl="0" algn="ctr" rtl="0">
              <a:spcBef>
                <a:spcPts val="0"/>
              </a:spcBef>
              <a:buNone/>
            </a:pPr>
            <a:r>
              <a:rPr lang="en" sz="7200" i="1"/>
              <a:t>to</a:t>
            </a:r>
          </a:p>
          <a:p>
            <a:pPr lvl="0" algn="ctr" rtl="0">
              <a:spcBef>
                <a:spcPts val="0"/>
              </a:spcBef>
              <a:buNone/>
            </a:pPr>
            <a:r>
              <a:rPr lang="en" sz="7200" b="1" i="1">
                <a:solidFill>
                  <a:srgbClr val="3C78D8"/>
                </a:solidFill>
              </a:rPr>
              <a:t>Develop Kubernetes</a:t>
            </a:r>
          </a:p>
        </p:txBody>
      </p:sp>
      <p:sp>
        <p:nvSpPr>
          <p:cNvPr id="398" name="Shape 398"/>
          <p:cNvSpPr txBox="1"/>
          <p:nvPr/>
        </p:nvSpPr>
        <p:spPr>
          <a:xfrm>
            <a:off x="4191550" y="4775100"/>
            <a:ext cx="4835400" cy="514800"/>
          </a:xfrm>
          <a:prstGeom prst="rect">
            <a:avLst/>
          </a:prstGeom>
          <a:noFill/>
          <a:ln>
            <a:noFill/>
          </a:ln>
        </p:spPr>
        <p:txBody>
          <a:bodyPr lIns="91425" tIns="91425" rIns="91425" bIns="91425" anchor="ctr" anchorCtr="0">
            <a:noAutofit/>
          </a:bodyPr>
          <a:lstStyle/>
          <a:p>
            <a:pPr lvl="0" algn="r" rtl="0">
              <a:spcBef>
                <a:spcPts val="0"/>
              </a:spcBef>
              <a:buNone/>
            </a:pPr>
            <a:r>
              <a:rPr lang="en" sz="1000" u="sng" dirty="0">
                <a:solidFill>
                  <a:schemeClr val="hlink"/>
                </a:solidFill>
                <a:hlinkClick r:id="rId3"/>
              </a:rPr>
              <a:t>http://thenewstack.io/tns-research-k8s-ecosystem-cost/</a:t>
            </a:r>
          </a:p>
          <a:p>
            <a:pPr lvl="0" algn="r" rtl="0">
              <a:spcBef>
                <a:spcPts val="0"/>
              </a:spcBef>
              <a:buNone/>
            </a:pPr>
            <a:endParaRPr sz="1000"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32</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And Red Hat is a Big Part of this!</a:t>
            </a:r>
            <a:endParaRPr lang="en" sz="2800" dirty="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134" y="916413"/>
            <a:ext cx="4566321" cy="36881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96714" y="1307618"/>
            <a:ext cx="4449582" cy="3142029"/>
          </a:xfrm>
          <a:prstGeom prst="rect">
            <a:avLst/>
          </a:prstGeom>
        </p:spPr>
      </p:pic>
      <p:sp>
        <p:nvSpPr>
          <p:cNvPr id="5" name="Shape 398"/>
          <p:cNvSpPr txBox="1"/>
          <p:nvPr/>
        </p:nvSpPr>
        <p:spPr>
          <a:xfrm>
            <a:off x="1459888" y="4377535"/>
            <a:ext cx="7593566" cy="514800"/>
          </a:xfrm>
          <a:prstGeom prst="rect">
            <a:avLst/>
          </a:prstGeom>
          <a:noFill/>
          <a:ln>
            <a:noFill/>
          </a:ln>
        </p:spPr>
        <p:txBody>
          <a:bodyPr lIns="91425" tIns="91425" rIns="91425" bIns="91425" anchor="ctr" anchorCtr="0">
            <a:noAutofit/>
          </a:bodyPr>
          <a:lstStyle/>
          <a:p>
            <a:pPr lvl="0" algn="r"/>
            <a:r>
              <a:rPr lang="en" sz="1000" u="sng" dirty="0">
                <a:solidFill>
                  <a:schemeClr val="hlink"/>
                </a:solidFill>
              </a:rPr>
              <a:t>http://</a:t>
            </a:r>
            <a:r>
              <a:rPr lang="en" sz="1000" u="sng" dirty="0" err="1">
                <a:solidFill>
                  <a:schemeClr val="hlink"/>
                </a:solidFill>
              </a:rPr>
              <a:t>stackalytics.com</a:t>
            </a:r>
            <a:r>
              <a:rPr lang="en" sz="1000" u="sng" dirty="0">
                <a:solidFill>
                  <a:schemeClr val="hlink"/>
                </a:solidFill>
              </a:rPr>
              <a:t>/?release=</a:t>
            </a:r>
            <a:r>
              <a:rPr lang="en" sz="1000" u="sng" dirty="0" err="1">
                <a:solidFill>
                  <a:schemeClr val="hlink"/>
                </a:solidFill>
              </a:rPr>
              <a:t>all&amp;project_type</a:t>
            </a:r>
            <a:r>
              <a:rPr lang="en" sz="1000" u="sng" dirty="0">
                <a:solidFill>
                  <a:schemeClr val="hlink"/>
                </a:solidFill>
              </a:rPr>
              <a:t>=</a:t>
            </a:r>
            <a:r>
              <a:rPr lang="en" sz="1000" u="sng" dirty="0" err="1">
                <a:solidFill>
                  <a:schemeClr val="hlink"/>
                </a:solidFill>
              </a:rPr>
              <a:t>kubernetes-group&amp;metric</a:t>
            </a:r>
            <a:r>
              <a:rPr lang="en" sz="1000" u="sng" dirty="0">
                <a:solidFill>
                  <a:schemeClr val="hlink"/>
                </a:solidFill>
              </a:rPr>
              <a:t>=</a:t>
            </a:r>
            <a:r>
              <a:rPr lang="en" sz="1000" u="sng" dirty="0" err="1">
                <a:solidFill>
                  <a:schemeClr val="hlink"/>
                </a:solidFill>
              </a:rPr>
              <a:t>loc&amp;module</a:t>
            </a:r>
            <a:r>
              <a:rPr lang="en" sz="1000" u="sng" dirty="0">
                <a:solidFill>
                  <a:schemeClr val="hlink"/>
                </a:solidFill>
              </a:rPr>
              <a:t>=</a:t>
            </a:r>
            <a:r>
              <a:rPr lang="en" sz="1000" u="sng" dirty="0" err="1">
                <a:solidFill>
                  <a:schemeClr val="hlink"/>
                </a:solidFill>
              </a:rPr>
              <a:t>kubernetes</a:t>
            </a:r>
            <a:endParaRPr sz="1000" dirty="0"/>
          </a:p>
        </p:txBody>
      </p:sp>
      <p:sp>
        <p:nvSpPr>
          <p:cNvPr id="6" name="Rectangle 5"/>
          <p:cNvSpPr/>
          <p:nvPr/>
        </p:nvSpPr>
        <p:spPr>
          <a:xfrm>
            <a:off x="4616496" y="1904911"/>
            <a:ext cx="4374292" cy="296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33</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279058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19" name="Shape 419"/>
          <p:cNvSpPr txBox="1"/>
          <p:nvPr/>
        </p:nvSpPr>
        <p:spPr>
          <a:xfrm>
            <a:off x="0" y="1851166"/>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i="1" dirty="0">
                <a:solidFill>
                  <a:schemeClr val="dk1"/>
                </a:solidFill>
              </a:rPr>
              <a:t>Container Management is </a:t>
            </a:r>
            <a:r>
              <a:rPr lang="en-US" sz="5400" i="1" dirty="0" smtClean="0">
                <a:solidFill>
                  <a:schemeClr val="dk1"/>
                </a:solidFill>
              </a:rPr>
              <a:t>TOUGH</a:t>
            </a:r>
            <a:r>
              <a:rPr lang="en" sz="5400" i="1" dirty="0" smtClean="0">
                <a:solidFill>
                  <a:schemeClr val="dk1"/>
                </a:solidFill>
              </a:rPr>
              <a:t>!</a:t>
            </a:r>
            <a:endParaRPr lang="en" sz="5400" i="1" dirty="0">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34</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5" name="Shape 425" descr="Screen Shot 2016-12-02 at 7.07.49 PM.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846" y="762817"/>
            <a:ext cx="5973550" cy="254975"/>
          </a:xfrm>
          <a:prstGeom prst="rect">
            <a:avLst/>
          </a:prstGeom>
          <a:noFill/>
          <a:ln>
            <a:noFill/>
          </a:ln>
        </p:spPr>
      </p:pic>
      <p:pic>
        <p:nvPicPr>
          <p:cNvPr id="426" name="Shape 426" descr="Screen Shot 2016-12-02 at 7.07.49 PM.png"/>
          <p:cNvPicPr preferRelativeResize="0"/>
          <p:nvPr/>
        </p:nvPicPr>
        <p:blipFill rotWithShape="1">
          <a:blip r:embed="rId4" cstate="print">
            <a:alphaModFix/>
            <a:extLst>
              <a:ext uri="{28A0092B-C50C-407E-A947-70E740481C1C}">
                <a14:useLocalDpi xmlns:a14="http://schemas.microsoft.com/office/drawing/2010/main"/>
              </a:ext>
            </a:extLst>
          </a:blip>
          <a:srcRect t="37888"/>
          <a:stretch/>
        </p:blipFill>
        <p:spPr>
          <a:xfrm>
            <a:off x="33846" y="988591"/>
            <a:ext cx="5973550" cy="1917651"/>
          </a:xfrm>
          <a:prstGeom prst="rect">
            <a:avLst/>
          </a:prstGeom>
          <a:noFill/>
          <a:ln>
            <a:noFill/>
          </a:ln>
        </p:spPr>
      </p:pic>
      <p:pic>
        <p:nvPicPr>
          <p:cNvPr id="427" name="Shape 427" descr="Screen Shot 2016-12-02 at 7.10.07 PM.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36349" y="2736778"/>
            <a:ext cx="4063118" cy="2406721"/>
          </a:xfrm>
          <a:prstGeom prst="rect">
            <a:avLst/>
          </a:prstGeom>
          <a:noFill/>
          <a:ln>
            <a:noFill/>
          </a:ln>
        </p:spPr>
      </p:pic>
      <p:sp>
        <p:nvSpPr>
          <p:cNvPr id="428" name="Shape 428"/>
          <p:cNvSpPr txBox="1"/>
          <p:nvPr/>
        </p:nvSpPr>
        <p:spPr>
          <a:xfrm>
            <a:off x="4052126" y="2872375"/>
            <a:ext cx="4969500" cy="1195200"/>
          </a:xfrm>
          <a:prstGeom prst="rect">
            <a:avLst/>
          </a:prstGeom>
          <a:noFill/>
          <a:ln>
            <a:noFill/>
          </a:ln>
        </p:spPr>
        <p:txBody>
          <a:bodyPr lIns="91425" tIns="91425" rIns="91425" bIns="91425" anchor="ctr" anchorCtr="0">
            <a:noAutofit/>
          </a:bodyPr>
          <a:lstStyle/>
          <a:p>
            <a:pPr lvl="0" algn="ctr" rtl="0">
              <a:spcBef>
                <a:spcPts val="0"/>
              </a:spcBef>
              <a:buNone/>
            </a:pPr>
            <a:r>
              <a:rPr lang="en" sz="2400" b="1" dirty="0"/>
              <a:t>Top 0.01% of </a:t>
            </a:r>
            <a:r>
              <a:rPr lang="en" sz="2400" b="1" dirty="0" err="1"/>
              <a:t>Github</a:t>
            </a:r>
            <a:r>
              <a:rPr lang="en" sz="2400" b="1" dirty="0"/>
              <a:t> projects</a:t>
            </a:r>
          </a:p>
          <a:p>
            <a:pPr lvl="0" algn="ctr" rtl="0">
              <a:spcBef>
                <a:spcPts val="0"/>
              </a:spcBef>
              <a:buNone/>
            </a:pPr>
            <a:r>
              <a:rPr lang="en" sz="2400" b="1" dirty="0"/>
              <a:t>Over </a:t>
            </a:r>
            <a:r>
              <a:rPr lang="en" sz="2400" b="1" dirty="0" smtClean="0"/>
              <a:t>1</a:t>
            </a:r>
            <a:r>
              <a:rPr lang="en-US" sz="2400" b="1" smtClean="0"/>
              <a:t>4</a:t>
            </a:r>
            <a:r>
              <a:rPr lang="en" sz="2400" b="1" smtClean="0"/>
              <a:t>K </a:t>
            </a:r>
            <a:r>
              <a:rPr lang="en" sz="2400" b="1" dirty="0"/>
              <a:t>Slack members</a:t>
            </a:r>
          </a:p>
        </p:txBody>
      </p:sp>
      <p:sp>
        <p:nvSpPr>
          <p:cNvPr id="429" name="Shape 429"/>
          <p:cNvSpPr txBox="1"/>
          <p:nvPr/>
        </p:nvSpPr>
        <p:spPr>
          <a:xfrm>
            <a:off x="3626825" y="4263775"/>
            <a:ext cx="5409900" cy="1032000"/>
          </a:xfrm>
          <a:prstGeom prst="rect">
            <a:avLst/>
          </a:prstGeom>
          <a:noFill/>
          <a:ln>
            <a:noFill/>
          </a:ln>
        </p:spPr>
        <p:txBody>
          <a:bodyPr lIns="91425" tIns="91425" rIns="91425" bIns="91425" anchor="ctr" anchorCtr="0">
            <a:noAutofit/>
          </a:bodyPr>
          <a:lstStyle/>
          <a:p>
            <a:pPr lvl="0" algn="r" rtl="0">
              <a:spcBef>
                <a:spcPts val="0"/>
              </a:spcBef>
              <a:buNone/>
            </a:pPr>
            <a:r>
              <a:rPr lang="en" sz="1000" u="sng">
                <a:solidFill>
                  <a:schemeClr val="hlink"/>
                </a:solidFill>
                <a:hlinkClick r:id="rId6" invalidUrl="https://www.google.com/trends/explore?date=today 12-m&amp;q=kubernetes,&quot;cloud foundry&quot;,&quot;Docker Swarm&quot;"/>
              </a:rPr>
              <a:t>https://www.google.com/trends/explore?date=today%2012-m&amp;q=kubernetes,%22cloud%20foundry%22,%22Docker%20Swarm%22</a:t>
            </a:r>
          </a:p>
          <a:p>
            <a:pPr lvl="0" algn="r" rtl="0">
              <a:spcBef>
                <a:spcPts val="0"/>
              </a:spcBef>
              <a:buNone/>
            </a:pPr>
            <a:r>
              <a:rPr lang="en" sz="1000" u="sng">
                <a:solidFill>
                  <a:schemeClr val="hlink"/>
                </a:solidFill>
                <a:hlinkClick r:id="rId7"/>
              </a:rPr>
              <a:t>https://twitter.com/Chris_Gaun/status/730035598191427584</a:t>
            </a:r>
          </a:p>
          <a:p>
            <a:pPr lvl="0" algn="r" rtl="0">
              <a:spcBef>
                <a:spcPts val="0"/>
              </a:spcBef>
              <a:buNone/>
            </a:pPr>
            <a:r>
              <a:rPr lang="en" sz="1000" u="sng">
                <a:solidFill>
                  <a:schemeClr val="hlink"/>
                </a:solidFill>
                <a:hlinkClick r:id="rId8"/>
              </a:rPr>
              <a:t>https://kubernetes.slack.com/messages/kubernetes-users/</a:t>
            </a:r>
          </a:p>
          <a:p>
            <a:pPr lvl="0" algn="r" rtl="0">
              <a:spcBef>
                <a:spcPts val="0"/>
              </a:spcBef>
              <a:buNone/>
            </a:pPr>
            <a:r>
              <a:rPr lang="en" sz="1000" u="sng">
                <a:solidFill>
                  <a:schemeClr val="hlink"/>
                </a:solidFill>
                <a:hlinkClick r:id="rId9"/>
              </a:rPr>
              <a:t>https://apprenda.com/blog/happy-1st-birthday-kubernetes-infographic/</a:t>
            </a:r>
          </a:p>
          <a:p>
            <a:pPr lvl="0" algn="r" rtl="0">
              <a:spcBef>
                <a:spcPts val="0"/>
              </a:spcBef>
              <a:buNone/>
            </a:pPr>
            <a:r>
              <a:rPr lang="en" sz="1000" u="sng">
                <a:solidFill>
                  <a:schemeClr val="hlink"/>
                </a:solidFill>
                <a:hlinkClick r:id="rId10" invalidUrl="http://www.indeed.com/jobtrends/q-&quot;cloud-foundry&quot;-q-kubernetes-q-&quot;docker-swarm&quot;.html?relative=1"/>
              </a:rPr>
              <a:t>http://www.indeed.com/jobtrends/q-%22cloud-foundry%22-q-kubernetes-q-%22docker-swarm%22.html?relative=1</a:t>
            </a:r>
          </a:p>
          <a:p>
            <a:pPr lvl="0" algn="r" rtl="0">
              <a:spcBef>
                <a:spcPts val="0"/>
              </a:spcBef>
              <a:buNone/>
            </a:pPr>
            <a:endParaRPr sz="1000"/>
          </a:p>
          <a:p>
            <a:pPr lvl="0" algn="r" rtl="0">
              <a:spcBef>
                <a:spcPts val="0"/>
              </a:spcBef>
              <a:buNone/>
            </a:pPr>
            <a:endParaRPr sz="1000"/>
          </a:p>
          <a:p>
            <a:pPr lvl="0" algn="r" rtl="0">
              <a:spcBef>
                <a:spcPts val="0"/>
              </a:spcBef>
              <a:buNone/>
            </a:pPr>
            <a:endParaRPr sz="1000"/>
          </a:p>
        </p:txBody>
      </p:sp>
      <p:pic>
        <p:nvPicPr>
          <p:cNvPr id="430" name="Shape 430" descr="Screen Shot 2016-12-02 at 7.53.04 PM.png"/>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874974" y="657244"/>
            <a:ext cx="3161751" cy="2206949"/>
          </a:xfrm>
          <a:prstGeom prst="rect">
            <a:avLst/>
          </a:prstGeom>
          <a:noFill/>
          <a:ln>
            <a:noFill/>
          </a:ln>
        </p:spPr>
      </p:pic>
      <p:sp>
        <p:nvSpPr>
          <p:cNvPr id="9"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Incredible Velocity</a:t>
            </a:r>
            <a:endParaRPr lang="en" sz="2800" dirty="0">
              <a:solidFill>
                <a:srgbClr val="000000"/>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35</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31"/>
          <p:cNvSpPr txBox="1"/>
          <p:nvPr/>
        </p:nvSpPr>
        <p:spPr>
          <a:xfrm>
            <a:off x="858099" y="152408"/>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smtClean="0">
                <a:solidFill>
                  <a:srgbClr val="000000"/>
                </a:solidFill>
              </a:rPr>
              <a:t>CNCF: A Community of Innovation</a:t>
            </a:r>
            <a:endParaRPr lang="en" sz="2800" dirty="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85066" y="408453"/>
            <a:ext cx="2676879" cy="74083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90431" y="510055"/>
            <a:ext cx="752127" cy="7521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42353" y="555986"/>
            <a:ext cx="739422" cy="73942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44977" y="422567"/>
            <a:ext cx="850899" cy="850899"/>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36988" y="532633"/>
            <a:ext cx="740833" cy="740833"/>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232" y="1428956"/>
            <a:ext cx="819867" cy="50285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9593" y="2024808"/>
            <a:ext cx="1556657" cy="95475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02304" y="1671968"/>
            <a:ext cx="1556657" cy="954750"/>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618236" y="2450828"/>
            <a:ext cx="961819" cy="589916"/>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8493" y="2591759"/>
            <a:ext cx="798843" cy="489957"/>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717459" y="1411527"/>
            <a:ext cx="618452" cy="379317"/>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021183" y="1363641"/>
            <a:ext cx="814195" cy="499373"/>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991113" y="925689"/>
            <a:ext cx="1556657" cy="954750"/>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284092" y="1519003"/>
            <a:ext cx="989643" cy="606981"/>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412064" y="1782548"/>
            <a:ext cx="1084462" cy="665137"/>
          </a:xfrm>
          <a:prstGeom prst="rect">
            <a:avLst/>
          </a:prstGeom>
        </p:spPr>
      </p:pic>
      <p:pic>
        <p:nvPicPr>
          <p:cNvPr id="20" name="Picture 19"/>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344228" y="1517816"/>
            <a:ext cx="1556657" cy="954750"/>
          </a:xfrm>
          <a:prstGeom prst="rect">
            <a:avLst/>
          </a:prstGeom>
        </p:spPr>
      </p:pic>
      <p:pic>
        <p:nvPicPr>
          <p:cNvPr id="21" name="Picture 20"/>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7315199" y="1090516"/>
            <a:ext cx="1556657" cy="954750"/>
          </a:xfrm>
          <a:prstGeom prst="rect">
            <a:avLst/>
          </a:prstGeom>
        </p:spPr>
      </p:pic>
      <p:pic>
        <p:nvPicPr>
          <p:cNvPr id="22" name="Picture 21"/>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836322" y="1567891"/>
            <a:ext cx="1556657" cy="954750"/>
          </a:xfrm>
          <a:prstGeom prst="rect">
            <a:avLst/>
          </a:prstGeom>
        </p:spPr>
      </p:pic>
      <p:pic>
        <p:nvPicPr>
          <p:cNvPr id="23" name="Picture 2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730766" y="2082786"/>
            <a:ext cx="785594" cy="481831"/>
          </a:xfrm>
          <a:prstGeom prst="rect">
            <a:avLst/>
          </a:prstGeom>
        </p:spPr>
      </p:pic>
      <p:pic>
        <p:nvPicPr>
          <p:cNvPr id="24" name="Picture 2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87727" y="1148923"/>
            <a:ext cx="1556657" cy="954750"/>
          </a:xfrm>
          <a:prstGeom prst="rect">
            <a:avLst/>
          </a:prstGeom>
        </p:spPr>
      </p:pic>
      <p:pic>
        <p:nvPicPr>
          <p:cNvPr id="25" name="Picture 24"/>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254546" y="1176308"/>
            <a:ext cx="1231793" cy="755500"/>
          </a:xfrm>
          <a:prstGeom prst="rect">
            <a:avLst/>
          </a:prstGeom>
        </p:spPr>
      </p:pic>
      <p:pic>
        <p:nvPicPr>
          <p:cNvPr id="26" name="Picture 25"/>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4228526" y="2463433"/>
            <a:ext cx="1556657" cy="954750"/>
          </a:xfrm>
          <a:prstGeom prst="rect">
            <a:avLst/>
          </a:prstGeom>
        </p:spPr>
      </p:pic>
      <p:pic>
        <p:nvPicPr>
          <p:cNvPr id="27" name="Picture 26"/>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3572889" y="1469048"/>
            <a:ext cx="1556657" cy="954750"/>
          </a:xfrm>
          <a:prstGeom prst="rect">
            <a:avLst/>
          </a:prstGeom>
        </p:spPr>
      </p:pic>
      <p:pic>
        <p:nvPicPr>
          <p:cNvPr id="28" name="Picture 27"/>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991215" y="2431770"/>
            <a:ext cx="1198467" cy="735060"/>
          </a:xfrm>
          <a:prstGeom prst="rect">
            <a:avLst/>
          </a:prstGeom>
        </p:spPr>
      </p:pic>
      <p:pic>
        <p:nvPicPr>
          <p:cNvPr id="29" name="Picture 28"/>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615887" y="2007763"/>
            <a:ext cx="1132703" cy="694725"/>
          </a:xfrm>
          <a:prstGeom prst="rect">
            <a:avLst/>
          </a:prstGeom>
        </p:spPr>
      </p:pic>
      <p:pic>
        <p:nvPicPr>
          <p:cNvPr id="30" name="Picture 29"/>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7368710" y="2144616"/>
            <a:ext cx="1556657" cy="954750"/>
          </a:xfrm>
          <a:prstGeom prst="rect">
            <a:avLst/>
          </a:prstGeom>
        </p:spPr>
      </p:pic>
      <p:pic>
        <p:nvPicPr>
          <p:cNvPr id="31" name="Picture 30"/>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1597282" y="1942430"/>
            <a:ext cx="1556657" cy="954750"/>
          </a:xfrm>
          <a:prstGeom prst="rect">
            <a:avLst/>
          </a:prstGeom>
        </p:spPr>
      </p:pic>
      <p:pic>
        <p:nvPicPr>
          <p:cNvPr id="32" name="Picture 31"/>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8216900" y="2974216"/>
            <a:ext cx="683985" cy="419511"/>
          </a:xfrm>
          <a:prstGeom prst="rect">
            <a:avLst/>
          </a:prstGeom>
        </p:spPr>
      </p:pic>
      <p:pic>
        <p:nvPicPr>
          <p:cNvPr id="33" name="Picture 32"/>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3055939" y="2142912"/>
            <a:ext cx="1200906" cy="736556"/>
          </a:xfrm>
          <a:prstGeom prst="rect">
            <a:avLst/>
          </a:prstGeom>
        </p:spPr>
      </p:pic>
      <p:pic>
        <p:nvPicPr>
          <p:cNvPr id="34" name="Picture 33"/>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4733" y="2522641"/>
            <a:ext cx="1083278" cy="664411"/>
          </a:xfrm>
          <a:prstGeom prst="rect">
            <a:avLst/>
          </a:prstGeom>
        </p:spPr>
      </p:pic>
      <p:pic>
        <p:nvPicPr>
          <p:cNvPr id="35" name="Picture 34"/>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5727013" y="2982417"/>
            <a:ext cx="896133" cy="549628"/>
          </a:xfrm>
          <a:prstGeom prst="rect">
            <a:avLst/>
          </a:prstGeom>
        </p:spPr>
      </p:pic>
      <p:pic>
        <p:nvPicPr>
          <p:cNvPr id="36" name="Picture 35"/>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6772402" y="3134089"/>
            <a:ext cx="753407" cy="462090"/>
          </a:xfrm>
          <a:prstGeom prst="rect">
            <a:avLst/>
          </a:prstGeom>
        </p:spPr>
      </p:pic>
      <p:pic>
        <p:nvPicPr>
          <p:cNvPr id="37" name="Picture 36"/>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7759700" y="3161897"/>
            <a:ext cx="1263723" cy="775084"/>
          </a:xfrm>
          <a:prstGeom prst="rect">
            <a:avLst/>
          </a:prstGeom>
        </p:spPr>
      </p:pic>
      <p:pic>
        <p:nvPicPr>
          <p:cNvPr id="38" name="Picture 37"/>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3947987" y="2140956"/>
            <a:ext cx="525777" cy="322477"/>
          </a:xfrm>
          <a:prstGeom prst="rect">
            <a:avLst/>
          </a:prstGeom>
        </p:spPr>
      </p:pic>
      <p:pic>
        <p:nvPicPr>
          <p:cNvPr id="39" name="Picture 38"/>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7586424" y="3155729"/>
            <a:ext cx="560614" cy="343843"/>
          </a:xfrm>
          <a:prstGeom prst="rect">
            <a:avLst/>
          </a:prstGeom>
        </p:spPr>
      </p:pic>
      <p:pic>
        <p:nvPicPr>
          <p:cNvPr id="40" name="Picture 39"/>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1229658" y="2778695"/>
            <a:ext cx="632829" cy="388135"/>
          </a:xfrm>
          <a:prstGeom prst="rect">
            <a:avLst/>
          </a:prstGeom>
        </p:spPr>
      </p:pic>
      <p:pic>
        <p:nvPicPr>
          <p:cNvPr id="41" name="Picture 40"/>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7163609" y="2793108"/>
            <a:ext cx="857807" cy="526122"/>
          </a:xfrm>
          <a:prstGeom prst="rect">
            <a:avLst/>
          </a:prstGeom>
        </p:spPr>
      </p:pic>
      <p:pic>
        <p:nvPicPr>
          <p:cNvPr id="42" name="Picture 41"/>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2594682" y="2721299"/>
            <a:ext cx="831929" cy="510250"/>
          </a:xfrm>
          <a:prstGeom prst="rect">
            <a:avLst/>
          </a:prstGeom>
        </p:spPr>
      </p:pic>
      <p:pic>
        <p:nvPicPr>
          <p:cNvPr id="43" name="Picture 42"/>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1918352" y="4588544"/>
            <a:ext cx="1271205" cy="779673"/>
          </a:xfrm>
          <a:prstGeom prst="rect">
            <a:avLst/>
          </a:prstGeom>
        </p:spPr>
      </p:pic>
      <p:pic>
        <p:nvPicPr>
          <p:cNvPr id="44" name="Picture 43"/>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6072481" y="4373225"/>
            <a:ext cx="1333770" cy="818046"/>
          </a:xfrm>
          <a:prstGeom prst="rect">
            <a:avLst/>
          </a:prstGeom>
        </p:spPr>
      </p:pic>
      <p:pic>
        <p:nvPicPr>
          <p:cNvPr id="45" name="Picture 44"/>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795752" y="3776154"/>
            <a:ext cx="1189204" cy="729379"/>
          </a:xfrm>
          <a:prstGeom prst="rect">
            <a:avLst/>
          </a:prstGeom>
        </p:spPr>
      </p:pic>
      <p:pic>
        <p:nvPicPr>
          <p:cNvPr id="46" name="Picture 45"/>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102206" y="3118991"/>
            <a:ext cx="541255" cy="331970"/>
          </a:xfrm>
          <a:prstGeom prst="rect">
            <a:avLst/>
          </a:prstGeom>
        </p:spPr>
      </p:pic>
      <p:pic>
        <p:nvPicPr>
          <p:cNvPr id="47" name="Picture 46"/>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4658491" y="2979558"/>
            <a:ext cx="873038" cy="535464"/>
          </a:xfrm>
          <a:prstGeom prst="rect">
            <a:avLst/>
          </a:prstGeom>
        </p:spPr>
      </p:pic>
      <p:pic>
        <p:nvPicPr>
          <p:cNvPr id="48" name="Picture 47"/>
          <p:cNvPicPr>
            <a:picLocks noChangeAspect="1"/>
          </p:cNvPicPr>
          <p:nvPr/>
        </p:nvPicPr>
        <p:blipFill>
          <a:blip r:embed="rId46">
            <a:extLst>
              <a:ext uri="{28A0092B-C50C-407E-A947-70E740481C1C}">
                <a14:useLocalDpi xmlns:a14="http://schemas.microsoft.com/office/drawing/2010/main"/>
              </a:ext>
            </a:extLst>
          </a:blip>
          <a:stretch>
            <a:fillRect/>
          </a:stretch>
        </p:blipFill>
        <p:spPr>
          <a:xfrm>
            <a:off x="3258103" y="4336765"/>
            <a:ext cx="1556657" cy="954750"/>
          </a:xfrm>
          <a:prstGeom prst="rect">
            <a:avLst/>
          </a:prstGeom>
        </p:spPr>
      </p:pic>
      <p:pic>
        <p:nvPicPr>
          <p:cNvPr id="49" name="Picture 48"/>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3505412" y="2854846"/>
            <a:ext cx="705463" cy="432684"/>
          </a:xfrm>
          <a:prstGeom prst="rect">
            <a:avLst/>
          </a:prstGeom>
        </p:spPr>
      </p:pic>
      <p:pic>
        <p:nvPicPr>
          <p:cNvPr id="50" name="Picture 49"/>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6244942" y="2858717"/>
            <a:ext cx="694988" cy="426259"/>
          </a:xfrm>
          <a:prstGeom prst="rect">
            <a:avLst/>
          </a:prstGeom>
        </p:spPr>
      </p:pic>
      <p:pic>
        <p:nvPicPr>
          <p:cNvPr id="51" name="Picture 50"/>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4208663" y="3940850"/>
            <a:ext cx="1556657" cy="954750"/>
          </a:xfrm>
          <a:prstGeom prst="rect">
            <a:avLst/>
          </a:prstGeom>
        </p:spPr>
      </p:pic>
      <p:pic>
        <p:nvPicPr>
          <p:cNvPr id="52" name="Picture 51"/>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5741029" y="3964650"/>
            <a:ext cx="847374" cy="519723"/>
          </a:xfrm>
          <a:prstGeom prst="rect">
            <a:avLst/>
          </a:prstGeom>
        </p:spPr>
      </p:pic>
      <p:pic>
        <p:nvPicPr>
          <p:cNvPr id="53" name="Picture 52"/>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3094508" y="4168077"/>
            <a:ext cx="783662" cy="480646"/>
          </a:xfrm>
          <a:prstGeom prst="rect">
            <a:avLst/>
          </a:prstGeom>
        </p:spPr>
      </p:pic>
      <p:pic>
        <p:nvPicPr>
          <p:cNvPr id="54" name="Picture 53"/>
          <p:cNvPicPr>
            <a:picLocks noChangeAspect="1"/>
          </p:cNvPicPr>
          <p:nvPr/>
        </p:nvPicPr>
        <p:blipFill>
          <a:blip r:embed="rId52">
            <a:extLst>
              <a:ext uri="{28A0092B-C50C-407E-A947-70E740481C1C}">
                <a14:useLocalDpi xmlns:a14="http://schemas.microsoft.com/office/drawing/2010/main"/>
              </a:ext>
            </a:extLst>
          </a:blip>
          <a:stretch>
            <a:fillRect/>
          </a:stretch>
        </p:blipFill>
        <p:spPr>
          <a:xfrm>
            <a:off x="1767081" y="4202724"/>
            <a:ext cx="1386686" cy="850501"/>
          </a:xfrm>
          <a:prstGeom prst="rect">
            <a:avLst/>
          </a:prstGeom>
        </p:spPr>
      </p:pic>
      <p:pic>
        <p:nvPicPr>
          <p:cNvPr id="55" name="Picture 54"/>
          <p:cNvPicPr>
            <a:picLocks noChangeAspect="1"/>
          </p:cNvPicPr>
          <p:nvPr/>
        </p:nvPicPr>
        <p:blipFill>
          <a:blip r:embed="rId53">
            <a:extLst>
              <a:ext uri="{28A0092B-C50C-407E-A947-70E740481C1C}">
                <a14:useLocalDpi xmlns:a14="http://schemas.microsoft.com/office/drawing/2010/main"/>
              </a:ext>
            </a:extLst>
          </a:blip>
          <a:stretch>
            <a:fillRect/>
          </a:stretch>
        </p:blipFill>
        <p:spPr>
          <a:xfrm>
            <a:off x="1346683" y="3777438"/>
            <a:ext cx="1556657" cy="954750"/>
          </a:xfrm>
          <a:prstGeom prst="rect">
            <a:avLst/>
          </a:prstGeom>
        </p:spPr>
      </p:pic>
      <p:pic>
        <p:nvPicPr>
          <p:cNvPr id="56" name="Picture 55"/>
          <p:cNvPicPr>
            <a:picLocks noChangeAspect="1"/>
          </p:cNvPicPr>
          <p:nvPr/>
        </p:nvPicPr>
        <p:blipFill>
          <a:blip r:embed="rId54">
            <a:extLst>
              <a:ext uri="{28A0092B-C50C-407E-A947-70E740481C1C}">
                <a14:useLocalDpi xmlns:a14="http://schemas.microsoft.com/office/drawing/2010/main"/>
              </a:ext>
            </a:extLst>
          </a:blip>
          <a:stretch>
            <a:fillRect/>
          </a:stretch>
        </p:blipFill>
        <p:spPr>
          <a:xfrm>
            <a:off x="118380" y="4205613"/>
            <a:ext cx="1556657" cy="954750"/>
          </a:xfrm>
          <a:prstGeom prst="rect">
            <a:avLst/>
          </a:prstGeom>
        </p:spPr>
      </p:pic>
      <p:pic>
        <p:nvPicPr>
          <p:cNvPr id="57" name="Picture 56"/>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202304" y="3876638"/>
            <a:ext cx="1241585" cy="761506"/>
          </a:xfrm>
          <a:prstGeom prst="rect">
            <a:avLst/>
          </a:prstGeom>
        </p:spPr>
      </p:pic>
      <p:pic>
        <p:nvPicPr>
          <p:cNvPr id="58" name="Picture 57"/>
          <p:cNvPicPr>
            <a:picLocks noChangeAspect="1"/>
          </p:cNvPicPr>
          <p:nvPr/>
        </p:nvPicPr>
        <p:blipFill>
          <a:blip r:embed="rId56">
            <a:extLst>
              <a:ext uri="{28A0092B-C50C-407E-A947-70E740481C1C}">
                <a14:useLocalDpi xmlns:a14="http://schemas.microsoft.com/office/drawing/2010/main"/>
              </a:ext>
            </a:extLst>
          </a:blip>
          <a:stretch>
            <a:fillRect/>
          </a:stretch>
        </p:blipFill>
        <p:spPr>
          <a:xfrm>
            <a:off x="6322054" y="3906019"/>
            <a:ext cx="1556657" cy="954750"/>
          </a:xfrm>
          <a:prstGeom prst="rect">
            <a:avLst/>
          </a:prstGeom>
        </p:spPr>
      </p:pic>
      <p:pic>
        <p:nvPicPr>
          <p:cNvPr id="59" name="Picture 58"/>
          <p:cNvPicPr>
            <a:picLocks noChangeAspect="1"/>
          </p:cNvPicPr>
          <p:nvPr/>
        </p:nvPicPr>
        <p:blipFill>
          <a:blip r:embed="rId57">
            <a:extLst>
              <a:ext uri="{28A0092B-C50C-407E-A947-70E740481C1C}">
                <a14:useLocalDpi xmlns:a14="http://schemas.microsoft.com/office/drawing/2010/main"/>
              </a:ext>
            </a:extLst>
          </a:blip>
          <a:stretch>
            <a:fillRect/>
          </a:stretch>
        </p:blipFill>
        <p:spPr>
          <a:xfrm>
            <a:off x="7528831" y="4023631"/>
            <a:ext cx="1556657" cy="954750"/>
          </a:xfrm>
          <a:prstGeom prst="rect">
            <a:avLst/>
          </a:prstGeom>
        </p:spPr>
      </p:pic>
      <p:pic>
        <p:nvPicPr>
          <p:cNvPr id="60" name="Picture 59"/>
          <p:cNvPicPr>
            <a:picLocks noChangeAspect="1"/>
          </p:cNvPicPr>
          <p:nvPr/>
        </p:nvPicPr>
        <p:blipFill>
          <a:blip r:embed="rId58">
            <a:extLst>
              <a:ext uri="{28A0092B-C50C-407E-A947-70E740481C1C}">
                <a14:useLocalDpi xmlns:a14="http://schemas.microsoft.com/office/drawing/2010/main"/>
              </a:ext>
            </a:extLst>
          </a:blip>
          <a:stretch>
            <a:fillRect/>
          </a:stretch>
        </p:blipFill>
        <p:spPr>
          <a:xfrm>
            <a:off x="3567445" y="3477787"/>
            <a:ext cx="1556657" cy="954750"/>
          </a:xfrm>
          <a:prstGeom prst="rect">
            <a:avLst/>
          </a:prstGeom>
        </p:spPr>
      </p:pic>
      <p:pic>
        <p:nvPicPr>
          <p:cNvPr id="61" name="Picture 60"/>
          <p:cNvPicPr>
            <a:picLocks noChangeAspect="1"/>
          </p:cNvPicPr>
          <p:nvPr/>
        </p:nvPicPr>
        <p:blipFill>
          <a:blip r:embed="rId59">
            <a:extLst>
              <a:ext uri="{28A0092B-C50C-407E-A947-70E740481C1C}">
                <a14:useLocalDpi xmlns:a14="http://schemas.microsoft.com/office/drawing/2010/main"/>
              </a:ext>
            </a:extLst>
          </a:blip>
          <a:stretch>
            <a:fillRect/>
          </a:stretch>
        </p:blipFill>
        <p:spPr>
          <a:xfrm>
            <a:off x="1942281" y="3452427"/>
            <a:ext cx="1556657" cy="954750"/>
          </a:xfrm>
          <a:prstGeom prst="rect">
            <a:avLst/>
          </a:prstGeom>
        </p:spPr>
      </p:pic>
      <p:pic>
        <p:nvPicPr>
          <p:cNvPr id="62" name="Picture 61"/>
          <p:cNvPicPr>
            <a:picLocks noChangeAspect="1"/>
          </p:cNvPicPr>
          <p:nvPr/>
        </p:nvPicPr>
        <p:blipFill>
          <a:blip r:embed="rId60">
            <a:extLst>
              <a:ext uri="{28A0092B-C50C-407E-A947-70E740481C1C}">
                <a14:useLocalDpi xmlns:a14="http://schemas.microsoft.com/office/drawing/2010/main"/>
              </a:ext>
            </a:extLst>
          </a:blip>
          <a:stretch>
            <a:fillRect/>
          </a:stretch>
        </p:blipFill>
        <p:spPr>
          <a:xfrm>
            <a:off x="133051" y="3322857"/>
            <a:ext cx="1615913" cy="991093"/>
          </a:xfrm>
          <a:prstGeom prst="rect">
            <a:avLst/>
          </a:prstGeom>
        </p:spPr>
      </p:pic>
      <p:pic>
        <p:nvPicPr>
          <p:cNvPr id="63" name="Picture 62"/>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7496527" y="3529456"/>
            <a:ext cx="1227924" cy="753127"/>
          </a:xfrm>
          <a:prstGeom prst="rect">
            <a:avLst/>
          </a:prstGeom>
        </p:spPr>
      </p:pic>
      <p:pic>
        <p:nvPicPr>
          <p:cNvPr id="64" name="Picture 63"/>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6417872" y="3556226"/>
            <a:ext cx="997024" cy="611508"/>
          </a:xfrm>
          <a:prstGeom prst="rect">
            <a:avLst/>
          </a:prstGeom>
        </p:spPr>
      </p:pic>
      <p:pic>
        <p:nvPicPr>
          <p:cNvPr id="65" name="Picture 64"/>
          <p:cNvPicPr>
            <a:picLocks noChangeAspect="1"/>
          </p:cNvPicPr>
          <p:nvPr/>
        </p:nvPicPr>
        <p:blipFill>
          <a:blip r:embed="rId63">
            <a:extLst>
              <a:ext uri="{28A0092B-C50C-407E-A947-70E740481C1C}">
                <a14:useLocalDpi xmlns:a14="http://schemas.microsoft.com/office/drawing/2010/main"/>
              </a:ext>
            </a:extLst>
          </a:blip>
          <a:stretch>
            <a:fillRect/>
          </a:stretch>
        </p:blipFill>
        <p:spPr>
          <a:xfrm>
            <a:off x="5309050" y="3338177"/>
            <a:ext cx="1250778" cy="767144"/>
          </a:xfrm>
          <a:prstGeom prst="rect">
            <a:avLst/>
          </a:prstGeom>
        </p:spPr>
      </p:pic>
      <p:pic>
        <p:nvPicPr>
          <p:cNvPr id="66" name="Picture 65"/>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3919627" y="3202890"/>
            <a:ext cx="1243837" cy="762887"/>
          </a:xfrm>
          <a:prstGeom prst="rect">
            <a:avLst/>
          </a:prstGeom>
        </p:spPr>
      </p:pic>
      <p:pic>
        <p:nvPicPr>
          <p:cNvPr id="67" name="Picture 66"/>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3071710" y="3283486"/>
            <a:ext cx="840032" cy="515220"/>
          </a:xfrm>
          <a:prstGeom prst="rect">
            <a:avLst/>
          </a:prstGeom>
        </p:spPr>
      </p:pic>
      <p:pic>
        <p:nvPicPr>
          <p:cNvPr id="68" name="Picture 67"/>
          <p:cNvPicPr>
            <a:picLocks noChangeAspect="1"/>
          </p:cNvPicPr>
          <p:nvPr/>
        </p:nvPicPr>
        <p:blipFill>
          <a:blip r:embed="rId66" cstate="print">
            <a:extLst>
              <a:ext uri="{28A0092B-C50C-407E-A947-70E740481C1C}">
                <a14:useLocalDpi xmlns:a14="http://schemas.microsoft.com/office/drawing/2010/main"/>
              </a:ext>
            </a:extLst>
          </a:blip>
          <a:stretch>
            <a:fillRect/>
          </a:stretch>
        </p:blipFill>
        <p:spPr>
          <a:xfrm>
            <a:off x="1936815" y="3010294"/>
            <a:ext cx="1200665" cy="736408"/>
          </a:xfrm>
          <a:prstGeom prst="rect">
            <a:avLst/>
          </a:prstGeom>
        </p:spPr>
      </p:pic>
      <p:pic>
        <p:nvPicPr>
          <p:cNvPr id="69" name="Picture 68"/>
          <p:cNvPicPr>
            <a:picLocks noChangeAspect="1"/>
          </p:cNvPicPr>
          <p:nvPr/>
        </p:nvPicPr>
        <p:blipFill>
          <a:blip r:embed="rId67" cstate="print">
            <a:extLst>
              <a:ext uri="{28A0092B-C50C-407E-A947-70E740481C1C}">
                <a14:useLocalDpi xmlns:a14="http://schemas.microsoft.com/office/drawing/2010/main"/>
              </a:ext>
            </a:extLst>
          </a:blip>
          <a:stretch>
            <a:fillRect/>
          </a:stretch>
        </p:blipFill>
        <p:spPr>
          <a:xfrm>
            <a:off x="816199" y="3081858"/>
            <a:ext cx="967304" cy="593280"/>
          </a:xfrm>
          <a:prstGeom prst="rect">
            <a:avLst/>
          </a:prstGeom>
        </p:spPr>
      </p:pic>
      <p:sp>
        <p:nvSpPr>
          <p:cNvPr id="70" name="Slide Number Placeholder 69"/>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36</a:t>
            </a:fld>
            <a:endParaRPr lang="en-US" sz="1400" b="0" i="0" u="none" strike="noStrike" cap="none" dirty="0">
              <a:solidFill>
                <a:srgbClr val="000000"/>
              </a:solidFill>
              <a:latin typeface="Arial"/>
              <a:ea typeface="Arial"/>
              <a:cs typeface="Arial"/>
              <a:sym typeface="Arial"/>
            </a:endParaRPr>
          </a:p>
        </p:txBody>
      </p:sp>
      <p:pic>
        <p:nvPicPr>
          <p:cNvPr id="8" name="Picture 7"/>
          <p:cNvPicPr>
            <a:picLocks noChangeAspect="1"/>
          </p:cNvPicPr>
          <p:nvPr/>
        </p:nvPicPr>
        <p:blipFill>
          <a:blip r:embed="rId68"/>
          <a:stretch>
            <a:fillRect/>
          </a:stretch>
        </p:blipFill>
        <p:spPr>
          <a:xfrm>
            <a:off x="7559128" y="502745"/>
            <a:ext cx="932464" cy="621643"/>
          </a:xfrm>
          <a:prstGeom prst="rect">
            <a:avLst/>
          </a:prstGeom>
        </p:spPr>
      </p:pic>
      <p:pic>
        <p:nvPicPr>
          <p:cNvPr id="9" name="Picture 8"/>
          <p:cNvPicPr>
            <a:picLocks noChangeAspect="1"/>
          </p:cNvPicPr>
          <p:nvPr/>
        </p:nvPicPr>
        <p:blipFill>
          <a:blip r:embed="rId69"/>
          <a:stretch>
            <a:fillRect/>
          </a:stretch>
        </p:blipFill>
        <p:spPr>
          <a:xfrm>
            <a:off x="653228" y="586500"/>
            <a:ext cx="743241" cy="641535"/>
          </a:xfrm>
          <a:prstGeom prst="rect">
            <a:avLst/>
          </a:prstGeom>
        </p:spPr>
      </p:pic>
      <p:pic>
        <p:nvPicPr>
          <p:cNvPr id="71" name="Picture 70"/>
          <p:cNvPicPr>
            <a:picLocks noChangeAspect="1"/>
          </p:cNvPicPr>
          <p:nvPr/>
        </p:nvPicPr>
        <p:blipFill>
          <a:blip r:embed="rId70"/>
          <a:stretch>
            <a:fillRect/>
          </a:stretch>
        </p:blipFill>
        <p:spPr>
          <a:xfrm>
            <a:off x="8590762" y="556651"/>
            <a:ext cx="536764" cy="536764"/>
          </a:xfrm>
          <a:prstGeom prst="rect">
            <a:avLst/>
          </a:prstGeom>
        </p:spPr>
      </p:pic>
      <p:pic>
        <p:nvPicPr>
          <p:cNvPr id="72" name="Picture 71"/>
          <p:cNvPicPr>
            <a:picLocks noChangeAspect="1"/>
          </p:cNvPicPr>
          <p:nvPr/>
        </p:nvPicPr>
        <p:blipFill>
          <a:blip r:embed="rId71" cstate="print">
            <a:extLst>
              <a:ext uri="{28A0092B-C50C-407E-A947-70E740481C1C}">
                <a14:useLocalDpi xmlns:a14="http://schemas.microsoft.com/office/drawing/2010/main"/>
              </a:ext>
            </a:extLst>
          </a:blip>
          <a:stretch>
            <a:fillRect/>
          </a:stretch>
        </p:blipFill>
        <p:spPr>
          <a:xfrm>
            <a:off x="5115277" y="4568384"/>
            <a:ext cx="567086" cy="567086"/>
          </a:xfrm>
          <a:prstGeom prst="rect">
            <a:avLst/>
          </a:prstGeom>
        </p:spPr>
      </p:pic>
      <p:sp>
        <p:nvSpPr>
          <p:cNvPr id="73" name="Shape 292"/>
          <p:cNvSpPr/>
          <p:nvPr/>
        </p:nvSpPr>
        <p:spPr>
          <a:xfrm>
            <a:off x="3340828" y="4832147"/>
            <a:ext cx="4835159" cy="337003"/>
          </a:xfrm>
          <a:prstGeom prst="rect">
            <a:avLst/>
          </a:prstGeom>
          <a:noFill/>
          <a:ln>
            <a:noFill/>
          </a:ln>
        </p:spPr>
        <p:txBody>
          <a:bodyPr lIns="91425" tIns="91425" rIns="91425" bIns="91425" anchor="ctr" anchorCtr="0">
            <a:noAutofit/>
          </a:bodyPr>
          <a:lstStyle/>
          <a:p>
            <a:pPr lvl="0" algn="r">
              <a:buSzPct val="25000"/>
            </a:pPr>
            <a:r>
              <a:rPr lang="en-US" sz="1000" u="sng" dirty="0">
                <a:solidFill>
                  <a:schemeClr val="hlink"/>
                </a:solidFill>
              </a:rPr>
              <a:t>https://</a:t>
            </a:r>
            <a:r>
              <a:rPr lang="en-US" sz="1000" u="sng" dirty="0" err="1">
                <a:solidFill>
                  <a:schemeClr val="hlink"/>
                </a:solidFill>
              </a:rPr>
              <a:t>www.cncf.io</a:t>
            </a:r>
            <a:r>
              <a:rPr lang="en-US" sz="1000" u="sng" dirty="0">
                <a:solidFill>
                  <a:schemeClr val="hlink"/>
                </a:solidFill>
              </a:rPr>
              <a:t>/about/members/</a:t>
            </a:r>
            <a:endParaRPr sz="1800" b="0" i="0" u="none" strike="noStrike" cap="none" dirty="0">
              <a:solidFill>
                <a:srgbClr val="000000"/>
              </a:solidFill>
              <a:latin typeface="Cambria"/>
              <a:ea typeface="Cambria"/>
              <a:cs typeface="Cambria"/>
              <a:sym typeface="Cambria"/>
            </a:endParaRPr>
          </a:p>
        </p:txBody>
      </p:sp>
    </p:spTree>
    <p:extLst>
      <p:ext uri="{BB962C8B-B14F-4D97-AF65-F5344CB8AC3E}">
        <p14:creationId xmlns:p14="http://schemas.microsoft.com/office/powerpoint/2010/main" val="1819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150"/>
                                  </p:stCondLst>
                                  <p:childTnLst>
                                    <p:set>
                                      <p:cBhvr>
                                        <p:cTn id="25" dur="1" fill="hold">
                                          <p:stCondLst>
                                            <p:cond delay="0"/>
                                          </p:stCondLst>
                                        </p:cTn>
                                        <p:tgtEl>
                                          <p:spTgt spid="11"/>
                                        </p:tgtEl>
                                        <p:attrNameLst>
                                          <p:attrName>style.visibility</p:attrName>
                                        </p:attrNameLst>
                                      </p:cBhvr>
                                      <p:to>
                                        <p:strVal val="visible"/>
                                      </p:to>
                                    </p:set>
                                  </p:childTnLst>
                                </p:cTn>
                              </p:par>
                            </p:childTnLst>
                          </p:cTn>
                        </p:par>
                        <p:par>
                          <p:cTn id="26" fill="hold">
                            <p:stCondLst>
                              <p:cond delay="150"/>
                            </p:stCondLst>
                            <p:childTnLst>
                              <p:par>
                                <p:cTn id="27" presetID="1" presetClass="entr" presetSubtype="0" fill="hold" nodeType="afterEffect">
                                  <p:stCondLst>
                                    <p:cond delay="150"/>
                                  </p:stCondLst>
                                  <p:childTnLst>
                                    <p:set>
                                      <p:cBhvr>
                                        <p:cTn id="28" dur="1" fill="hold">
                                          <p:stCondLst>
                                            <p:cond delay="0"/>
                                          </p:stCondLst>
                                        </p:cTn>
                                        <p:tgtEl>
                                          <p:spTgt spid="12"/>
                                        </p:tgtEl>
                                        <p:attrNameLst>
                                          <p:attrName>style.visibility</p:attrName>
                                        </p:attrNameLst>
                                      </p:cBhvr>
                                      <p:to>
                                        <p:strVal val="visible"/>
                                      </p:to>
                                    </p:set>
                                  </p:childTnLst>
                                </p:cTn>
                              </p:par>
                            </p:childTnLst>
                          </p:cTn>
                        </p:par>
                        <p:par>
                          <p:cTn id="29" fill="hold">
                            <p:stCondLst>
                              <p:cond delay="300"/>
                            </p:stCondLst>
                            <p:childTnLst>
                              <p:par>
                                <p:cTn id="30" presetID="1" presetClass="entr" presetSubtype="0" fill="hold" nodeType="afterEffect">
                                  <p:stCondLst>
                                    <p:cond delay="150"/>
                                  </p:stCondLst>
                                  <p:childTnLst>
                                    <p:set>
                                      <p:cBhvr>
                                        <p:cTn id="31" dur="1" fill="hold">
                                          <p:stCondLst>
                                            <p:cond delay="0"/>
                                          </p:stCondLst>
                                        </p:cTn>
                                        <p:tgtEl>
                                          <p:spTgt spid="13"/>
                                        </p:tgtEl>
                                        <p:attrNameLst>
                                          <p:attrName>style.visibility</p:attrName>
                                        </p:attrNameLst>
                                      </p:cBhvr>
                                      <p:to>
                                        <p:strVal val="visible"/>
                                      </p:to>
                                    </p:set>
                                  </p:childTnLst>
                                </p:cTn>
                              </p:par>
                            </p:childTnLst>
                          </p:cTn>
                        </p:par>
                        <p:par>
                          <p:cTn id="32" fill="hold">
                            <p:stCondLst>
                              <p:cond delay="450"/>
                            </p:stCondLst>
                            <p:childTnLst>
                              <p:par>
                                <p:cTn id="33" presetID="1" presetClass="entr" presetSubtype="0" fill="hold" nodeType="afterEffect">
                                  <p:stCondLst>
                                    <p:cond delay="15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600"/>
                            </p:stCondLst>
                            <p:childTnLst>
                              <p:par>
                                <p:cTn id="36" presetID="1" presetClass="entr" presetSubtype="0" fill="hold" nodeType="afterEffect">
                                  <p:stCondLst>
                                    <p:cond delay="150"/>
                                  </p:stCondLst>
                                  <p:childTnLst>
                                    <p:set>
                                      <p:cBhvr>
                                        <p:cTn id="37" dur="1" fill="hold">
                                          <p:stCondLst>
                                            <p:cond delay="0"/>
                                          </p:stCondLst>
                                        </p:cTn>
                                        <p:tgtEl>
                                          <p:spTgt spid="15"/>
                                        </p:tgtEl>
                                        <p:attrNameLst>
                                          <p:attrName>style.visibility</p:attrName>
                                        </p:attrNameLst>
                                      </p:cBhvr>
                                      <p:to>
                                        <p:strVal val="visible"/>
                                      </p:to>
                                    </p:set>
                                  </p:childTnLst>
                                </p:cTn>
                              </p:par>
                            </p:childTnLst>
                          </p:cTn>
                        </p:par>
                        <p:par>
                          <p:cTn id="38" fill="hold">
                            <p:stCondLst>
                              <p:cond delay="750"/>
                            </p:stCondLst>
                            <p:childTnLst>
                              <p:par>
                                <p:cTn id="39" presetID="1" presetClass="entr" presetSubtype="0" fill="hold" nodeType="afterEffect">
                                  <p:stCondLst>
                                    <p:cond delay="150"/>
                                  </p:stCondLst>
                                  <p:childTnLst>
                                    <p:set>
                                      <p:cBhvr>
                                        <p:cTn id="40" dur="1" fill="hold">
                                          <p:stCondLst>
                                            <p:cond delay="0"/>
                                          </p:stCondLst>
                                        </p:cTn>
                                        <p:tgtEl>
                                          <p:spTgt spid="16"/>
                                        </p:tgtEl>
                                        <p:attrNameLst>
                                          <p:attrName>style.visibility</p:attrName>
                                        </p:attrNameLst>
                                      </p:cBhvr>
                                      <p:to>
                                        <p:strVal val="visible"/>
                                      </p:to>
                                    </p:set>
                                  </p:childTnLst>
                                </p:cTn>
                              </p:par>
                            </p:childTnLst>
                          </p:cTn>
                        </p:par>
                        <p:par>
                          <p:cTn id="41" fill="hold">
                            <p:stCondLst>
                              <p:cond delay="900"/>
                            </p:stCondLst>
                            <p:childTnLst>
                              <p:par>
                                <p:cTn id="42" presetID="1" presetClass="entr" presetSubtype="0" fill="hold" nodeType="afterEffect">
                                  <p:stCondLst>
                                    <p:cond delay="15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1050"/>
                            </p:stCondLst>
                            <p:childTnLst>
                              <p:par>
                                <p:cTn id="45" presetID="1" presetClass="entr" presetSubtype="0" fill="hold" nodeType="afterEffect">
                                  <p:stCondLst>
                                    <p:cond delay="150"/>
                                  </p:stCondLst>
                                  <p:childTnLst>
                                    <p:set>
                                      <p:cBhvr>
                                        <p:cTn id="46" dur="1" fill="hold">
                                          <p:stCondLst>
                                            <p:cond delay="0"/>
                                          </p:stCondLst>
                                        </p:cTn>
                                        <p:tgtEl>
                                          <p:spTgt spid="18"/>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nodeType="afterEffect">
                                  <p:stCondLst>
                                    <p:cond delay="150"/>
                                  </p:stCondLst>
                                  <p:childTnLst>
                                    <p:set>
                                      <p:cBhvr>
                                        <p:cTn id="49" dur="1" fill="hold">
                                          <p:stCondLst>
                                            <p:cond delay="0"/>
                                          </p:stCondLst>
                                        </p:cTn>
                                        <p:tgtEl>
                                          <p:spTgt spid="19"/>
                                        </p:tgtEl>
                                        <p:attrNameLst>
                                          <p:attrName>style.visibility</p:attrName>
                                        </p:attrNameLst>
                                      </p:cBhvr>
                                      <p:to>
                                        <p:strVal val="visible"/>
                                      </p:to>
                                    </p:set>
                                  </p:childTnLst>
                                </p:cTn>
                              </p:par>
                            </p:childTnLst>
                          </p:cTn>
                        </p:par>
                        <p:par>
                          <p:cTn id="50" fill="hold">
                            <p:stCondLst>
                              <p:cond delay="1350"/>
                            </p:stCondLst>
                            <p:childTnLst>
                              <p:par>
                                <p:cTn id="51" presetID="1" presetClass="entr" presetSubtype="0" fill="hold" nodeType="afterEffect">
                                  <p:stCondLst>
                                    <p:cond delay="150"/>
                                  </p:stCondLst>
                                  <p:childTnLst>
                                    <p:set>
                                      <p:cBhvr>
                                        <p:cTn id="52" dur="1" fill="hold">
                                          <p:stCondLst>
                                            <p:cond delay="0"/>
                                          </p:stCondLst>
                                        </p:cTn>
                                        <p:tgtEl>
                                          <p:spTgt spid="20"/>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nodeType="afterEffect">
                                  <p:stCondLst>
                                    <p:cond delay="150"/>
                                  </p:stCondLst>
                                  <p:childTnLst>
                                    <p:set>
                                      <p:cBhvr>
                                        <p:cTn id="55" dur="1" fill="hold">
                                          <p:stCondLst>
                                            <p:cond delay="0"/>
                                          </p:stCondLst>
                                        </p:cTn>
                                        <p:tgtEl>
                                          <p:spTgt spid="21"/>
                                        </p:tgtEl>
                                        <p:attrNameLst>
                                          <p:attrName>style.visibility</p:attrName>
                                        </p:attrNameLst>
                                      </p:cBhvr>
                                      <p:to>
                                        <p:strVal val="visible"/>
                                      </p:to>
                                    </p:set>
                                  </p:childTnLst>
                                </p:cTn>
                              </p:par>
                            </p:childTnLst>
                          </p:cTn>
                        </p:par>
                        <p:par>
                          <p:cTn id="56" fill="hold">
                            <p:stCondLst>
                              <p:cond delay="1650"/>
                            </p:stCondLst>
                            <p:childTnLst>
                              <p:par>
                                <p:cTn id="57" presetID="1" presetClass="entr" presetSubtype="0" fill="hold" nodeType="afterEffect">
                                  <p:stCondLst>
                                    <p:cond delay="150"/>
                                  </p:stCondLst>
                                  <p:childTnLst>
                                    <p:set>
                                      <p:cBhvr>
                                        <p:cTn id="58" dur="1" fill="hold">
                                          <p:stCondLst>
                                            <p:cond delay="0"/>
                                          </p:stCondLst>
                                        </p:cTn>
                                        <p:tgtEl>
                                          <p:spTgt spid="22"/>
                                        </p:tgtEl>
                                        <p:attrNameLst>
                                          <p:attrName>style.visibility</p:attrName>
                                        </p:attrNameLst>
                                      </p:cBhvr>
                                      <p:to>
                                        <p:strVal val="visible"/>
                                      </p:to>
                                    </p:set>
                                  </p:childTnLst>
                                </p:cTn>
                              </p:par>
                            </p:childTnLst>
                          </p:cTn>
                        </p:par>
                        <p:par>
                          <p:cTn id="59" fill="hold">
                            <p:stCondLst>
                              <p:cond delay="1800"/>
                            </p:stCondLst>
                            <p:childTnLst>
                              <p:par>
                                <p:cTn id="60" presetID="1" presetClass="entr" presetSubtype="0" fill="hold" nodeType="afterEffect">
                                  <p:stCondLst>
                                    <p:cond delay="150"/>
                                  </p:stCondLst>
                                  <p:childTnLst>
                                    <p:set>
                                      <p:cBhvr>
                                        <p:cTn id="61" dur="1" fill="hold">
                                          <p:stCondLst>
                                            <p:cond delay="0"/>
                                          </p:stCondLst>
                                        </p:cTn>
                                        <p:tgtEl>
                                          <p:spTgt spid="23"/>
                                        </p:tgtEl>
                                        <p:attrNameLst>
                                          <p:attrName>style.visibility</p:attrName>
                                        </p:attrNameLst>
                                      </p:cBhvr>
                                      <p:to>
                                        <p:strVal val="visible"/>
                                      </p:to>
                                    </p:set>
                                  </p:childTnLst>
                                </p:cTn>
                              </p:par>
                            </p:childTnLst>
                          </p:cTn>
                        </p:par>
                        <p:par>
                          <p:cTn id="62" fill="hold">
                            <p:stCondLst>
                              <p:cond delay="1950"/>
                            </p:stCondLst>
                            <p:childTnLst>
                              <p:par>
                                <p:cTn id="63" presetID="1" presetClass="entr" presetSubtype="0" fill="hold" nodeType="afterEffect">
                                  <p:stCondLst>
                                    <p:cond delay="150"/>
                                  </p:stCondLst>
                                  <p:childTnLst>
                                    <p:set>
                                      <p:cBhvr>
                                        <p:cTn id="64" dur="1" fill="hold">
                                          <p:stCondLst>
                                            <p:cond delay="0"/>
                                          </p:stCondLst>
                                        </p:cTn>
                                        <p:tgtEl>
                                          <p:spTgt spid="24"/>
                                        </p:tgtEl>
                                        <p:attrNameLst>
                                          <p:attrName>style.visibility</p:attrName>
                                        </p:attrNameLst>
                                      </p:cBhvr>
                                      <p:to>
                                        <p:strVal val="visible"/>
                                      </p:to>
                                    </p:set>
                                  </p:childTnLst>
                                </p:cTn>
                              </p:par>
                            </p:childTnLst>
                          </p:cTn>
                        </p:par>
                        <p:par>
                          <p:cTn id="65" fill="hold">
                            <p:stCondLst>
                              <p:cond delay="2100"/>
                            </p:stCondLst>
                            <p:childTnLst>
                              <p:par>
                                <p:cTn id="66" presetID="1" presetClass="entr" presetSubtype="0" fill="hold" nodeType="afterEffect">
                                  <p:stCondLst>
                                    <p:cond delay="150"/>
                                  </p:stCondLst>
                                  <p:childTnLst>
                                    <p:set>
                                      <p:cBhvr>
                                        <p:cTn id="67" dur="1" fill="hold">
                                          <p:stCondLst>
                                            <p:cond delay="0"/>
                                          </p:stCondLst>
                                        </p:cTn>
                                        <p:tgtEl>
                                          <p:spTgt spid="25"/>
                                        </p:tgtEl>
                                        <p:attrNameLst>
                                          <p:attrName>style.visibility</p:attrName>
                                        </p:attrNameLst>
                                      </p:cBhvr>
                                      <p:to>
                                        <p:strVal val="visible"/>
                                      </p:to>
                                    </p:set>
                                  </p:childTnLst>
                                </p:cTn>
                              </p:par>
                            </p:childTnLst>
                          </p:cTn>
                        </p:par>
                        <p:par>
                          <p:cTn id="68" fill="hold">
                            <p:stCondLst>
                              <p:cond delay="2250"/>
                            </p:stCondLst>
                            <p:childTnLst>
                              <p:par>
                                <p:cTn id="69" presetID="1" presetClass="entr" presetSubtype="0" fill="hold" nodeType="afterEffect">
                                  <p:stCondLst>
                                    <p:cond delay="150"/>
                                  </p:stCondLst>
                                  <p:childTnLst>
                                    <p:set>
                                      <p:cBhvr>
                                        <p:cTn id="70" dur="1" fill="hold">
                                          <p:stCondLst>
                                            <p:cond delay="0"/>
                                          </p:stCondLst>
                                        </p:cTn>
                                        <p:tgtEl>
                                          <p:spTgt spid="26"/>
                                        </p:tgtEl>
                                        <p:attrNameLst>
                                          <p:attrName>style.visibility</p:attrName>
                                        </p:attrNameLst>
                                      </p:cBhvr>
                                      <p:to>
                                        <p:strVal val="visible"/>
                                      </p:to>
                                    </p:set>
                                  </p:childTnLst>
                                </p:cTn>
                              </p:par>
                            </p:childTnLst>
                          </p:cTn>
                        </p:par>
                        <p:par>
                          <p:cTn id="71" fill="hold">
                            <p:stCondLst>
                              <p:cond delay="2400"/>
                            </p:stCondLst>
                            <p:childTnLst>
                              <p:par>
                                <p:cTn id="72" presetID="1" presetClass="entr" presetSubtype="0" fill="hold" nodeType="afterEffect">
                                  <p:stCondLst>
                                    <p:cond delay="150"/>
                                  </p:stCondLst>
                                  <p:childTnLst>
                                    <p:set>
                                      <p:cBhvr>
                                        <p:cTn id="73" dur="1" fill="hold">
                                          <p:stCondLst>
                                            <p:cond delay="0"/>
                                          </p:stCondLst>
                                        </p:cTn>
                                        <p:tgtEl>
                                          <p:spTgt spid="27"/>
                                        </p:tgtEl>
                                        <p:attrNameLst>
                                          <p:attrName>style.visibility</p:attrName>
                                        </p:attrNameLst>
                                      </p:cBhvr>
                                      <p:to>
                                        <p:strVal val="visible"/>
                                      </p:to>
                                    </p:set>
                                  </p:childTnLst>
                                </p:cTn>
                              </p:par>
                            </p:childTnLst>
                          </p:cTn>
                        </p:par>
                        <p:par>
                          <p:cTn id="74" fill="hold">
                            <p:stCondLst>
                              <p:cond delay="2550"/>
                            </p:stCondLst>
                            <p:childTnLst>
                              <p:par>
                                <p:cTn id="75" presetID="1" presetClass="entr" presetSubtype="0" fill="hold" nodeType="afterEffect">
                                  <p:stCondLst>
                                    <p:cond delay="150"/>
                                  </p:stCondLst>
                                  <p:childTnLst>
                                    <p:set>
                                      <p:cBhvr>
                                        <p:cTn id="76" dur="1" fill="hold">
                                          <p:stCondLst>
                                            <p:cond delay="0"/>
                                          </p:stCondLst>
                                        </p:cTn>
                                        <p:tgtEl>
                                          <p:spTgt spid="28"/>
                                        </p:tgtEl>
                                        <p:attrNameLst>
                                          <p:attrName>style.visibility</p:attrName>
                                        </p:attrNameLst>
                                      </p:cBhvr>
                                      <p:to>
                                        <p:strVal val="visible"/>
                                      </p:to>
                                    </p:set>
                                  </p:childTnLst>
                                </p:cTn>
                              </p:par>
                            </p:childTnLst>
                          </p:cTn>
                        </p:par>
                        <p:par>
                          <p:cTn id="77" fill="hold">
                            <p:stCondLst>
                              <p:cond delay="2700"/>
                            </p:stCondLst>
                            <p:childTnLst>
                              <p:par>
                                <p:cTn id="78" presetID="1" presetClass="entr" presetSubtype="0" fill="hold" nodeType="afterEffect">
                                  <p:stCondLst>
                                    <p:cond delay="150"/>
                                  </p:stCondLst>
                                  <p:childTnLst>
                                    <p:set>
                                      <p:cBhvr>
                                        <p:cTn id="79" dur="1" fill="hold">
                                          <p:stCondLst>
                                            <p:cond delay="0"/>
                                          </p:stCondLst>
                                        </p:cTn>
                                        <p:tgtEl>
                                          <p:spTgt spid="29"/>
                                        </p:tgtEl>
                                        <p:attrNameLst>
                                          <p:attrName>style.visibility</p:attrName>
                                        </p:attrNameLst>
                                      </p:cBhvr>
                                      <p:to>
                                        <p:strVal val="visible"/>
                                      </p:to>
                                    </p:set>
                                  </p:childTnLst>
                                </p:cTn>
                              </p:par>
                            </p:childTnLst>
                          </p:cTn>
                        </p:par>
                        <p:par>
                          <p:cTn id="80" fill="hold">
                            <p:stCondLst>
                              <p:cond delay="2850"/>
                            </p:stCondLst>
                            <p:childTnLst>
                              <p:par>
                                <p:cTn id="81" presetID="1" presetClass="entr" presetSubtype="0" fill="hold" nodeType="afterEffect">
                                  <p:stCondLst>
                                    <p:cond delay="150"/>
                                  </p:stCondLst>
                                  <p:childTnLst>
                                    <p:set>
                                      <p:cBhvr>
                                        <p:cTn id="82" dur="1" fill="hold">
                                          <p:stCondLst>
                                            <p:cond delay="0"/>
                                          </p:stCondLst>
                                        </p:cTn>
                                        <p:tgtEl>
                                          <p:spTgt spid="30"/>
                                        </p:tgtEl>
                                        <p:attrNameLst>
                                          <p:attrName>style.visibility</p:attrName>
                                        </p:attrNameLst>
                                      </p:cBhvr>
                                      <p:to>
                                        <p:strVal val="visible"/>
                                      </p:to>
                                    </p:set>
                                  </p:childTnLst>
                                </p:cTn>
                              </p:par>
                            </p:childTnLst>
                          </p:cTn>
                        </p:par>
                        <p:par>
                          <p:cTn id="83" fill="hold">
                            <p:stCondLst>
                              <p:cond delay="3000"/>
                            </p:stCondLst>
                            <p:childTnLst>
                              <p:par>
                                <p:cTn id="84" presetID="1" presetClass="entr" presetSubtype="0" fill="hold" nodeType="afterEffect">
                                  <p:stCondLst>
                                    <p:cond delay="150"/>
                                  </p:stCondLst>
                                  <p:childTnLst>
                                    <p:set>
                                      <p:cBhvr>
                                        <p:cTn id="85" dur="1" fill="hold">
                                          <p:stCondLst>
                                            <p:cond delay="0"/>
                                          </p:stCondLst>
                                        </p:cTn>
                                        <p:tgtEl>
                                          <p:spTgt spid="31"/>
                                        </p:tgtEl>
                                        <p:attrNameLst>
                                          <p:attrName>style.visibility</p:attrName>
                                        </p:attrNameLst>
                                      </p:cBhvr>
                                      <p:to>
                                        <p:strVal val="visible"/>
                                      </p:to>
                                    </p:set>
                                  </p:childTnLst>
                                </p:cTn>
                              </p:par>
                            </p:childTnLst>
                          </p:cTn>
                        </p:par>
                        <p:par>
                          <p:cTn id="86" fill="hold">
                            <p:stCondLst>
                              <p:cond delay="3150"/>
                            </p:stCondLst>
                            <p:childTnLst>
                              <p:par>
                                <p:cTn id="87" presetID="1" presetClass="entr" presetSubtype="0" fill="hold" nodeType="afterEffect">
                                  <p:stCondLst>
                                    <p:cond delay="150"/>
                                  </p:stCondLst>
                                  <p:childTnLst>
                                    <p:set>
                                      <p:cBhvr>
                                        <p:cTn id="88" dur="1" fill="hold">
                                          <p:stCondLst>
                                            <p:cond delay="0"/>
                                          </p:stCondLst>
                                        </p:cTn>
                                        <p:tgtEl>
                                          <p:spTgt spid="32"/>
                                        </p:tgtEl>
                                        <p:attrNameLst>
                                          <p:attrName>style.visibility</p:attrName>
                                        </p:attrNameLst>
                                      </p:cBhvr>
                                      <p:to>
                                        <p:strVal val="visible"/>
                                      </p:to>
                                    </p:set>
                                  </p:childTnLst>
                                </p:cTn>
                              </p:par>
                            </p:childTnLst>
                          </p:cTn>
                        </p:par>
                        <p:par>
                          <p:cTn id="89" fill="hold">
                            <p:stCondLst>
                              <p:cond delay="3300"/>
                            </p:stCondLst>
                            <p:childTnLst>
                              <p:par>
                                <p:cTn id="90" presetID="1" presetClass="entr" presetSubtype="0" fill="hold" nodeType="afterEffect">
                                  <p:stCondLst>
                                    <p:cond delay="150"/>
                                  </p:stCondLst>
                                  <p:childTnLst>
                                    <p:set>
                                      <p:cBhvr>
                                        <p:cTn id="91" dur="1" fill="hold">
                                          <p:stCondLst>
                                            <p:cond delay="0"/>
                                          </p:stCondLst>
                                        </p:cTn>
                                        <p:tgtEl>
                                          <p:spTgt spid="33"/>
                                        </p:tgtEl>
                                        <p:attrNameLst>
                                          <p:attrName>style.visibility</p:attrName>
                                        </p:attrNameLst>
                                      </p:cBhvr>
                                      <p:to>
                                        <p:strVal val="visible"/>
                                      </p:to>
                                    </p:set>
                                  </p:childTnLst>
                                </p:cTn>
                              </p:par>
                            </p:childTnLst>
                          </p:cTn>
                        </p:par>
                        <p:par>
                          <p:cTn id="92" fill="hold">
                            <p:stCondLst>
                              <p:cond delay="3450"/>
                            </p:stCondLst>
                            <p:childTnLst>
                              <p:par>
                                <p:cTn id="93" presetID="1" presetClass="entr" presetSubtype="0" fill="hold" nodeType="afterEffect">
                                  <p:stCondLst>
                                    <p:cond delay="150"/>
                                  </p:stCondLst>
                                  <p:childTnLst>
                                    <p:set>
                                      <p:cBhvr>
                                        <p:cTn id="94" dur="1" fill="hold">
                                          <p:stCondLst>
                                            <p:cond delay="0"/>
                                          </p:stCondLst>
                                        </p:cTn>
                                        <p:tgtEl>
                                          <p:spTgt spid="34"/>
                                        </p:tgtEl>
                                        <p:attrNameLst>
                                          <p:attrName>style.visibility</p:attrName>
                                        </p:attrNameLst>
                                      </p:cBhvr>
                                      <p:to>
                                        <p:strVal val="visible"/>
                                      </p:to>
                                    </p:set>
                                  </p:childTnLst>
                                </p:cTn>
                              </p:par>
                            </p:childTnLst>
                          </p:cTn>
                        </p:par>
                        <p:par>
                          <p:cTn id="95" fill="hold">
                            <p:stCondLst>
                              <p:cond delay="3600"/>
                            </p:stCondLst>
                            <p:childTnLst>
                              <p:par>
                                <p:cTn id="96" presetID="1" presetClass="entr" presetSubtype="0" fill="hold" nodeType="afterEffect">
                                  <p:stCondLst>
                                    <p:cond delay="150"/>
                                  </p:stCondLst>
                                  <p:childTnLst>
                                    <p:set>
                                      <p:cBhvr>
                                        <p:cTn id="97" dur="1" fill="hold">
                                          <p:stCondLst>
                                            <p:cond delay="0"/>
                                          </p:stCondLst>
                                        </p:cTn>
                                        <p:tgtEl>
                                          <p:spTgt spid="35"/>
                                        </p:tgtEl>
                                        <p:attrNameLst>
                                          <p:attrName>style.visibility</p:attrName>
                                        </p:attrNameLst>
                                      </p:cBhvr>
                                      <p:to>
                                        <p:strVal val="visible"/>
                                      </p:to>
                                    </p:set>
                                  </p:childTnLst>
                                </p:cTn>
                              </p:par>
                            </p:childTnLst>
                          </p:cTn>
                        </p:par>
                        <p:par>
                          <p:cTn id="98" fill="hold">
                            <p:stCondLst>
                              <p:cond delay="3750"/>
                            </p:stCondLst>
                            <p:childTnLst>
                              <p:par>
                                <p:cTn id="99" presetID="1" presetClass="entr" presetSubtype="0" fill="hold" nodeType="afterEffect">
                                  <p:stCondLst>
                                    <p:cond delay="150"/>
                                  </p:stCondLst>
                                  <p:childTnLst>
                                    <p:set>
                                      <p:cBhvr>
                                        <p:cTn id="100" dur="1" fill="hold">
                                          <p:stCondLst>
                                            <p:cond delay="0"/>
                                          </p:stCondLst>
                                        </p:cTn>
                                        <p:tgtEl>
                                          <p:spTgt spid="36"/>
                                        </p:tgtEl>
                                        <p:attrNameLst>
                                          <p:attrName>style.visibility</p:attrName>
                                        </p:attrNameLst>
                                      </p:cBhvr>
                                      <p:to>
                                        <p:strVal val="visible"/>
                                      </p:to>
                                    </p:set>
                                  </p:childTnLst>
                                </p:cTn>
                              </p:par>
                            </p:childTnLst>
                          </p:cTn>
                        </p:par>
                        <p:par>
                          <p:cTn id="101" fill="hold">
                            <p:stCondLst>
                              <p:cond delay="3900"/>
                            </p:stCondLst>
                            <p:childTnLst>
                              <p:par>
                                <p:cTn id="102" presetID="1" presetClass="entr" presetSubtype="0" fill="hold" nodeType="afterEffect">
                                  <p:stCondLst>
                                    <p:cond delay="150"/>
                                  </p:stCondLst>
                                  <p:childTnLst>
                                    <p:set>
                                      <p:cBhvr>
                                        <p:cTn id="103" dur="1" fill="hold">
                                          <p:stCondLst>
                                            <p:cond delay="0"/>
                                          </p:stCondLst>
                                        </p:cTn>
                                        <p:tgtEl>
                                          <p:spTgt spid="37"/>
                                        </p:tgtEl>
                                        <p:attrNameLst>
                                          <p:attrName>style.visibility</p:attrName>
                                        </p:attrNameLst>
                                      </p:cBhvr>
                                      <p:to>
                                        <p:strVal val="visible"/>
                                      </p:to>
                                    </p:set>
                                  </p:childTnLst>
                                </p:cTn>
                              </p:par>
                            </p:childTnLst>
                          </p:cTn>
                        </p:par>
                        <p:par>
                          <p:cTn id="104" fill="hold">
                            <p:stCondLst>
                              <p:cond delay="4050"/>
                            </p:stCondLst>
                            <p:childTnLst>
                              <p:par>
                                <p:cTn id="105" presetID="1" presetClass="entr" presetSubtype="0" fill="hold" nodeType="afterEffect">
                                  <p:stCondLst>
                                    <p:cond delay="150"/>
                                  </p:stCondLst>
                                  <p:childTnLst>
                                    <p:set>
                                      <p:cBhvr>
                                        <p:cTn id="106" dur="1" fill="hold">
                                          <p:stCondLst>
                                            <p:cond delay="0"/>
                                          </p:stCondLst>
                                        </p:cTn>
                                        <p:tgtEl>
                                          <p:spTgt spid="38"/>
                                        </p:tgtEl>
                                        <p:attrNameLst>
                                          <p:attrName>style.visibility</p:attrName>
                                        </p:attrNameLst>
                                      </p:cBhvr>
                                      <p:to>
                                        <p:strVal val="visible"/>
                                      </p:to>
                                    </p:set>
                                  </p:childTnLst>
                                </p:cTn>
                              </p:par>
                            </p:childTnLst>
                          </p:cTn>
                        </p:par>
                        <p:par>
                          <p:cTn id="107" fill="hold">
                            <p:stCondLst>
                              <p:cond delay="4200"/>
                            </p:stCondLst>
                            <p:childTnLst>
                              <p:par>
                                <p:cTn id="108" presetID="1" presetClass="entr" presetSubtype="0" fill="hold" nodeType="afterEffect">
                                  <p:stCondLst>
                                    <p:cond delay="150"/>
                                  </p:stCondLst>
                                  <p:childTnLst>
                                    <p:set>
                                      <p:cBhvr>
                                        <p:cTn id="109" dur="1" fill="hold">
                                          <p:stCondLst>
                                            <p:cond delay="0"/>
                                          </p:stCondLst>
                                        </p:cTn>
                                        <p:tgtEl>
                                          <p:spTgt spid="39"/>
                                        </p:tgtEl>
                                        <p:attrNameLst>
                                          <p:attrName>style.visibility</p:attrName>
                                        </p:attrNameLst>
                                      </p:cBhvr>
                                      <p:to>
                                        <p:strVal val="visible"/>
                                      </p:to>
                                    </p:set>
                                  </p:childTnLst>
                                </p:cTn>
                              </p:par>
                            </p:childTnLst>
                          </p:cTn>
                        </p:par>
                        <p:par>
                          <p:cTn id="110" fill="hold">
                            <p:stCondLst>
                              <p:cond delay="4350"/>
                            </p:stCondLst>
                            <p:childTnLst>
                              <p:par>
                                <p:cTn id="111" presetID="1" presetClass="entr" presetSubtype="0" fill="hold" nodeType="afterEffect">
                                  <p:stCondLst>
                                    <p:cond delay="150"/>
                                  </p:stCondLst>
                                  <p:childTnLst>
                                    <p:set>
                                      <p:cBhvr>
                                        <p:cTn id="112" dur="1" fill="hold">
                                          <p:stCondLst>
                                            <p:cond delay="0"/>
                                          </p:stCondLst>
                                        </p:cTn>
                                        <p:tgtEl>
                                          <p:spTgt spid="40"/>
                                        </p:tgtEl>
                                        <p:attrNameLst>
                                          <p:attrName>style.visibility</p:attrName>
                                        </p:attrNameLst>
                                      </p:cBhvr>
                                      <p:to>
                                        <p:strVal val="visible"/>
                                      </p:to>
                                    </p:set>
                                  </p:childTnLst>
                                </p:cTn>
                              </p:par>
                            </p:childTnLst>
                          </p:cTn>
                        </p:par>
                        <p:par>
                          <p:cTn id="113" fill="hold">
                            <p:stCondLst>
                              <p:cond delay="4500"/>
                            </p:stCondLst>
                            <p:childTnLst>
                              <p:par>
                                <p:cTn id="114" presetID="1" presetClass="entr" presetSubtype="0" fill="hold" nodeType="afterEffect">
                                  <p:stCondLst>
                                    <p:cond delay="150"/>
                                  </p:stCondLst>
                                  <p:childTnLst>
                                    <p:set>
                                      <p:cBhvr>
                                        <p:cTn id="115" dur="1" fill="hold">
                                          <p:stCondLst>
                                            <p:cond delay="0"/>
                                          </p:stCondLst>
                                        </p:cTn>
                                        <p:tgtEl>
                                          <p:spTgt spid="41"/>
                                        </p:tgtEl>
                                        <p:attrNameLst>
                                          <p:attrName>style.visibility</p:attrName>
                                        </p:attrNameLst>
                                      </p:cBhvr>
                                      <p:to>
                                        <p:strVal val="visible"/>
                                      </p:to>
                                    </p:set>
                                  </p:childTnLst>
                                </p:cTn>
                              </p:par>
                            </p:childTnLst>
                          </p:cTn>
                        </p:par>
                        <p:par>
                          <p:cTn id="116" fill="hold">
                            <p:stCondLst>
                              <p:cond delay="4650"/>
                            </p:stCondLst>
                            <p:childTnLst>
                              <p:par>
                                <p:cTn id="117" presetID="1" presetClass="entr" presetSubtype="0" fill="hold" nodeType="afterEffect">
                                  <p:stCondLst>
                                    <p:cond delay="150"/>
                                  </p:stCondLst>
                                  <p:childTnLst>
                                    <p:set>
                                      <p:cBhvr>
                                        <p:cTn id="118" dur="1" fill="hold">
                                          <p:stCondLst>
                                            <p:cond delay="0"/>
                                          </p:stCondLst>
                                        </p:cTn>
                                        <p:tgtEl>
                                          <p:spTgt spid="42"/>
                                        </p:tgtEl>
                                        <p:attrNameLst>
                                          <p:attrName>style.visibility</p:attrName>
                                        </p:attrNameLst>
                                      </p:cBhvr>
                                      <p:to>
                                        <p:strVal val="visible"/>
                                      </p:to>
                                    </p:set>
                                  </p:childTnLst>
                                </p:cTn>
                              </p:par>
                            </p:childTnLst>
                          </p:cTn>
                        </p:par>
                        <p:par>
                          <p:cTn id="119" fill="hold">
                            <p:stCondLst>
                              <p:cond delay="4800"/>
                            </p:stCondLst>
                            <p:childTnLst>
                              <p:par>
                                <p:cTn id="120" presetID="1" presetClass="entr" presetSubtype="0" fill="hold" nodeType="afterEffect">
                                  <p:stCondLst>
                                    <p:cond delay="150"/>
                                  </p:stCondLst>
                                  <p:childTnLst>
                                    <p:set>
                                      <p:cBhvr>
                                        <p:cTn id="121" dur="1" fill="hold">
                                          <p:stCondLst>
                                            <p:cond delay="0"/>
                                          </p:stCondLst>
                                        </p:cTn>
                                        <p:tgtEl>
                                          <p:spTgt spid="43"/>
                                        </p:tgtEl>
                                        <p:attrNameLst>
                                          <p:attrName>style.visibility</p:attrName>
                                        </p:attrNameLst>
                                      </p:cBhvr>
                                      <p:to>
                                        <p:strVal val="visible"/>
                                      </p:to>
                                    </p:set>
                                  </p:childTnLst>
                                </p:cTn>
                              </p:par>
                            </p:childTnLst>
                          </p:cTn>
                        </p:par>
                        <p:par>
                          <p:cTn id="122" fill="hold">
                            <p:stCondLst>
                              <p:cond delay="4950"/>
                            </p:stCondLst>
                            <p:childTnLst>
                              <p:par>
                                <p:cTn id="123" presetID="1" presetClass="entr" presetSubtype="0" fill="hold" nodeType="afterEffect">
                                  <p:stCondLst>
                                    <p:cond delay="150"/>
                                  </p:stCondLst>
                                  <p:childTnLst>
                                    <p:set>
                                      <p:cBhvr>
                                        <p:cTn id="124" dur="1" fill="hold">
                                          <p:stCondLst>
                                            <p:cond delay="0"/>
                                          </p:stCondLst>
                                        </p:cTn>
                                        <p:tgtEl>
                                          <p:spTgt spid="44"/>
                                        </p:tgtEl>
                                        <p:attrNameLst>
                                          <p:attrName>style.visibility</p:attrName>
                                        </p:attrNameLst>
                                      </p:cBhvr>
                                      <p:to>
                                        <p:strVal val="visible"/>
                                      </p:to>
                                    </p:set>
                                  </p:childTnLst>
                                </p:cTn>
                              </p:par>
                            </p:childTnLst>
                          </p:cTn>
                        </p:par>
                        <p:par>
                          <p:cTn id="125" fill="hold">
                            <p:stCondLst>
                              <p:cond delay="5100"/>
                            </p:stCondLst>
                            <p:childTnLst>
                              <p:par>
                                <p:cTn id="126" presetID="1" presetClass="entr" presetSubtype="0" fill="hold" nodeType="afterEffect">
                                  <p:stCondLst>
                                    <p:cond delay="150"/>
                                  </p:stCondLst>
                                  <p:childTnLst>
                                    <p:set>
                                      <p:cBhvr>
                                        <p:cTn id="127" dur="1" fill="hold">
                                          <p:stCondLst>
                                            <p:cond delay="0"/>
                                          </p:stCondLst>
                                        </p:cTn>
                                        <p:tgtEl>
                                          <p:spTgt spid="45"/>
                                        </p:tgtEl>
                                        <p:attrNameLst>
                                          <p:attrName>style.visibility</p:attrName>
                                        </p:attrNameLst>
                                      </p:cBhvr>
                                      <p:to>
                                        <p:strVal val="visible"/>
                                      </p:to>
                                    </p:set>
                                  </p:childTnLst>
                                </p:cTn>
                              </p:par>
                            </p:childTnLst>
                          </p:cTn>
                        </p:par>
                        <p:par>
                          <p:cTn id="128" fill="hold">
                            <p:stCondLst>
                              <p:cond delay="5250"/>
                            </p:stCondLst>
                            <p:childTnLst>
                              <p:par>
                                <p:cTn id="129" presetID="1" presetClass="entr" presetSubtype="0" fill="hold" nodeType="afterEffect">
                                  <p:stCondLst>
                                    <p:cond delay="150"/>
                                  </p:stCondLst>
                                  <p:childTnLst>
                                    <p:set>
                                      <p:cBhvr>
                                        <p:cTn id="130" dur="1" fill="hold">
                                          <p:stCondLst>
                                            <p:cond delay="0"/>
                                          </p:stCondLst>
                                        </p:cTn>
                                        <p:tgtEl>
                                          <p:spTgt spid="46"/>
                                        </p:tgtEl>
                                        <p:attrNameLst>
                                          <p:attrName>style.visibility</p:attrName>
                                        </p:attrNameLst>
                                      </p:cBhvr>
                                      <p:to>
                                        <p:strVal val="visible"/>
                                      </p:to>
                                    </p:set>
                                  </p:childTnLst>
                                </p:cTn>
                              </p:par>
                            </p:childTnLst>
                          </p:cTn>
                        </p:par>
                        <p:par>
                          <p:cTn id="131" fill="hold">
                            <p:stCondLst>
                              <p:cond delay="5400"/>
                            </p:stCondLst>
                            <p:childTnLst>
                              <p:par>
                                <p:cTn id="132" presetID="1" presetClass="entr" presetSubtype="0" fill="hold" nodeType="afterEffect">
                                  <p:stCondLst>
                                    <p:cond delay="150"/>
                                  </p:stCondLst>
                                  <p:childTnLst>
                                    <p:set>
                                      <p:cBhvr>
                                        <p:cTn id="133" dur="1" fill="hold">
                                          <p:stCondLst>
                                            <p:cond delay="0"/>
                                          </p:stCondLst>
                                        </p:cTn>
                                        <p:tgtEl>
                                          <p:spTgt spid="47"/>
                                        </p:tgtEl>
                                        <p:attrNameLst>
                                          <p:attrName>style.visibility</p:attrName>
                                        </p:attrNameLst>
                                      </p:cBhvr>
                                      <p:to>
                                        <p:strVal val="visible"/>
                                      </p:to>
                                    </p:set>
                                  </p:childTnLst>
                                </p:cTn>
                              </p:par>
                            </p:childTnLst>
                          </p:cTn>
                        </p:par>
                        <p:par>
                          <p:cTn id="134" fill="hold">
                            <p:stCondLst>
                              <p:cond delay="5550"/>
                            </p:stCondLst>
                            <p:childTnLst>
                              <p:par>
                                <p:cTn id="135" presetID="1" presetClass="entr" presetSubtype="0" fill="hold" nodeType="afterEffect">
                                  <p:stCondLst>
                                    <p:cond delay="150"/>
                                  </p:stCondLst>
                                  <p:childTnLst>
                                    <p:set>
                                      <p:cBhvr>
                                        <p:cTn id="136" dur="1" fill="hold">
                                          <p:stCondLst>
                                            <p:cond delay="0"/>
                                          </p:stCondLst>
                                        </p:cTn>
                                        <p:tgtEl>
                                          <p:spTgt spid="48"/>
                                        </p:tgtEl>
                                        <p:attrNameLst>
                                          <p:attrName>style.visibility</p:attrName>
                                        </p:attrNameLst>
                                      </p:cBhvr>
                                      <p:to>
                                        <p:strVal val="visible"/>
                                      </p:to>
                                    </p:set>
                                  </p:childTnLst>
                                </p:cTn>
                              </p:par>
                            </p:childTnLst>
                          </p:cTn>
                        </p:par>
                        <p:par>
                          <p:cTn id="137" fill="hold">
                            <p:stCondLst>
                              <p:cond delay="5700"/>
                            </p:stCondLst>
                            <p:childTnLst>
                              <p:par>
                                <p:cTn id="138" presetID="1" presetClass="entr" presetSubtype="0" fill="hold" nodeType="afterEffect">
                                  <p:stCondLst>
                                    <p:cond delay="150"/>
                                  </p:stCondLst>
                                  <p:childTnLst>
                                    <p:set>
                                      <p:cBhvr>
                                        <p:cTn id="139" dur="1" fill="hold">
                                          <p:stCondLst>
                                            <p:cond delay="0"/>
                                          </p:stCondLst>
                                        </p:cTn>
                                        <p:tgtEl>
                                          <p:spTgt spid="49"/>
                                        </p:tgtEl>
                                        <p:attrNameLst>
                                          <p:attrName>style.visibility</p:attrName>
                                        </p:attrNameLst>
                                      </p:cBhvr>
                                      <p:to>
                                        <p:strVal val="visible"/>
                                      </p:to>
                                    </p:set>
                                  </p:childTnLst>
                                </p:cTn>
                              </p:par>
                            </p:childTnLst>
                          </p:cTn>
                        </p:par>
                        <p:par>
                          <p:cTn id="140" fill="hold">
                            <p:stCondLst>
                              <p:cond delay="5850"/>
                            </p:stCondLst>
                            <p:childTnLst>
                              <p:par>
                                <p:cTn id="141" presetID="1" presetClass="entr" presetSubtype="0" fill="hold" nodeType="afterEffect">
                                  <p:stCondLst>
                                    <p:cond delay="150"/>
                                  </p:stCondLst>
                                  <p:childTnLst>
                                    <p:set>
                                      <p:cBhvr>
                                        <p:cTn id="142" dur="1" fill="hold">
                                          <p:stCondLst>
                                            <p:cond delay="0"/>
                                          </p:stCondLst>
                                        </p:cTn>
                                        <p:tgtEl>
                                          <p:spTgt spid="50"/>
                                        </p:tgtEl>
                                        <p:attrNameLst>
                                          <p:attrName>style.visibility</p:attrName>
                                        </p:attrNameLst>
                                      </p:cBhvr>
                                      <p:to>
                                        <p:strVal val="visible"/>
                                      </p:to>
                                    </p:set>
                                  </p:childTnLst>
                                </p:cTn>
                              </p:par>
                            </p:childTnLst>
                          </p:cTn>
                        </p:par>
                        <p:par>
                          <p:cTn id="143" fill="hold">
                            <p:stCondLst>
                              <p:cond delay="6000"/>
                            </p:stCondLst>
                            <p:childTnLst>
                              <p:par>
                                <p:cTn id="144" presetID="1" presetClass="entr" presetSubtype="0" fill="hold" nodeType="afterEffect">
                                  <p:stCondLst>
                                    <p:cond delay="150"/>
                                  </p:stCondLst>
                                  <p:childTnLst>
                                    <p:set>
                                      <p:cBhvr>
                                        <p:cTn id="145" dur="1" fill="hold">
                                          <p:stCondLst>
                                            <p:cond delay="0"/>
                                          </p:stCondLst>
                                        </p:cTn>
                                        <p:tgtEl>
                                          <p:spTgt spid="51"/>
                                        </p:tgtEl>
                                        <p:attrNameLst>
                                          <p:attrName>style.visibility</p:attrName>
                                        </p:attrNameLst>
                                      </p:cBhvr>
                                      <p:to>
                                        <p:strVal val="visible"/>
                                      </p:to>
                                    </p:set>
                                  </p:childTnLst>
                                </p:cTn>
                              </p:par>
                            </p:childTnLst>
                          </p:cTn>
                        </p:par>
                        <p:par>
                          <p:cTn id="146" fill="hold">
                            <p:stCondLst>
                              <p:cond delay="6150"/>
                            </p:stCondLst>
                            <p:childTnLst>
                              <p:par>
                                <p:cTn id="147" presetID="1" presetClass="entr" presetSubtype="0" fill="hold" nodeType="afterEffect">
                                  <p:stCondLst>
                                    <p:cond delay="150"/>
                                  </p:stCondLst>
                                  <p:childTnLst>
                                    <p:set>
                                      <p:cBhvr>
                                        <p:cTn id="148" dur="1" fill="hold">
                                          <p:stCondLst>
                                            <p:cond delay="0"/>
                                          </p:stCondLst>
                                        </p:cTn>
                                        <p:tgtEl>
                                          <p:spTgt spid="52"/>
                                        </p:tgtEl>
                                        <p:attrNameLst>
                                          <p:attrName>style.visibility</p:attrName>
                                        </p:attrNameLst>
                                      </p:cBhvr>
                                      <p:to>
                                        <p:strVal val="visible"/>
                                      </p:to>
                                    </p:set>
                                  </p:childTnLst>
                                </p:cTn>
                              </p:par>
                            </p:childTnLst>
                          </p:cTn>
                        </p:par>
                        <p:par>
                          <p:cTn id="149" fill="hold">
                            <p:stCondLst>
                              <p:cond delay="6300"/>
                            </p:stCondLst>
                            <p:childTnLst>
                              <p:par>
                                <p:cTn id="150" presetID="1" presetClass="entr" presetSubtype="0" fill="hold" nodeType="afterEffect">
                                  <p:stCondLst>
                                    <p:cond delay="150"/>
                                  </p:stCondLst>
                                  <p:childTnLst>
                                    <p:set>
                                      <p:cBhvr>
                                        <p:cTn id="151" dur="1" fill="hold">
                                          <p:stCondLst>
                                            <p:cond delay="0"/>
                                          </p:stCondLst>
                                        </p:cTn>
                                        <p:tgtEl>
                                          <p:spTgt spid="53"/>
                                        </p:tgtEl>
                                        <p:attrNameLst>
                                          <p:attrName>style.visibility</p:attrName>
                                        </p:attrNameLst>
                                      </p:cBhvr>
                                      <p:to>
                                        <p:strVal val="visible"/>
                                      </p:to>
                                    </p:set>
                                  </p:childTnLst>
                                </p:cTn>
                              </p:par>
                            </p:childTnLst>
                          </p:cTn>
                        </p:par>
                        <p:par>
                          <p:cTn id="152" fill="hold">
                            <p:stCondLst>
                              <p:cond delay="6450"/>
                            </p:stCondLst>
                            <p:childTnLst>
                              <p:par>
                                <p:cTn id="153" presetID="1" presetClass="entr" presetSubtype="0" fill="hold" nodeType="afterEffect">
                                  <p:stCondLst>
                                    <p:cond delay="150"/>
                                  </p:stCondLst>
                                  <p:childTnLst>
                                    <p:set>
                                      <p:cBhvr>
                                        <p:cTn id="154" dur="1" fill="hold">
                                          <p:stCondLst>
                                            <p:cond delay="0"/>
                                          </p:stCondLst>
                                        </p:cTn>
                                        <p:tgtEl>
                                          <p:spTgt spid="54"/>
                                        </p:tgtEl>
                                        <p:attrNameLst>
                                          <p:attrName>style.visibility</p:attrName>
                                        </p:attrNameLst>
                                      </p:cBhvr>
                                      <p:to>
                                        <p:strVal val="visible"/>
                                      </p:to>
                                    </p:set>
                                  </p:childTnLst>
                                </p:cTn>
                              </p:par>
                            </p:childTnLst>
                          </p:cTn>
                        </p:par>
                        <p:par>
                          <p:cTn id="155" fill="hold">
                            <p:stCondLst>
                              <p:cond delay="6600"/>
                            </p:stCondLst>
                            <p:childTnLst>
                              <p:par>
                                <p:cTn id="156" presetID="1" presetClass="entr" presetSubtype="0" fill="hold" nodeType="afterEffect">
                                  <p:stCondLst>
                                    <p:cond delay="150"/>
                                  </p:stCondLst>
                                  <p:childTnLst>
                                    <p:set>
                                      <p:cBhvr>
                                        <p:cTn id="157" dur="1" fill="hold">
                                          <p:stCondLst>
                                            <p:cond delay="0"/>
                                          </p:stCondLst>
                                        </p:cTn>
                                        <p:tgtEl>
                                          <p:spTgt spid="55"/>
                                        </p:tgtEl>
                                        <p:attrNameLst>
                                          <p:attrName>style.visibility</p:attrName>
                                        </p:attrNameLst>
                                      </p:cBhvr>
                                      <p:to>
                                        <p:strVal val="visible"/>
                                      </p:to>
                                    </p:set>
                                  </p:childTnLst>
                                </p:cTn>
                              </p:par>
                            </p:childTnLst>
                          </p:cTn>
                        </p:par>
                        <p:par>
                          <p:cTn id="158" fill="hold">
                            <p:stCondLst>
                              <p:cond delay="6750"/>
                            </p:stCondLst>
                            <p:childTnLst>
                              <p:par>
                                <p:cTn id="159" presetID="1" presetClass="entr" presetSubtype="0" fill="hold" nodeType="afterEffect">
                                  <p:stCondLst>
                                    <p:cond delay="150"/>
                                  </p:stCondLst>
                                  <p:childTnLst>
                                    <p:set>
                                      <p:cBhvr>
                                        <p:cTn id="160" dur="1" fill="hold">
                                          <p:stCondLst>
                                            <p:cond delay="0"/>
                                          </p:stCondLst>
                                        </p:cTn>
                                        <p:tgtEl>
                                          <p:spTgt spid="56"/>
                                        </p:tgtEl>
                                        <p:attrNameLst>
                                          <p:attrName>style.visibility</p:attrName>
                                        </p:attrNameLst>
                                      </p:cBhvr>
                                      <p:to>
                                        <p:strVal val="visible"/>
                                      </p:to>
                                    </p:set>
                                  </p:childTnLst>
                                </p:cTn>
                              </p:par>
                            </p:childTnLst>
                          </p:cTn>
                        </p:par>
                        <p:par>
                          <p:cTn id="161" fill="hold">
                            <p:stCondLst>
                              <p:cond delay="6900"/>
                            </p:stCondLst>
                            <p:childTnLst>
                              <p:par>
                                <p:cTn id="162" presetID="1" presetClass="entr" presetSubtype="0" fill="hold" nodeType="afterEffect">
                                  <p:stCondLst>
                                    <p:cond delay="150"/>
                                  </p:stCondLst>
                                  <p:childTnLst>
                                    <p:set>
                                      <p:cBhvr>
                                        <p:cTn id="163" dur="1" fill="hold">
                                          <p:stCondLst>
                                            <p:cond delay="0"/>
                                          </p:stCondLst>
                                        </p:cTn>
                                        <p:tgtEl>
                                          <p:spTgt spid="57"/>
                                        </p:tgtEl>
                                        <p:attrNameLst>
                                          <p:attrName>style.visibility</p:attrName>
                                        </p:attrNameLst>
                                      </p:cBhvr>
                                      <p:to>
                                        <p:strVal val="visible"/>
                                      </p:to>
                                    </p:set>
                                  </p:childTnLst>
                                </p:cTn>
                              </p:par>
                            </p:childTnLst>
                          </p:cTn>
                        </p:par>
                        <p:par>
                          <p:cTn id="164" fill="hold">
                            <p:stCondLst>
                              <p:cond delay="7050"/>
                            </p:stCondLst>
                            <p:childTnLst>
                              <p:par>
                                <p:cTn id="165" presetID="1" presetClass="entr" presetSubtype="0" fill="hold" nodeType="afterEffect">
                                  <p:stCondLst>
                                    <p:cond delay="150"/>
                                  </p:stCondLst>
                                  <p:childTnLst>
                                    <p:set>
                                      <p:cBhvr>
                                        <p:cTn id="166" dur="1" fill="hold">
                                          <p:stCondLst>
                                            <p:cond delay="0"/>
                                          </p:stCondLst>
                                        </p:cTn>
                                        <p:tgtEl>
                                          <p:spTgt spid="58"/>
                                        </p:tgtEl>
                                        <p:attrNameLst>
                                          <p:attrName>style.visibility</p:attrName>
                                        </p:attrNameLst>
                                      </p:cBhvr>
                                      <p:to>
                                        <p:strVal val="visible"/>
                                      </p:to>
                                    </p:set>
                                  </p:childTnLst>
                                </p:cTn>
                              </p:par>
                            </p:childTnLst>
                          </p:cTn>
                        </p:par>
                        <p:par>
                          <p:cTn id="167" fill="hold">
                            <p:stCondLst>
                              <p:cond delay="7200"/>
                            </p:stCondLst>
                            <p:childTnLst>
                              <p:par>
                                <p:cTn id="168" presetID="1" presetClass="entr" presetSubtype="0" fill="hold" nodeType="afterEffect">
                                  <p:stCondLst>
                                    <p:cond delay="150"/>
                                  </p:stCondLst>
                                  <p:childTnLst>
                                    <p:set>
                                      <p:cBhvr>
                                        <p:cTn id="169" dur="1" fill="hold">
                                          <p:stCondLst>
                                            <p:cond delay="0"/>
                                          </p:stCondLst>
                                        </p:cTn>
                                        <p:tgtEl>
                                          <p:spTgt spid="59"/>
                                        </p:tgtEl>
                                        <p:attrNameLst>
                                          <p:attrName>style.visibility</p:attrName>
                                        </p:attrNameLst>
                                      </p:cBhvr>
                                      <p:to>
                                        <p:strVal val="visible"/>
                                      </p:to>
                                    </p:set>
                                  </p:childTnLst>
                                </p:cTn>
                              </p:par>
                            </p:childTnLst>
                          </p:cTn>
                        </p:par>
                        <p:par>
                          <p:cTn id="170" fill="hold">
                            <p:stCondLst>
                              <p:cond delay="7350"/>
                            </p:stCondLst>
                            <p:childTnLst>
                              <p:par>
                                <p:cTn id="171" presetID="1" presetClass="entr" presetSubtype="0" fill="hold" nodeType="afterEffect">
                                  <p:stCondLst>
                                    <p:cond delay="150"/>
                                  </p:stCondLst>
                                  <p:childTnLst>
                                    <p:set>
                                      <p:cBhvr>
                                        <p:cTn id="172" dur="1" fill="hold">
                                          <p:stCondLst>
                                            <p:cond delay="0"/>
                                          </p:stCondLst>
                                        </p:cTn>
                                        <p:tgtEl>
                                          <p:spTgt spid="60"/>
                                        </p:tgtEl>
                                        <p:attrNameLst>
                                          <p:attrName>style.visibility</p:attrName>
                                        </p:attrNameLst>
                                      </p:cBhvr>
                                      <p:to>
                                        <p:strVal val="visible"/>
                                      </p:to>
                                    </p:set>
                                  </p:childTnLst>
                                </p:cTn>
                              </p:par>
                            </p:childTnLst>
                          </p:cTn>
                        </p:par>
                        <p:par>
                          <p:cTn id="173" fill="hold">
                            <p:stCondLst>
                              <p:cond delay="7500"/>
                            </p:stCondLst>
                            <p:childTnLst>
                              <p:par>
                                <p:cTn id="174" presetID="1" presetClass="entr" presetSubtype="0" fill="hold" nodeType="afterEffect">
                                  <p:stCondLst>
                                    <p:cond delay="150"/>
                                  </p:stCondLst>
                                  <p:childTnLst>
                                    <p:set>
                                      <p:cBhvr>
                                        <p:cTn id="175" dur="1" fill="hold">
                                          <p:stCondLst>
                                            <p:cond delay="0"/>
                                          </p:stCondLst>
                                        </p:cTn>
                                        <p:tgtEl>
                                          <p:spTgt spid="61"/>
                                        </p:tgtEl>
                                        <p:attrNameLst>
                                          <p:attrName>style.visibility</p:attrName>
                                        </p:attrNameLst>
                                      </p:cBhvr>
                                      <p:to>
                                        <p:strVal val="visible"/>
                                      </p:to>
                                    </p:set>
                                  </p:childTnLst>
                                </p:cTn>
                              </p:par>
                            </p:childTnLst>
                          </p:cTn>
                        </p:par>
                        <p:par>
                          <p:cTn id="176" fill="hold">
                            <p:stCondLst>
                              <p:cond delay="7650"/>
                            </p:stCondLst>
                            <p:childTnLst>
                              <p:par>
                                <p:cTn id="177" presetID="1" presetClass="entr" presetSubtype="0" fill="hold" nodeType="afterEffect">
                                  <p:stCondLst>
                                    <p:cond delay="150"/>
                                  </p:stCondLst>
                                  <p:childTnLst>
                                    <p:set>
                                      <p:cBhvr>
                                        <p:cTn id="178" dur="1" fill="hold">
                                          <p:stCondLst>
                                            <p:cond delay="0"/>
                                          </p:stCondLst>
                                        </p:cTn>
                                        <p:tgtEl>
                                          <p:spTgt spid="62"/>
                                        </p:tgtEl>
                                        <p:attrNameLst>
                                          <p:attrName>style.visibility</p:attrName>
                                        </p:attrNameLst>
                                      </p:cBhvr>
                                      <p:to>
                                        <p:strVal val="visible"/>
                                      </p:to>
                                    </p:set>
                                  </p:childTnLst>
                                </p:cTn>
                              </p:par>
                            </p:childTnLst>
                          </p:cTn>
                        </p:par>
                        <p:par>
                          <p:cTn id="179" fill="hold">
                            <p:stCondLst>
                              <p:cond delay="7800"/>
                            </p:stCondLst>
                            <p:childTnLst>
                              <p:par>
                                <p:cTn id="180" presetID="1" presetClass="entr" presetSubtype="0" fill="hold" nodeType="afterEffect">
                                  <p:stCondLst>
                                    <p:cond delay="150"/>
                                  </p:stCondLst>
                                  <p:childTnLst>
                                    <p:set>
                                      <p:cBhvr>
                                        <p:cTn id="181" dur="1" fill="hold">
                                          <p:stCondLst>
                                            <p:cond delay="0"/>
                                          </p:stCondLst>
                                        </p:cTn>
                                        <p:tgtEl>
                                          <p:spTgt spid="63"/>
                                        </p:tgtEl>
                                        <p:attrNameLst>
                                          <p:attrName>style.visibility</p:attrName>
                                        </p:attrNameLst>
                                      </p:cBhvr>
                                      <p:to>
                                        <p:strVal val="visible"/>
                                      </p:to>
                                    </p:set>
                                  </p:childTnLst>
                                </p:cTn>
                              </p:par>
                            </p:childTnLst>
                          </p:cTn>
                        </p:par>
                        <p:par>
                          <p:cTn id="182" fill="hold">
                            <p:stCondLst>
                              <p:cond delay="7950"/>
                            </p:stCondLst>
                            <p:childTnLst>
                              <p:par>
                                <p:cTn id="183" presetID="1" presetClass="entr" presetSubtype="0" fill="hold" nodeType="afterEffect">
                                  <p:stCondLst>
                                    <p:cond delay="150"/>
                                  </p:stCondLst>
                                  <p:childTnLst>
                                    <p:set>
                                      <p:cBhvr>
                                        <p:cTn id="184" dur="1" fill="hold">
                                          <p:stCondLst>
                                            <p:cond delay="0"/>
                                          </p:stCondLst>
                                        </p:cTn>
                                        <p:tgtEl>
                                          <p:spTgt spid="64"/>
                                        </p:tgtEl>
                                        <p:attrNameLst>
                                          <p:attrName>style.visibility</p:attrName>
                                        </p:attrNameLst>
                                      </p:cBhvr>
                                      <p:to>
                                        <p:strVal val="visible"/>
                                      </p:to>
                                    </p:set>
                                  </p:childTnLst>
                                </p:cTn>
                              </p:par>
                            </p:childTnLst>
                          </p:cTn>
                        </p:par>
                        <p:par>
                          <p:cTn id="185" fill="hold">
                            <p:stCondLst>
                              <p:cond delay="8100"/>
                            </p:stCondLst>
                            <p:childTnLst>
                              <p:par>
                                <p:cTn id="186" presetID="1" presetClass="entr" presetSubtype="0" fill="hold" nodeType="afterEffect">
                                  <p:stCondLst>
                                    <p:cond delay="150"/>
                                  </p:stCondLst>
                                  <p:childTnLst>
                                    <p:set>
                                      <p:cBhvr>
                                        <p:cTn id="187" dur="1" fill="hold">
                                          <p:stCondLst>
                                            <p:cond delay="0"/>
                                          </p:stCondLst>
                                        </p:cTn>
                                        <p:tgtEl>
                                          <p:spTgt spid="65"/>
                                        </p:tgtEl>
                                        <p:attrNameLst>
                                          <p:attrName>style.visibility</p:attrName>
                                        </p:attrNameLst>
                                      </p:cBhvr>
                                      <p:to>
                                        <p:strVal val="visible"/>
                                      </p:to>
                                    </p:set>
                                  </p:childTnLst>
                                </p:cTn>
                              </p:par>
                            </p:childTnLst>
                          </p:cTn>
                        </p:par>
                        <p:par>
                          <p:cTn id="188" fill="hold">
                            <p:stCondLst>
                              <p:cond delay="8250"/>
                            </p:stCondLst>
                            <p:childTnLst>
                              <p:par>
                                <p:cTn id="189" presetID="1" presetClass="entr" presetSubtype="0" fill="hold" nodeType="afterEffect">
                                  <p:stCondLst>
                                    <p:cond delay="150"/>
                                  </p:stCondLst>
                                  <p:childTnLst>
                                    <p:set>
                                      <p:cBhvr>
                                        <p:cTn id="190" dur="1" fill="hold">
                                          <p:stCondLst>
                                            <p:cond delay="0"/>
                                          </p:stCondLst>
                                        </p:cTn>
                                        <p:tgtEl>
                                          <p:spTgt spid="66"/>
                                        </p:tgtEl>
                                        <p:attrNameLst>
                                          <p:attrName>style.visibility</p:attrName>
                                        </p:attrNameLst>
                                      </p:cBhvr>
                                      <p:to>
                                        <p:strVal val="visible"/>
                                      </p:to>
                                    </p:set>
                                  </p:childTnLst>
                                </p:cTn>
                              </p:par>
                            </p:childTnLst>
                          </p:cTn>
                        </p:par>
                        <p:par>
                          <p:cTn id="191" fill="hold">
                            <p:stCondLst>
                              <p:cond delay="8400"/>
                            </p:stCondLst>
                            <p:childTnLst>
                              <p:par>
                                <p:cTn id="192" presetID="1" presetClass="entr" presetSubtype="0" fill="hold" nodeType="afterEffect">
                                  <p:stCondLst>
                                    <p:cond delay="150"/>
                                  </p:stCondLst>
                                  <p:childTnLst>
                                    <p:set>
                                      <p:cBhvr>
                                        <p:cTn id="193" dur="1" fill="hold">
                                          <p:stCondLst>
                                            <p:cond delay="0"/>
                                          </p:stCondLst>
                                        </p:cTn>
                                        <p:tgtEl>
                                          <p:spTgt spid="67"/>
                                        </p:tgtEl>
                                        <p:attrNameLst>
                                          <p:attrName>style.visibility</p:attrName>
                                        </p:attrNameLst>
                                      </p:cBhvr>
                                      <p:to>
                                        <p:strVal val="visible"/>
                                      </p:to>
                                    </p:set>
                                  </p:childTnLst>
                                </p:cTn>
                              </p:par>
                            </p:childTnLst>
                          </p:cTn>
                        </p:par>
                        <p:par>
                          <p:cTn id="194" fill="hold">
                            <p:stCondLst>
                              <p:cond delay="8550"/>
                            </p:stCondLst>
                            <p:childTnLst>
                              <p:par>
                                <p:cTn id="195" presetID="1" presetClass="entr" presetSubtype="0" fill="hold" nodeType="afterEffect">
                                  <p:stCondLst>
                                    <p:cond delay="150"/>
                                  </p:stCondLst>
                                  <p:childTnLst>
                                    <p:set>
                                      <p:cBhvr>
                                        <p:cTn id="196" dur="1" fill="hold">
                                          <p:stCondLst>
                                            <p:cond delay="0"/>
                                          </p:stCondLst>
                                        </p:cTn>
                                        <p:tgtEl>
                                          <p:spTgt spid="68"/>
                                        </p:tgtEl>
                                        <p:attrNameLst>
                                          <p:attrName>style.visibility</p:attrName>
                                        </p:attrNameLst>
                                      </p:cBhvr>
                                      <p:to>
                                        <p:strVal val="visible"/>
                                      </p:to>
                                    </p:set>
                                  </p:childTnLst>
                                </p:cTn>
                              </p:par>
                            </p:childTnLst>
                          </p:cTn>
                        </p:par>
                        <p:par>
                          <p:cTn id="197" fill="hold">
                            <p:stCondLst>
                              <p:cond delay="8700"/>
                            </p:stCondLst>
                            <p:childTnLst>
                              <p:par>
                                <p:cTn id="198" presetID="1" presetClass="entr" presetSubtype="0" fill="hold" nodeType="afterEffect">
                                  <p:stCondLst>
                                    <p:cond delay="150"/>
                                  </p:stCondLst>
                                  <p:childTnLst>
                                    <p:set>
                                      <p:cBhvr>
                                        <p:cTn id="199" dur="1" fill="hold">
                                          <p:stCondLst>
                                            <p:cond delay="0"/>
                                          </p:stCondLst>
                                        </p:cTn>
                                        <p:tgtEl>
                                          <p:spTgt spid="69"/>
                                        </p:tgtEl>
                                        <p:attrNameLst>
                                          <p:attrName>style.visibility</p:attrName>
                                        </p:attrNameLst>
                                      </p:cBhvr>
                                      <p:to>
                                        <p:strVal val="visible"/>
                                      </p:to>
                                    </p:set>
                                  </p:childTnLst>
                                </p:cTn>
                              </p:par>
                            </p:childTnLst>
                          </p:cTn>
                        </p:par>
                        <p:par>
                          <p:cTn id="200" fill="hold">
                            <p:stCondLst>
                              <p:cond delay="8850"/>
                            </p:stCondLst>
                            <p:childTnLst>
                              <p:par>
                                <p:cTn id="201" presetID="1" presetClass="entr" presetSubtype="0" fill="hold" nodeType="afterEffect">
                                  <p:stCondLst>
                                    <p:cond delay="150"/>
                                  </p:stCondLst>
                                  <p:childTnLst>
                                    <p:set>
                                      <p:cBhvr>
                                        <p:cTn id="20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37</a:t>
            </a:fld>
            <a:endParaRPr lang="en-US" sz="1400" b="0" i="0" u="none" strike="noStrike" cap="none" dirty="0">
              <a:solidFill>
                <a:srgbClr val="000000"/>
              </a:solidFill>
              <a:latin typeface="Arial"/>
              <a:ea typeface="Arial"/>
              <a:cs typeface="Arial"/>
              <a:sym typeface="Arial"/>
            </a:endParaRPr>
          </a:p>
        </p:txBody>
      </p:sp>
      <p:sp>
        <p:nvSpPr>
          <p:cNvPr id="59" name="Shape 272"/>
          <p:cNvSpPr/>
          <p:nvPr/>
        </p:nvSpPr>
        <p:spPr>
          <a:xfrm>
            <a:off x="707760" y="133200"/>
            <a:ext cx="8520119" cy="572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buSzPct val="25000"/>
              <a:buNone/>
            </a:pPr>
            <a:r>
              <a:rPr lang="en-US" sz="2800" b="0" i="0" u="none" strike="noStrike" cap="none">
                <a:solidFill>
                  <a:srgbClr val="000000"/>
                </a:solidFill>
                <a:latin typeface="Arial"/>
                <a:ea typeface="Arial"/>
                <a:cs typeface="Arial"/>
                <a:sym typeface="Arial"/>
              </a:rPr>
              <a:t>Kubernetes, tried and trusted</a:t>
            </a:r>
          </a:p>
        </p:txBody>
      </p:sp>
      <p:pic>
        <p:nvPicPr>
          <p:cNvPr id="60" name="Shape 27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716400"/>
            <a:ext cx="2112119" cy="744480"/>
          </a:xfrm>
          <a:prstGeom prst="rect">
            <a:avLst/>
          </a:prstGeom>
          <a:noFill/>
          <a:ln>
            <a:noFill/>
          </a:ln>
        </p:spPr>
      </p:pic>
      <p:pic>
        <p:nvPicPr>
          <p:cNvPr id="61" name="Shape 27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87160" y="941400"/>
            <a:ext cx="1068839" cy="1068839"/>
          </a:xfrm>
          <a:prstGeom prst="rect">
            <a:avLst/>
          </a:prstGeom>
          <a:noFill/>
          <a:ln>
            <a:noFill/>
          </a:ln>
        </p:spPr>
      </p:pic>
      <p:pic>
        <p:nvPicPr>
          <p:cNvPr id="62" name="Shape 275"/>
          <p:cNvPicPr preferRelativeResize="0"/>
          <p:nvPr/>
        </p:nvPicPr>
        <p:blipFill rotWithShape="1">
          <a:blip r:embed="rId5">
            <a:alphaModFix/>
          </a:blip>
          <a:srcRect/>
          <a:stretch/>
        </p:blipFill>
        <p:spPr>
          <a:xfrm>
            <a:off x="65520" y="2211840"/>
            <a:ext cx="1773719" cy="744480"/>
          </a:xfrm>
          <a:prstGeom prst="rect">
            <a:avLst/>
          </a:prstGeom>
          <a:noFill/>
          <a:ln>
            <a:noFill/>
          </a:ln>
        </p:spPr>
      </p:pic>
      <p:pic>
        <p:nvPicPr>
          <p:cNvPr id="63" name="Shape 27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680719" y="955079"/>
            <a:ext cx="2851559" cy="913319"/>
          </a:xfrm>
          <a:prstGeom prst="rect">
            <a:avLst/>
          </a:prstGeom>
          <a:noFill/>
          <a:ln>
            <a:noFill/>
          </a:ln>
        </p:spPr>
      </p:pic>
      <p:pic>
        <p:nvPicPr>
          <p:cNvPr id="64" name="Shape 27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54800" y="2728440"/>
            <a:ext cx="1811519" cy="1430279"/>
          </a:xfrm>
          <a:prstGeom prst="rect">
            <a:avLst/>
          </a:prstGeom>
          <a:noFill/>
          <a:ln>
            <a:noFill/>
          </a:ln>
        </p:spPr>
      </p:pic>
      <p:pic>
        <p:nvPicPr>
          <p:cNvPr id="65" name="Shape 27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485800" y="2927159"/>
            <a:ext cx="968759" cy="968759"/>
          </a:xfrm>
          <a:prstGeom prst="rect">
            <a:avLst/>
          </a:prstGeom>
          <a:noFill/>
          <a:ln>
            <a:noFill/>
          </a:ln>
        </p:spPr>
      </p:pic>
      <p:pic>
        <p:nvPicPr>
          <p:cNvPr id="66" name="Shape 279"/>
          <p:cNvPicPr preferRelativeResize="0"/>
          <p:nvPr/>
        </p:nvPicPr>
        <p:blipFill rotWithShape="1">
          <a:blip r:embed="rId9">
            <a:alphaModFix/>
          </a:blip>
          <a:srcRect/>
          <a:stretch/>
        </p:blipFill>
        <p:spPr>
          <a:xfrm>
            <a:off x="4593960" y="1806119"/>
            <a:ext cx="1568880" cy="834480"/>
          </a:xfrm>
          <a:prstGeom prst="rect">
            <a:avLst/>
          </a:prstGeom>
          <a:noFill/>
          <a:ln>
            <a:noFill/>
          </a:ln>
        </p:spPr>
      </p:pic>
      <p:pic>
        <p:nvPicPr>
          <p:cNvPr id="67" name="Shape 280"/>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3603960" y="2770919"/>
            <a:ext cx="1363680" cy="834480"/>
          </a:xfrm>
          <a:prstGeom prst="rect">
            <a:avLst/>
          </a:prstGeom>
          <a:noFill/>
          <a:ln>
            <a:noFill/>
          </a:ln>
        </p:spPr>
      </p:pic>
      <p:pic>
        <p:nvPicPr>
          <p:cNvPr id="68" name="Shape 281"/>
          <p:cNvPicPr preferRelativeResize="0"/>
          <p:nvPr/>
        </p:nvPicPr>
        <p:blipFill rotWithShape="1">
          <a:blip r:embed="rId11">
            <a:alphaModFix/>
          </a:blip>
          <a:srcRect/>
          <a:stretch/>
        </p:blipFill>
        <p:spPr>
          <a:xfrm>
            <a:off x="6642720" y="20160"/>
            <a:ext cx="2312639" cy="1215719"/>
          </a:xfrm>
          <a:prstGeom prst="rect">
            <a:avLst/>
          </a:prstGeom>
          <a:noFill/>
          <a:ln>
            <a:noFill/>
          </a:ln>
        </p:spPr>
      </p:pic>
      <p:pic>
        <p:nvPicPr>
          <p:cNvPr id="69" name="Shape 28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7480079" y="1093679"/>
            <a:ext cx="1430279" cy="1430279"/>
          </a:xfrm>
          <a:prstGeom prst="rect">
            <a:avLst/>
          </a:prstGeom>
          <a:noFill/>
          <a:ln>
            <a:noFill/>
          </a:ln>
        </p:spPr>
      </p:pic>
      <p:pic>
        <p:nvPicPr>
          <p:cNvPr id="70" name="Shape 28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154459" y="3135621"/>
            <a:ext cx="2851559" cy="599759"/>
          </a:xfrm>
          <a:prstGeom prst="rect">
            <a:avLst/>
          </a:prstGeom>
          <a:noFill/>
          <a:ln>
            <a:noFill/>
          </a:ln>
        </p:spPr>
      </p:pic>
      <p:pic>
        <p:nvPicPr>
          <p:cNvPr id="71" name="Shape 284"/>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5917680" y="-9000"/>
            <a:ext cx="1215719" cy="1215719"/>
          </a:xfrm>
          <a:prstGeom prst="rect">
            <a:avLst/>
          </a:prstGeom>
          <a:noFill/>
          <a:ln>
            <a:noFill/>
          </a:ln>
        </p:spPr>
      </p:pic>
      <p:pic>
        <p:nvPicPr>
          <p:cNvPr id="72" name="Shape 285"/>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908880" y="3695400"/>
            <a:ext cx="1068839" cy="1215719"/>
          </a:xfrm>
          <a:prstGeom prst="rect">
            <a:avLst/>
          </a:prstGeom>
          <a:noFill/>
          <a:ln>
            <a:noFill/>
          </a:ln>
        </p:spPr>
      </p:pic>
      <p:pic>
        <p:nvPicPr>
          <p:cNvPr id="73" name="Shape 286"/>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4968360" y="3778560"/>
            <a:ext cx="1568880" cy="734040"/>
          </a:xfrm>
          <a:prstGeom prst="rect">
            <a:avLst/>
          </a:prstGeom>
          <a:noFill/>
          <a:ln>
            <a:noFill/>
          </a:ln>
        </p:spPr>
      </p:pic>
      <p:pic>
        <p:nvPicPr>
          <p:cNvPr id="74" name="Shape 287"/>
          <p:cNvPicPr preferRelativeResize="0"/>
          <p:nvPr/>
        </p:nvPicPr>
        <p:blipFill rotWithShape="1">
          <a:blip r:embed="rId17">
            <a:alphaModFix/>
          </a:blip>
          <a:srcRect/>
          <a:stretch/>
        </p:blipFill>
        <p:spPr>
          <a:xfrm>
            <a:off x="6832439" y="3626280"/>
            <a:ext cx="913319" cy="913319"/>
          </a:xfrm>
          <a:prstGeom prst="rect">
            <a:avLst/>
          </a:prstGeom>
          <a:noFill/>
          <a:ln>
            <a:noFill/>
          </a:ln>
        </p:spPr>
      </p:pic>
      <p:pic>
        <p:nvPicPr>
          <p:cNvPr id="75" name="Shape 288"/>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7746120" y="3326760"/>
            <a:ext cx="1430279" cy="1430279"/>
          </a:xfrm>
          <a:prstGeom prst="rect">
            <a:avLst/>
          </a:prstGeom>
          <a:noFill/>
          <a:ln>
            <a:noFill/>
          </a:ln>
        </p:spPr>
      </p:pic>
      <p:pic>
        <p:nvPicPr>
          <p:cNvPr id="76" name="Shape 289"/>
          <p:cNvPicPr preferRelativeResize="0"/>
          <p:nvPr/>
        </p:nvPicPr>
        <p:blipFill rotWithShape="1">
          <a:blip r:embed="rId19">
            <a:alphaModFix/>
          </a:blip>
          <a:srcRect/>
          <a:stretch/>
        </p:blipFill>
        <p:spPr>
          <a:xfrm>
            <a:off x="148319" y="4003560"/>
            <a:ext cx="1568880" cy="867600"/>
          </a:xfrm>
          <a:prstGeom prst="rect">
            <a:avLst/>
          </a:prstGeom>
          <a:noFill/>
          <a:ln>
            <a:noFill/>
          </a:ln>
        </p:spPr>
      </p:pic>
      <p:pic>
        <p:nvPicPr>
          <p:cNvPr id="77" name="Shape 290"/>
          <p:cNvPicPr preferRelativeResize="0"/>
          <p:nvPr/>
        </p:nvPicPr>
        <p:blipFill rotWithShape="1">
          <a:blip r:embed="rId20">
            <a:alphaModFix/>
          </a:blip>
          <a:srcRect/>
          <a:stretch/>
        </p:blipFill>
        <p:spPr>
          <a:xfrm>
            <a:off x="8145360" y="2773080"/>
            <a:ext cx="968759" cy="973080"/>
          </a:xfrm>
          <a:prstGeom prst="rect">
            <a:avLst/>
          </a:prstGeom>
          <a:noFill/>
          <a:ln>
            <a:noFill/>
          </a:ln>
        </p:spPr>
      </p:pic>
      <p:pic>
        <p:nvPicPr>
          <p:cNvPr id="78" name="Shape 29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6407934" y="2366999"/>
            <a:ext cx="1739879" cy="913319"/>
          </a:xfrm>
          <a:prstGeom prst="rect">
            <a:avLst/>
          </a:prstGeom>
          <a:noFill/>
          <a:ln>
            <a:noFill/>
          </a:ln>
        </p:spPr>
      </p:pic>
      <p:sp>
        <p:nvSpPr>
          <p:cNvPr id="79" name="Shape 292"/>
          <p:cNvSpPr/>
          <p:nvPr/>
        </p:nvSpPr>
        <p:spPr>
          <a:xfrm>
            <a:off x="4039200" y="4470480"/>
            <a:ext cx="4835159" cy="51444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buSzPct val="25000"/>
              <a:buNone/>
            </a:pPr>
            <a:r>
              <a:rPr lang="en-US" sz="1000" b="0" i="0" u="sng" strike="noStrike" cap="none" dirty="0">
                <a:solidFill>
                  <a:schemeClr val="hlink"/>
                </a:solidFill>
                <a:latin typeface="Arial"/>
                <a:ea typeface="Arial"/>
                <a:cs typeface="Arial"/>
                <a:sym typeface="Arial"/>
                <a:hlinkClick r:id="rId22"/>
              </a:rPr>
              <a:t>http://events.linuxfoundation.org/events/kubecon/program/schedule</a:t>
            </a:r>
          </a:p>
          <a:p>
            <a:pPr marL="0" marR="0" lvl="0" indent="0" algn="r" rtl="0">
              <a:lnSpc>
                <a:spcPct val="100000"/>
              </a:lnSpc>
              <a:spcBef>
                <a:spcPts val="0"/>
              </a:spcBef>
              <a:buSzPct val="25000"/>
              <a:buNone/>
            </a:pPr>
            <a:r>
              <a:rPr lang="en-US" sz="1000" b="0" i="0" u="sng" strike="noStrike" cap="none" dirty="0">
                <a:solidFill>
                  <a:srgbClr val="0097A7"/>
                </a:solidFill>
                <a:latin typeface="Arial"/>
                <a:ea typeface="Arial"/>
                <a:cs typeface="Arial"/>
                <a:sym typeface="Arial"/>
              </a:rPr>
              <a:t>https://</a:t>
            </a:r>
            <a:r>
              <a:rPr lang="en-US" sz="1000" b="0" i="0" u="sng" strike="noStrike" cap="none" dirty="0" err="1">
                <a:solidFill>
                  <a:srgbClr val="0097A7"/>
                </a:solidFill>
                <a:latin typeface="Arial"/>
                <a:ea typeface="Arial"/>
                <a:cs typeface="Arial"/>
                <a:sym typeface="Arial"/>
              </a:rPr>
              <a:t>apprenda.com</a:t>
            </a:r>
            <a:r>
              <a:rPr lang="en-US" sz="1000" b="0" i="0" u="sng" strike="noStrike" cap="none" dirty="0">
                <a:solidFill>
                  <a:srgbClr val="0097A7"/>
                </a:solidFill>
                <a:latin typeface="Arial"/>
                <a:ea typeface="Arial"/>
                <a:cs typeface="Arial"/>
                <a:sym typeface="Arial"/>
              </a:rPr>
              <a:t>/why-</a:t>
            </a:r>
            <a:r>
              <a:rPr lang="en-US" sz="1000" b="0" i="0" u="sng" strike="noStrike" cap="none" dirty="0" err="1">
                <a:solidFill>
                  <a:srgbClr val="0097A7"/>
                </a:solidFill>
                <a:latin typeface="Arial"/>
                <a:ea typeface="Arial"/>
                <a:cs typeface="Arial"/>
                <a:sym typeface="Arial"/>
              </a:rPr>
              <a:t>kubernetes</a:t>
            </a:r>
            <a:endParaRPr lang="en-US" sz="1000" b="0" i="0" u="sng" strike="noStrike" cap="none" dirty="0">
              <a:solidFill>
                <a:srgbClr val="0097A7"/>
              </a:solidFill>
              <a:latin typeface="Arial"/>
              <a:ea typeface="Arial"/>
              <a:cs typeface="Arial"/>
              <a:sym typeface="Arial"/>
            </a:endParaRPr>
          </a:p>
          <a:p>
            <a:pPr marL="0" marR="0" lvl="0" indent="0" algn="r" rtl="0">
              <a:lnSpc>
                <a:spcPct val="100000"/>
              </a:lnSpc>
              <a:spcBef>
                <a:spcPts val="0"/>
              </a:spcBef>
              <a:buNone/>
            </a:pPr>
            <a:endParaRPr sz="1800" b="0" i="0" u="none" strike="noStrike" cap="none" dirty="0">
              <a:solidFill>
                <a:srgbClr val="000000"/>
              </a:solidFill>
              <a:latin typeface="Cambria"/>
              <a:ea typeface="Cambria"/>
              <a:cs typeface="Cambria"/>
              <a:sym typeface="Cambria"/>
            </a:endParaRPr>
          </a:p>
        </p:txBody>
      </p:sp>
      <p:pic>
        <p:nvPicPr>
          <p:cNvPr id="80" name="Shape 29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2037600" y="2167559"/>
            <a:ext cx="2312639" cy="568800"/>
          </a:xfrm>
          <a:prstGeom prst="rect">
            <a:avLst/>
          </a:prstGeom>
          <a:noFill/>
          <a:ln>
            <a:noFill/>
          </a:ln>
        </p:spPr>
      </p:pic>
      <p:pic>
        <p:nvPicPr>
          <p:cNvPr id="81" name="Shape 294"/>
          <p:cNvPicPr preferRelativeResize="0"/>
          <p:nvPr/>
        </p:nvPicPr>
        <p:blipFill rotWithShape="1">
          <a:blip r:embed="rId24">
            <a:alphaModFix/>
          </a:blip>
          <a:srcRect/>
          <a:stretch/>
        </p:blipFill>
        <p:spPr>
          <a:xfrm>
            <a:off x="1717559" y="716400"/>
            <a:ext cx="1290239" cy="341640"/>
          </a:xfrm>
          <a:prstGeom prst="rect">
            <a:avLst/>
          </a:prstGeom>
          <a:noFill/>
          <a:ln>
            <a:noFill/>
          </a:ln>
        </p:spPr>
      </p:pic>
      <p:pic>
        <p:nvPicPr>
          <p:cNvPr id="82" name="Shape 29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4338000" y="-30960"/>
            <a:ext cx="1556280" cy="1556280"/>
          </a:xfrm>
          <a:prstGeom prst="rect">
            <a:avLst/>
          </a:prstGeom>
          <a:noFill/>
          <a:ln>
            <a:noFill/>
          </a:ln>
        </p:spPr>
      </p:pic>
      <p:pic>
        <p:nvPicPr>
          <p:cNvPr id="83" name="Shape 296"/>
          <p:cNvPicPr preferRelativeResize="0"/>
          <p:nvPr/>
        </p:nvPicPr>
        <p:blipFill rotWithShape="1">
          <a:blip r:embed="rId26">
            <a:alphaModFix/>
          </a:blip>
          <a:srcRect/>
          <a:stretch/>
        </p:blipFill>
        <p:spPr>
          <a:xfrm>
            <a:off x="8046720" y="826559"/>
            <a:ext cx="968759" cy="728640"/>
          </a:xfrm>
          <a:prstGeom prst="rect">
            <a:avLst/>
          </a:prstGeom>
          <a:noFill/>
          <a:ln>
            <a:noFill/>
          </a:ln>
        </p:spPr>
      </p:pic>
      <p:pic>
        <p:nvPicPr>
          <p:cNvPr id="84" name="Shape 297"/>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6317213" y="1661400"/>
            <a:ext cx="834480" cy="834480"/>
          </a:xfrm>
          <a:prstGeom prst="rect">
            <a:avLst/>
          </a:prstGeom>
          <a:noFill/>
          <a:ln>
            <a:noFill/>
          </a:ln>
        </p:spPr>
      </p:pic>
      <p:pic>
        <p:nvPicPr>
          <p:cNvPr id="85" name="Shape 298"/>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296720" y="3922200"/>
            <a:ext cx="913319" cy="890640"/>
          </a:xfrm>
          <a:prstGeom prst="rect">
            <a:avLst/>
          </a:prstGeom>
          <a:noFill/>
          <a:ln>
            <a:noFill/>
          </a:ln>
        </p:spPr>
      </p:pic>
      <p:pic>
        <p:nvPicPr>
          <p:cNvPr id="86" name="Shape 29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210400" y="3858119"/>
            <a:ext cx="1739879" cy="1058759"/>
          </a:xfrm>
          <a:prstGeom prst="rect">
            <a:avLst/>
          </a:prstGeom>
          <a:noFill/>
          <a:ln>
            <a:noFill/>
          </a:ln>
        </p:spPr>
      </p:pic>
      <p:pic>
        <p:nvPicPr>
          <p:cNvPr id="87" name="Shape 300"/>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4663439" y="2730959"/>
            <a:ext cx="1430279" cy="522719"/>
          </a:xfrm>
          <a:prstGeom prst="rect">
            <a:avLst/>
          </a:prstGeom>
          <a:noFill/>
          <a:ln>
            <a:noFill/>
          </a:ln>
        </p:spPr>
      </p:pic>
      <p:pic>
        <p:nvPicPr>
          <p:cNvPr id="88" name="Shape 301"/>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144159" y="1173240"/>
            <a:ext cx="1110600" cy="744480"/>
          </a:xfrm>
          <a:prstGeom prst="rect">
            <a:avLst/>
          </a:prstGeom>
          <a:noFill/>
          <a:ln>
            <a:noFill/>
          </a:ln>
        </p:spPr>
      </p:pic>
      <p:pic>
        <p:nvPicPr>
          <p:cNvPr id="89" name="Shape 302"/>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0" y="1465200"/>
            <a:ext cx="2161079" cy="522719"/>
          </a:xfrm>
          <a:prstGeom prst="rect">
            <a:avLst/>
          </a:prstGeom>
          <a:noFill/>
          <a:ln>
            <a:noFill/>
          </a:ln>
        </p:spPr>
      </p:pic>
      <p:pic>
        <p:nvPicPr>
          <p:cNvPr id="2" name="Picture 1"/>
          <p:cNvPicPr>
            <a:picLocks noChangeAspect="1"/>
          </p:cNvPicPr>
          <p:nvPr/>
        </p:nvPicPr>
        <p:blipFill>
          <a:blip r:embed="rId33" cstate="print">
            <a:extLst>
              <a:ext uri="{BEBA8EAE-BF5A-486C-A8C5-ECC9F3942E4B}">
                <a14:imgProps xmlns:a14="http://schemas.microsoft.com/office/drawing/2010/main">
                  <a14:imgLayer r:embed="rId34">
                    <a14:imgEffect>
                      <a14:backgroundRemoval t="0" b="99429" l="286" r="99143">
                        <a14:foregroundMark x1="6571" y1="53714" x2="6571" y2="53714"/>
                        <a14:foregroundMark x1="8286" y1="42571" x2="8286" y2="42571"/>
                        <a14:foregroundMark x1="12000" y1="30286" x2="12000" y2="30286"/>
                        <a14:foregroundMark x1="15714" y1="24857" x2="15714" y2="24857"/>
                        <a14:foregroundMark x1="20857" y1="21714" x2="20857" y2="21714"/>
                        <a14:foregroundMark x1="28286" y1="12286" x2="28286" y2="12286"/>
                        <a14:foregroundMark x1="12000" y1="37429" x2="12000" y2="37429"/>
                        <a14:foregroundMark x1="4000" y1="48857" x2="4000" y2="48857"/>
                        <a14:foregroundMark x1="31143" y1="87714" x2="31143" y2="87714"/>
                        <a14:foregroundMark x1="41143" y1="91429" x2="41143" y2="91429"/>
                        <a14:foregroundMark x1="50857" y1="92000" x2="50857" y2="92000"/>
                        <a14:foregroundMark x1="69714" y1="86286" x2="69714" y2="86286"/>
                        <a14:foregroundMark x1="61429" y1="90857" x2="61429" y2="90857"/>
                        <a14:foregroundMark x1="52000" y1="73143" x2="52000" y2="73143"/>
                        <a14:foregroundMark x1="34571" y1="9143" x2="34571" y2="9143"/>
                        <a14:foregroundMark x1="40857" y1="10286" x2="40857" y2="10286"/>
                        <a14:foregroundMark x1="55143" y1="7714" x2="55143" y2="7714"/>
                        <a14:foregroundMark x1="49143" y1="9714" x2="49143" y2="9714"/>
                        <a14:foregroundMark x1="62286" y1="10000" x2="62286" y2="10000"/>
                        <a14:foregroundMark x1="68286" y1="14286" x2="68286" y2="14286"/>
                        <a14:foregroundMark x1="76857" y1="18000" x2="76857" y2="18000"/>
                        <a14:foregroundMark x1="82571" y1="27714" x2="82571" y2="27714"/>
                        <a14:foregroundMark x1="91429" y1="40286" x2="91429" y2="40286"/>
                        <a14:foregroundMark x1="89714" y1="53429" x2="89714" y2="53429"/>
                        <a14:foregroundMark x1="88286" y1="61429" x2="88286" y2="61429"/>
                        <a14:foregroundMark x1="90857" y1="67714" x2="90857" y2="67714"/>
                      </a14:backgroundRemoval>
                    </a14:imgEffect>
                  </a14:imgLayer>
                </a14:imgProps>
              </a:ext>
              <a:ext uri="{28A0092B-C50C-407E-A947-70E740481C1C}">
                <a14:useLocalDpi xmlns:a14="http://schemas.microsoft.com/office/drawing/2010/main"/>
              </a:ext>
            </a:extLst>
          </a:blip>
          <a:stretch>
            <a:fillRect/>
          </a:stretch>
        </p:blipFill>
        <p:spPr>
          <a:xfrm>
            <a:off x="1354176" y="2858495"/>
            <a:ext cx="1135527" cy="1135527"/>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61" name="Shape 461"/>
          <p:cNvSpPr txBox="1"/>
          <p:nvPr/>
        </p:nvSpPr>
        <p:spPr>
          <a:xfrm>
            <a:off x="0" y="1331722"/>
            <a:ext cx="9144000" cy="1944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i="1" dirty="0">
                <a:solidFill>
                  <a:schemeClr val="dk1"/>
                </a:solidFill>
              </a:rPr>
              <a:t>Containers </a:t>
            </a:r>
            <a:r>
              <a:rPr lang="en" sz="5400" i="1" dirty="0" smtClean="0">
                <a:solidFill>
                  <a:schemeClr val="dk1"/>
                </a:solidFill>
              </a:rPr>
              <a:t>are </a:t>
            </a:r>
            <a:endParaRPr lang="en-US" sz="5400" i="1" dirty="0" smtClean="0">
              <a:solidFill>
                <a:schemeClr val="dk1"/>
              </a:solidFill>
            </a:endParaRPr>
          </a:p>
          <a:p>
            <a:pPr marL="0" marR="0" lvl="0" indent="0" algn="ctr" rtl="0">
              <a:spcBef>
                <a:spcPts val="0"/>
              </a:spcBef>
              <a:buSzPct val="25000"/>
              <a:buNone/>
            </a:pPr>
            <a:r>
              <a:rPr lang="en" sz="5400" i="1" dirty="0" smtClean="0">
                <a:solidFill>
                  <a:schemeClr val="dk1"/>
                </a:solidFill>
              </a:rPr>
              <a:t>great</a:t>
            </a:r>
            <a:r>
              <a:rPr lang="en" sz="5400" i="1" dirty="0">
                <a:solidFill>
                  <a:schemeClr val="dk1"/>
                </a:solidFill>
              </a:rPr>
              <a:t>…</a:t>
            </a:r>
          </a:p>
          <a:p>
            <a:pPr marL="0" marR="0" lvl="0" indent="0" algn="ctr" rtl="0">
              <a:spcBef>
                <a:spcPts val="0"/>
              </a:spcBef>
              <a:buSzPct val="25000"/>
              <a:buNone/>
            </a:pPr>
            <a:r>
              <a:rPr lang="en" sz="5400" i="1" dirty="0">
                <a:solidFill>
                  <a:schemeClr val="dk1"/>
                </a:solidFill>
              </a:rPr>
              <a:t>but it’s not enough </a:t>
            </a:r>
          </a:p>
          <a:p>
            <a:pPr marL="0" marR="0" lvl="0" indent="0" algn="ctr" rtl="0">
              <a:spcBef>
                <a:spcPts val="0"/>
              </a:spcBef>
              <a:buNone/>
            </a:pPr>
            <a:endParaRPr sz="5400" i="1" dirty="0">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38</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68" name="Shape 468"/>
          <p:cNvSpPr txBox="1"/>
          <p:nvPr/>
        </p:nvSpPr>
        <p:spPr>
          <a:xfrm>
            <a:off x="0" y="1741623"/>
            <a:ext cx="9144000" cy="1944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i="1">
                <a:solidFill>
                  <a:schemeClr val="dk1"/>
                </a:solidFill>
              </a:rPr>
              <a:t>You need container management...</a:t>
            </a:r>
          </a:p>
          <a:p>
            <a:pPr marL="0" marR="0" lvl="0" indent="0" algn="ctr" rtl="0">
              <a:spcBef>
                <a:spcPts val="0"/>
              </a:spcBef>
              <a:buNone/>
            </a:pPr>
            <a:endParaRPr sz="5400" i="1">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39</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p:nvPr/>
        </p:nvSpPr>
        <p:spPr>
          <a:xfrm>
            <a:off x="1506075" y="675200"/>
            <a:ext cx="6347100" cy="3651300"/>
          </a:xfrm>
          <a:prstGeom prst="rect">
            <a:avLst/>
          </a:prstGeom>
          <a:noFill/>
          <a:ln>
            <a:noFill/>
          </a:ln>
        </p:spPr>
        <p:txBody>
          <a:bodyPr lIns="91425" tIns="91425" rIns="91425" bIns="91425" anchor="t" anchorCtr="0">
            <a:noAutofit/>
          </a:bodyPr>
          <a:lstStyle/>
          <a:p>
            <a:pPr lvl="0" algn="ctr">
              <a:spcBef>
                <a:spcPts val="0"/>
              </a:spcBef>
              <a:buNone/>
            </a:pPr>
            <a:r>
              <a:rPr lang="en" sz="7200" i="1"/>
              <a:t>What is your </a:t>
            </a:r>
            <a:r>
              <a:rPr lang="en" sz="7200" i="1">
                <a:solidFill>
                  <a:srgbClr val="CC0000"/>
                </a:solidFill>
              </a:rPr>
              <a:t>container</a:t>
            </a:r>
            <a:r>
              <a:rPr lang="en" sz="7200" i="1"/>
              <a:t> strategy?</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75" name="Shape 475"/>
          <p:cNvSpPr txBox="1"/>
          <p:nvPr/>
        </p:nvSpPr>
        <p:spPr>
          <a:xfrm>
            <a:off x="0" y="1741623"/>
            <a:ext cx="9144000" cy="1944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i="1">
                <a:solidFill>
                  <a:schemeClr val="dk1"/>
                </a:solidFill>
              </a:rPr>
              <a:t>The best container management is Kubernetes</a:t>
            </a:r>
          </a:p>
          <a:p>
            <a:pPr marL="0" marR="0" lvl="0" indent="0" algn="ctr" rtl="0">
              <a:spcBef>
                <a:spcPts val="0"/>
              </a:spcBef>
              <a:buSzPct val="25000"/>
              <a:buNone/>
            </a:pPr>
            <a:r>
              <a:rPr lang="en" sz="5400" i="1">
                <a:solidFill>
                  <a:schemeClr val="dk1"/>
                </a:solidFill>
              </a:rPr>
              <a:t>but...</a:t>
            </a:r>
          </a:p>
          <a:p>
            <a:pPr marL="0" marR="0" lvl="0" indent="0" algn="ctr" rtl="0">
              <a:spcBef>
                <a:spcPts val="0"/>
              </a:spcBef>
              <a:buNone/>
            </a:pPr>
            <a:endParaRPr sz="5400" i="1">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40</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82" name="Shape 482"/>
          <p:cNvSpPr txBox="1"/>
          <p:nvPr/>
        </p:nvSpPr>
        <p:spPr>
          <a:xfrm>
            <a:off x="0" y="1741623"/>
            <a:ext cx="9144000" cy="1944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i="1">
                <a:solidFill>
                  <a:schemeClr val="dk1"/>
                </a:solidFill>
              </a:rPr>
              <a:t>Even Kubernetes is not enough...</a:t>
            </a:r>
          </a:p>
          <a:p>
            <a:pPr marL="0" marR="0" lvl="0" indent="0" algn="ctr" rtl="0">
              <a:spcBef>
                <a:spcPts val="0"/>
              </a:spcBef>
              <a:buNone/>
            </a:pPr>
            <a:endParaRPr sz="5400" i="1">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41</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42</a:t>
            </a:fld>
            <a:endParaRPr lang="en-US"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1473200"/>
            <a:ext cx="7467600" cy="2184400"/>
          </a:xfrm>
          <a:prstGeom prst="rect">
            <a:avLst/>
          </a:prstGeom>
        </p:spPr>
      </p:pic>
      <p:sp>
        <p:nvSpPr>
          <p:cNvPr id="5" name="Shape 391"/>
          <p:cNvSpPr txBox="1"/>
          <p:nvPr/>
        </p:nvSpPr>
        <p:spPr>
          <a:xfrm>
            <a:off x="2786927" y="4493331"/>
            <a:ext cx="6376500" cy="568200"/>
          </a:xfrm>
          <a:prstGeom prst="rect">
            <a:avLst/>
          </a:prstGeom>
          <a:noFill/>
          <a:ln>
            <a:noFill/>
          </a:ln>
        </p:spPr>
        <p:txBody>
          <a:bodyPr lIns="91425" tIns="91425" rIns="91425" bIns="91425" anchor="ctr" anchorCtr="0">
            <a:noAutofit/>
          </a:bodyPr>
          <a:lstStyle/>
          <a:p>
            <a:pPr lvl="0" algn="r" defTabSz="457200">
              <a:buSzPct val="25000"/>
              <a:defRPr/>
            </a:pPr>
            <a:r>
              <a:rPr lang="en-US" sz="1000" dirty="0">
                <a:solidFill>
                  <a:schemeClr val="dk1"/>
                </a:solidFill>
                <a:latin typeface="Calibri"/>
                <a:ea typeface="Calibri"/>
                <a:cs typeface="Calibri"/>
                <a:sym typeface="Calibri"/>
                <a:hlinkClick r:id="rId4"/>
              </a:rPr>
              <a:t>https://</a:t>
            </a:r>
            <a:r>
              <a:rPr lang="en-US" sz="1000" dirty="0" smtClean="0">
                <a:solidFill>
                  <a:schemeClr val="dk1"/>
                </a:solidFill>
                <a:latin typeface="Calibri"/>
                <a:ea typeface="Calibri"/>
                <a:cs typeface="Calibri"/>
                <a:sym typeface="Calibri"/>
                <a:hlinkClick r:id="rId4"/>
              </a:rPr>
              <a:t>twitter.com/brendandburns/status/849371016308588544</a:t>
            </a:r>
            <a:endParaRPr lang="en-US" sz="1000" dirty="0" smtClean="0">
              <a:solidFill>
                <a:schemeClr val="dk1"/>
              </a:solidFill>
              <a:latin typeface="Calibri"/>
              <a:ea typeface="Calibri"/>
              <a:cs typeface="Calibri"/>
              <a:sym typeface="Calibri"/>
            </a:endParaRPr>
          </a:p>
          <a:p>
            <a:pPr lvl="0" algn="r" defTabSz="457200">
              <a:buSzPct val="25000"/>
              <a:defRPr/>
            </a:pPr>
            <a:endParaRPr lang="en" sz="1000" dirty="0">
              <a:solidFill>
                <a:schemeClr val="dk1"/>
              </a:solidFill>
              <a:latin typeface="Calibri"/>
              <a:ea typeface="Calibri"/>
              <a:cs typeface="Calibri"/>
              <a:sym typeface="Calibri"/>
            </a:endParaRPr>
          </a:p>
          <a:p>
            <a:pPr lvl="0" rtl="0">
              <a:spcBef>
                <a:spcPts val="0"/>
              </a:spcBef>
              <a:buNone/>
            </a:pPr>
            <a:endParaRPr sz="1000" dirty="0"/>
          </a:p>
        </p:txBody>
      </p:sp>
    </p:spTree>
    <p:extLst>
      <p:ext uri="{BB962C8B-B14F-4D97-AF65-F5344CB8AC3E}">
        <p14:creationId xmlns:p14="http://schemas.microsoft.com/office/powerpoint/2010/main" val="5829109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89" name="Shape 489"/>
          <p:cNvSpPr txBox="1"/>
          <p:nvPr/>
        </p:nvSpPr>
        <p:spPr>
          <a:xfrm>
            <a:off x="0" y="979623"/>
            <a:ext cx="9144000" cy="1944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i="1">
                <a:solidFill>
                  <a:schemeClr val="dk1"/>
                </a:solidFill>
              </a:rPr>
              <a:t>You need a great platform to focus on your mission in building great apps and delivering value!</a:t>
            </a:r>
          </a:p>
          <a:p>
            <a:pPr marL="0" marR="0" lvl="0" indent="0" algn="ctr" rtl="0">
              <a:spcBef>
                <a:spcPts val="0"/>
              </a:spcBef>
              <a:buNone/>
            </a:pPr>
            <a:endParaRPr sz="5400" i="1">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43</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96" name="Shape 496"/>
          <p:cNvSpPr txBox="1"/>
          <p:nvPr/>
        </p:nvSpPr>
        <p:spPr>
          <a:xfrm>
            <a:off x="0" y="1741623"/>
            <a:ext cx="9144000" cy="1944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i="1">
                <a:solidFill>
                  <a:schemeClr val="dk1"/>
                </a:solidFill>
              </a:rPr>
              <a:t>The best platform is OpenShift</a:t>
            </a:r>
          </a:p>
          <a:p>
            <a:pPr marL="0" marR="0" lvl="0" indent="0" algn="ctr" rtl="0">
              <a:spcBef>
                <a:spcPts val="0"/>
              </a:spcBef>
              <a:buNone/>
            </a:pPr>
            <a:endParaRPr sz="5400" i="1">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44</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a:blip r:embed="rId3">
            <a:alphaModFix/>
          </a:blip>
          <a:stretch>
            <a:fillRect/>
          </a:stretch>
        </p:blipFill>
        <p:spPr>
          <a:xfrm>
            <a:off x="2561425" y="1202200"/>
            <a:ext cx="3791349" cy="3791349"/>
          </a:xfrm>
          <a:prstGeom prst="rect">
            <a:avLst/>
          </a:prstGeom>
          <a:noFill/>
          <a:ln>
            <a:noFill/>
          </a:ln>
        </p:spPr>
      </p:pic>
      <p:sp>
        <p:nvSpPr>
          <p:cNvPr id="503" name="Shape 503"/>
          <p:cNvSpPr txBox="1"/>
          <p:nvPr/>
        </p:nvSpPr>
        <p:spPr>
          <a:xfrm>
            <a:off x="0" y="178262"/>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200" dirty="0">
                <a:solidFill>
                  <a:schemeClr val="dk1"/>
                </a:solidFill>
              </a:rPr>
              <a:t>OpenShift is Enterprise Ready Kubernetes </a:t>
            </a:r>
          </a:p>
          <a:p>
            <a:pPr marL="0" marR="0" lvl="0" indent="0" algn="ctr" rtl="0">
              <a:spcBef>
                <a:spcPts val="0"/>
              </a:spcBef>
              <a:buSzPct val="25000"/>
              <a:buNone/>
            </a:pPr>
            <a:r>
              <a:rPr lang="en" sz="2200" dirty="0">
                <a:solidFill>
                  <a:schemeClr val="dk1"/>
                </a:solidFill>
              </a:rPr>
              <a:t>and a whole lot more</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45</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p:nvPr/>
        </p:nvSpPr>
        <p:spPr>
          <a:xfrm>
            <a:off x="1506075" y="675200"/>
            <a:ext cx="6347100" cy="3651300"/>
          </a:xfrm>
          <a:prstGeom prst="rect">
            <a:avLst/>
          </a:prstGeom>
          <a:noFill/>
          <a:ln>
            <a:noFill/>
          </a:ln>
        </p:spPr>
        <p:txBody>
          <a:bodyPr lIns="91425" tIns="91425" rIns="91425" bIns="91425" anchor="t" anchorCtr="0">
            <a:noAutofit/>
          </a:bodyPr>
          <a:lstStyle/>
          <a:p>
            <a:pPr lvl="0" algn="ctr" rtl="0">
              <a:spcBef>
                <a:spcPts val="0"/>
              </a:spcBef>
              <a:buNone/>
            </a:pPr>
            <a:r>
              <a:rPr lang="en" sz="7200" i="1"/>
              <a:t>What is your </a:t>
            </a:r>
            <a:r>
              <a:rPr lang="en" sz="7200" i="1">
                <a:solidFill>
                  <a:srgbClr val="3C78D8"/>
                </a:solidFill>
              </a:rPr>
              <a:t>Kubernetes</a:t>
            </a:r>
            <a:r>
              <a:rPr lang="en" sz="7200" i="1"/>
              <a:t> strategy?</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46</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p:nvPr/>
        </p:nvSpPr>
        <p:spPr>
          <a:xfrm>
            <a:off x="260075" y="675200"/>
            <a:ext cx="8524500" cy="3651300"/>
          </a:xfrm>
          <a:prstGeom prst="rect">
            <a:avLst/>
          </a:prstGeom>
          <a:noFill/>
          <a:ln>
            <a:noFill/>
          </a:ln>
        </p:spPr>
        <p:txBody>
          <a:bodyPr lIns="91425" tIns="91425" rIns="91425" bIns="91425" anchor="t" anchorCtr="0">
            <a:noAutofit/>
          </a:bodyPr>
          <a:lstStyle/>
          <a:p>
            <a:pPr lvl="0" algn="ctr" rtl="0">
              <a:spcBef>
                <a:spcPts val="0"/>
              </a:spcBef>
              <a:buNone/>
            </a:pPr>
            <a:r>
              <a:rPr lang="en" sz="7200" i="1"/>
              <a:t>What is your </a:t>
            </a:r>
            <a:r>
              <a:rPr lang="en" sz="7200" i="1">
                <a:solidFill>
                  <a:srgbClr val="3C78D8"/>
                </a:solidFill>
              </a:rPr>
              <a:t>Building Great Apps</a:t>
            </a:r>
            <a:r>
              <a:rPr lang="en" sz="7200" i="1"/>
              <a:t> strategy?</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47</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21" name="Shape 521"/>
          <p:cNvSpPr txBox="1"/>
          <p:nvPr/>
        </p:nvSpPr>
        <p:spPr>
          <a:xfrm>
            <a:off x="0" y="223366"/>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i="1" dirty="0" smtClean="0">
                <a:solidFill>
                  <a:schemeClr val="dk1"/>
                </a:solidFill>
              </a:rPr>
              <a:t>Kubernetes</a:t>
            </a:r>
            <a:endParaRPr lang="en" sz="5400" i="1" dirty="0">
              <a:solidFill>
                <a:schemeClr val="dk1"/>
              </a:solidFill>
            </a:endParaRPr>
          </a:p>
        </p:txBody>
      </p:sp>
      <p:sp>
        <p:nvSpPr>
          <p:cNvPr id="37" name="Shape 518"/>
          <p:cNvSpPr txBox="1"/>
          <p:nvPr/>
        </p:nvSpPr>
        <p:spPr>
          <a:xfrm>
            <a:off x="3520350" y="2506589"/>
            <a:ext cx="2103300" cy="196500"/>
          </a:xfrm>
          <a:prstGeom prst="rect">
            <a:avLst/>
          </a:prstGeom>
          <a:solidFill>
            <a:srgbClr val="1155CC"/>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b="1" i="0" u="none" strike="noStrike" cap="none">
                <a:solidFill>
                  <a:srgbClr val="FFFFFF"/>
                </a:solidFill>
                <a:latin typeface="Arial"/>
                <a:ea typeface="Arial"/>
                <a:cs typeface="Arial"/>
                <a:sym typeface="Arial"/>
              </a:rPr>
              <a:t>ORCHESTRATION</a:t>
            </a:r>
          </a:p>
        </p:txBody>
      </p:sp>
      <p:sp>
        <p:nvSpPr>
          <p:cNvPr id="38" name="Shape 520"/>
          <p:cNvSpPr txBox="1"/>
          <p:nvPr/>
        </p:nvSpPr>
        <p:spPr>
          <a:xfrm>
            <a:off x="3520350" y="2724418"/>
            <a:ext cx="822300" cy="196500"/>
          </a:xfrm>
          <a:prstGeom prst="rect">
            <a:avLst/>
          </a:prstGeom>
          <a:solidFill>
            <a:srgbClr val="1155CC"/>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700">
                <a:solidFill>
                  <a:srgbClr val="FFFFFF"/>
                </a:solidFill>
              </a:rPr>
              <a:t>STORAGE</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48</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p:nvPr/>
        </p:nvSpPr>
        <p:spPr>
          <a:xfrm>
            <a:off x="2225160" y="1880314"/>
            <a:ext cx="2584500" cy="323400"/>
          </a:xfrm>
          <a:prstGeom prst="rect">
            <a:avLst/>
          </a:prstGeom>
          <a:noFill/>
          <a:ln>
            <a:noFill/>
          </a:ln>
        </p:spPr>
        <p:txBody>
          <a:bodyPr lIns="91425" tIns="91425" rIns="91425" bIns="91425" anchor="t" anchorCtr="0">
            <a:noAutofit/>
          </a:bodyPr>
          <a:lstStyle/>
          <a:p>
            <a:pPr lvl="0" algn="ctr" rtl="0">
              <a:spcBef>
                <a:spcPts val="0"/>
              </a:spcBef>
              <a:buClr>
                <a:srgbClr val="FFFFFF"/>
              </a:buClr>
              <a:buSzPct val="25000"/>
              <a:buFont typeface="Arial"/>
              <a:buNone/>
            </a:pPr>
            <a:r>
              <a:rPr lang="en" sz="1000">
                <a:latin typeface="Proxima Nova"/>
                <a:ea typeface="Proxima Nova"/>
                <a:cs typeface="Proxima Nova"/>
                <a:sym typeface="Proxima Nova"/>
              </a:rPr>
              <a:t>LIFECYCLE AUTOMATION</a:t>
            </a:r>
          </a:p>
        </p:txBody>
      </p:sp>
      <p:sp>
        <p:nvSpPr>
          <p:cNvPr id="656" name="Shape 656"/>
          <p:cNvSpPr txBox="1"/>
          <p:nvPr/>
        </p:nvSpPr>
        <p:spPr>
          <a:xfrm>
            <a:off x="2231051" y="3837073"/>
            <a:ext cx="5175000" cy="3138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000">
                <a:solidFill>
                  <a:srgbClr val="FFFFFF"/>
                </a:solidFill>
                <a:latin typeface="Proxima Nova"/>
                <a:ea typeface="Proxima Nova"/>
                <a:cs typeface="Proxima Nova"/>
                <a:sym typeface="Proxima Nova"/>
              </a:rPr>
              <a:t>ENTERPRISE-GRADE CONTAINER OS</a:t>
            </a:r>
            <a:br>
              <a:rPr lang="en" sz="10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(Red Hat Enterprise Linux &amp; Atomic Host)</a:t>
            </a:r>
          </a:p>
        </p:txBody>
      </p:sp>
      <p:sp>
        <p:nvSpPr>
          <p:cNvPr id="657" name="Shape 657"/>
          <p:cNvSpPr txBox="1"/>
          <p:nvPr/>
        </p:nvSpPr>
        <p:spPr>
          <a:xfrm>
            <a:off x="2231163" y="1318800"/>
            <a:ext cx="995400" cy="350700"/>
          </a:xfrm>
          <a:prstGeom prst="rect">
            <a:avLst/>
          </a:prstGeom>
          <a:solidFill>
            <a:srgbClr val="C5000B"/>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Business Automation</a:t>
            </a:r>
          </a:p>
        </p:txBody>
      </p:sp>
      <p:sp>
        <p:nvSpPr>
          <p:cNvPr id="658" name="Shape 658"/>
          <p:cNvSpPr txBox="1"/>
          <p:nvPr/>
        </p:nvSpPr>
        <p:spPr>
          <a:xfrm>
            <a:off x="2231163" y="1659233"/>
            <a:ext cx="995400" cy="196200"/>
          </a:xfrm>
          <a:prstGeom prst="rect">
            <a:avLst/>
          </a:prstGeom>
          <a:solidFill>
            <a:srgbClr val="999999"/>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CONTAINER</a:t>
            </a:r>
          </a:p>
        </p:txBody>
      </p:sp>
      <p:sp>
        <p:nvSpPr>
          <p:cNvPr id="659" name="Shape 659"/>
          <p:cNvSpPr txBox="1"/>
          <p:nvPr/>
        </p:nvSpPr>
        <p:spPr>
          <a:xfrm>
            <a:off x="3278801" y="1659233"/>
            <a:ext cx="995400" cy="196200"/>
          </a:xfrm>
          <a:prstGeom prst="rect">
            <a:avLst/>
          </a:prstGeom>
          <a:solidFill>
            <a:srgbClr val="999999"/>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lvl="0" algn="ctr" rtl="0">
              <a:spcBef>
                <a:spcPts val="0"/>
              </a:spcBef>
              <a:buClr>
                <a:srgbClr val="FFFFFF"/>
              </a:buClr>
              <a:buSzPct val="25000"/>
              <a:buFont typeface="Arial"/>
              <a:buNone/>
            </a:pPr>
            <a:r>
              <a:rPr lang="en" sz="900">
                <a:solidFill>
                  <a:srgbClr val="FFFFFF"/>
                </a:solidFill>
                <a:latin typeface="Proxima Nova"/>
                <a:ea typeface="Proxima Nova"/>
                <a:cs typeface="Proxima Nova"/>
                <a:sym typeface="Proxima Nova"/>
              </a:rPr>
              <a:t>CONTAINER</a:t>
            </a:r>
          </a:p>
        </p:txBody>
      </p:sp>
      <p:sp>
        <p:nvSpPr>
          <p:cNvPr id="660" name="Shape 660"/>
          <p:cNvSpPr txBox="1"/>
          <p:nvPr/>
        </p:nvSpPr>
        <p:spPr>
          <a:xfrm>
            <a:off x="3279398" y="1318800"/>
            <a:ext cx="995400" cy="350700"/>
          </a:xfrm>
          <a:prstGeom prst="rect">
            <a:avLst/>
          </a:prstGeom>
          <a:solidFill>
            <a:srgbClr val="C5000B"/>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Integration</a:t>
            </a:r>
          </a:p>
        </p:txBody>
      </p:sp>
      <p:sp>
        <p:nvSpPr>
          <p:cNvPr id="661" name="Shape 661"/>
          <p:cNvSpPr txBox="1"/>
          <p:nvPr/>
        </p:nvSpPr>
        <p:spPr>
          <a:xfrm>
            <a:off x="4319464" y="1659233"/>
            <a:ext cx="995400" cy="196200"/>
          </a:xfrm>
          <a:prstGeom prst="rect">
            <a:avLst/>
          </a:prstGeom>
          <a:solidFill>
            <a:srgbClr val="999999"/>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lvl="0" algn="ctr" rtl="0">
              <a:spcBef>
                <a:spcPts val="0"/>
              </a:spcBef>
              <a:buClr>
                <a:srgbClr val="FFFFFF"/>
              </a:buClr>
              <a:buSzPct val="25000"/>
              <a:buFont typeface="Arial"/>
              <a:buNone/>
            </a:pPr>
            <a:r>
              <a:rPr lang="en" sz="900">
                <a:solidFill>
                  <a:srgbClr val="FFFFFF"/>
                </a:solidFill>
                <a:latin typeface="Proxima Nova"/>
                <a:ea typeface="Proxima Nova"/>
                <a:cs typeface="Proxima Nova"/>
                <a:sym typeface="Proxima Nova"/>
              </a:rPr>
              <a:t>CONTAINER</a:t>
            </a:r>
          </a:p>
        </p:txBody>
      </p:sp>
      <p:sp>
        <p:nvSpPr>
          <p:cNvPr id="662" name="Shape 662"/>
          <p:cNvSpPr txBox="1"/>
          <p:nvPr/>
        </p:nvSpPr>
        <p:spPr>
          <a:xfrm>
            <a:off x="4319457" y="1318800"/>
            <a:ext cx="995400" cy="350700"/>
          </a:xfrm>
          <a:prstGeom prst="rect">
            <a:avLst/>
          </a:prstGeom>
          <a:solidFill>
            <a:srgbClr val="C5000B"/>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Data</a:t>
            </a:r>
          </a:p>
        </p:txBody>
      </p:sp>
      <p:sp>
        <p:nvSpPr>
          <p:cNvPr id="663" name="Shape 663"/>
          <p:cNvSpPr txBox="1"/>
          <p:nvPr/>
        </p:nvSpPr>
        <p:spPr>
          <a:xfrm>
            <a:off x="5361522" y="1659233"/>
            <a:ext cx="995400" cy="196200"/>
          </a:xfrm>
          <a:prstGeom prst="rect">
            <a:avLst/>
          </a:prstGeom>
          <a:solidFill>
            <a:srgbClr val="999999"/>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lvl="0" algn="ctr" rtl="0">
              <a:spcBef>
                <a:spcPts val="0"/>
              </a:spcBef>
              <a:buClr>
                <a:srgbClr val="FFFFFF"/>
              </a:buClr>
              <a:buSzPct val="25000"/>
              <a:buFont typeface="Arial"/>
              <a:buNone/>
            </a:pPr>
            <a:r>
              <a:rPr lang="en" sz="900">
                <a:solidFill>
                  <a:srgbClr val="FFFFFF"/>
                </a:solidFill>
                <a:latin typeface="Proxima Nova"/>
                <a:ea typeface="Proxima Nova"/>
                <a:cs typeface="Proxima Nova"/>
                <a:sym typeface="Proxima Nova"/>
              </a:rPr>
              <a:t>CONTAINER</a:t>
            </a:r>
          </a:p>
        </p:txBody>
      </p:sp>
      <p:sp>
        <p:nvSpPr>
          <p:cNvPr id="664" name="Shape 664"/>
          <p:cNvSpPr txBox="1"/>
          <p:nvPr/>
        </p:nvSpPr>
        <p:spPr>
          <a:xfrm>
            <a:off x="5360721" y="1318800"/>
            <a:ext cx="995400" cy="350700"/>
          </a:xfrm>
          <a:prstGeom prst="rect">
            <a:avLst/>
          </a:prstGeom>
          <a:solidFill>
            <a:srgbClr val="C5000B"/>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Web &amp; Mobile</a:t>
            </a:r>
          </a:p>
        </p:txBody>
      </p:sp>
      <p:sp>
        <p:nvSpPr>
          <p:cNvPr id="665" name="Shape 665"/>
          <p:cNvSpPr txBox="1"/>
          <p:nvPr/>
        </p:nvSpPr>
        <p:spPr>
          <a:xfrm>
            <a:off x="6403590" y="1659233"/>
            <a:ext cx="995400" cy="196200"/>
          </a:xfrm>
          <a:prstGeom prst="rect">
            <a:avLst/>
          </a:prstGeom>
          <a:solidFill>
            <a:srgbClr val="999999"/>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lvl="0" algn="ctr" rtl="0">
              <a:spcBef>
                <a:spcPts val="0"/>
              </a:spcBef>
              <a:buClr>
                <a:srgbClr val="FFFFFF"/>
              </a:buClr>
              <a:buSzPct val="25000"/>
              <a:buFont typeface="Arial"/>
              <a:buNone/>
            </a:pPr>
            <a:r>
              <a:rPr lang="en" sz="900">
                <a:solidFill>
                  <a:srgbClr val="FFFFFF"/>
                </a:solidFill>
                <a:latin typeface="Proxima Nova"/>
                <a:ea typeface="Proxima Nova"/>
                <a:cs typeface="Proxima Nova"/>
                <a:sym typeface="Proxima Nova"/>
              </a:rPr>
              <a:t>CONTAINER</a:t>
            </a:r>
          </a:p>
        </p:txBody>
      </p:sp>
      <p:sp>
        <p:nvSpPr>
          <p:cNvPr id="666" name="Shape 666"/>
          <p:cNvSpPr txBox="1"/>
          <p:nvPr/>
        </p:nvSpPr>
        <p:spPr>
          <a:xfrm>
            <a:off x="6403590" y="1318800"/>
            <a:ext cx="995400" cy="350700"/>
          </a:xfrm>
          <a:prstGeom prst="rect">
            <a:avLst/>
          </a:prstGeom>
          <a:solidFill>
            <a:srgbClr val="666666"/>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3rd party frameworks</a:t>
            </a:r>
          </a:p>
        </p:txBody>
      </p:sp>
      <p:sp>
        <p:nvSpPr>
          <p:cNvPr id="667" name="Shape 667"/>
          <p:cNvSpPr txBox="1"/>
          <p:nvPr/>
        </p:nvSpPr>
        <p:spPr>
          <a:xfrm>
            <a:off x="2230655" y="2834153"/>
            <a:ext cx="5175000" cy="323400"/>
          </a:xfrm>
          <a:prstGeom prst="rect">
            <a:avLst/>
          </a:prstGeom>
          <a:noFill/>
          <a:ln>
            <a:noFill/>
          </a:ln>
        </p:spPr>
        <p:txBody>
          <a:bodyPr lIns="91425" tIns="91425" rIns="91425" bIns="91425" anchor="t" anchorCtr="0">
            <a:noAutofit/>
          </a:bodyPr>
          <a:lstStyle/>
          <a:p>
            <a:pPr lvl="0" algn="ctr" rtl="0">
              <a:spcBef>
                <a:spcPts val="0"/>
              </a:spcBef>
              <a:buClr>
                <a:srgbClr val="FFFFFF"/>
              </a:buClr>
              <a:buSzPct val="25000"/>
              <a:buFont typeface="Arial"/>
              <a:buNone/>
            </a:pPr>
            <a:r>
              <a:rPr lang="en" sz="1000">
                <a:latin typeface="Proxima Nova"/>
                <a:ea typeface="Proxima Nova"/>
                <a:cs typeface="Proxima Nova"/>
                <a:sym typeface="Proxima Nova"/>
              </a:rPr>
              <a:t>CONTAINER INFRASTRUCTURE SERVICES</a:t>
            </a:r>
          </a:p>
        </p:txBody>
      </p:sp>
      <p:cxnSp>
        <p:nvCxnSpPr>
          <p:cNvPr id="668" name="Shape 668"/>
          <p:cNvCxnSpPr/>
          <p:nvPr/>
        </p:nvCxnSpPr>
        <p:spPr>
          <a:xfrm>
            <a:off x="7451386" y="1365600"/>
            <a:ext cx="7800" cy="3104100"/>
          </a:xfrm>
          <a:prstGeom prst="straightConnector1">
            <a:avLst/>
          </a:prstGeom>
          <a:noFill/>
          <a:ln w="9525" cap="flat" cmpd="sng">
            <a:solidFill>
              <a:srgbClr val="666666"/>
            </a:solidFill>
            <a:prstDash val="dash"/>
            <a:round/>
            <a:headEnd type="none" w="lg" len="lg"/>
            <a:tailEnd type="none" w="lg" len="lg"/>
          </a:ln>
        </p:spPr>
      </p:cxnSp>
      <p:sp>
        <p:nvSpPr>
          <p:cNvPr id="669" name="Shape 669"/>
          <p:cNvSpPr txBox="1"/>
          <p:nvPr/>
        </p:nvSpPr>
        <p:spPr>
          <a:xfrm>
            <a:off x="7532934" y="2629124"/>
            <a:ext cx="1271700" cy="425100"/>
          </a:xfrm>
          <a:prstGeom prst="rect">
            <a:avLst/>
          </a:prstGeom>
          <a:solidFill>
            <a:srgbClr val="C5000B"/>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OPS MANAGEMENT</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(CloudForms, Satellite)</a:t>
            </a:r>
          </a:p>
        </p:txBody>
      </p:sp>
      <p:sp>
        <p:nvSpPr>
          <p:cNvPr id="670" name="Shape 670"/>
          <p:cNvSpPr txBox="1"/>
          <p:nvPr/>
        </p:nvSpPr>
        <p:spPr>
          <a:xfrm>
            <a:off x="7532934" y="3092099"/>
            <a:ext cx="1271700" cy="425100"/>
          </a:xfrm>
          <a:prstGeom prst="rect">
            <a:avLst/>
          </a:prstGeom>
          <a:solidFill>
            <a:srgbClr val="C5000B"/>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OPS AUTOMATION</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(Ansible)</a:t>
            </a:r>
          </a:p>
        </p:txBody>
      </p:sp>
      <p:sp>
        <p:nvSpPr>
          <p:cNvPr id="671" name="Shape 671"/>
          <p:cNvSpPr txBox="1"/>
          <p:nvPr/>
        </p:nvSpPr>
        <p:spPr>
          <a:xfrm>
            <a:off x="7532934" y="4018049"/>
            <a:ext cx="1271700" cy="425100"/>
          </a:xfrm>
          <a:prstGeom prst="rect">
            <a:avLst/>
          </a:prstGeom>
          <a:solidFill>
            <a:srgbClr val="C5000B"/>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DEV TOOLS</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 Developer Studio, Container Dev Kit)</a:t>
            </a:r>
          </a:p>
        </p:txBody>
      </p:sp>
      <p:sp>
        <p:nvSpPr>
          <p:cNvPr id="672" name="Shape 672"/>
          <p:cNvSpPr txBox="1"/>
          <p:nvPr/>
        </p:nvSpPr>
        <p:spPr>
          <a:xfrm>
            <a:off x="7532934" y="3555074"/>
            <a:ext cx="1271700" cy="425100"/>
          </a:xfrm>
          <a:prstGeom prst="rect">
            <a:avLst/>
          </a:prstGeom>
          <a:solidFill>
            <a:srgbClr val="C5000B"/>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STORAGE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(RH Storage)</a:t>
            </a:r>
          </a:p>
        </p:txBody>
      </p:sp>
      <p:sp>
        <p:nvSpPr>
          <p:cNvPr id="673" name="Shape 673"/>
          <p:cNvSpPr/>
          <p:nvPr/>
        </p:nvSpPr>
        <p:spPr>
          <a:xfrm>
            <a:off x="2231062" y="4179225"/>
            <a:ext cx="5175000" cy="264300"/>
          </a:xfrm>
          <a:prstGeom prst="rect">
            <a:avLst/>
          </a:prstGeom>
          <a:solidFill>
            <a:srgbClr val="999999"/>
          </a:solidFill>
          <a:ln>
            <a:noFill/>
          </a:ln>
        </p:spPr>
        <p:txBody>
          <a:bodyPr lIns="91425" tIns="91425" rIns="91425" bIns="91425" anchor="ctr" anchorCtr="0">
            <a:noAutofit/>
          </a:bodyPr>
          <a:lstStyle/>
          <a:p>
            <a:pPr lvl="0" rtl="0">
              <a:spcBef>
                <a:spcPts val="0"/>
              </a:spcBef>
              <a:buNone/>
            </a:pPr>
            <a:r>
              <a:rPr lang="en" sz="1000">
                <a:solidFill>
                  <a:srgbClr val="F3F3F3"/>
                </a:solidFill>
                <a:latin typeface="Proxima Nova"/>
                <a:ea typeface="Proxima Nova"/>
                <a:cs typeface="Proxima Nova"/>
                <a:sym typeface="Proxima Nova"/>
              </a:rPr>
              <a:t>         PHYSICAL           VIRTUAL           PRIVATE CLOUD           PUBLIC CLOUD</a:t>
            </a:r>
          </a:p>
        </p:txBody>
      </p:sp>
      <p:sp>
        <p:nvSpPr>
          <p:cNvPr id="674" name="Shape 674"/>
          <p:cNvSpPr txBox="1"/>
          <p:nvPr/>
        </p:nvSpPr>
        <p:spPr>
          <a:xfrm>
            <a:off x="5706789" y="3479994"/>
            <a:ext cx="1704900" cy="323400"/>
          </a:xfrm>
          <a:prstGeom prst="rect">
            <a:avLst/>
          </a:prstGeom>
          <a:solidFill>
            <a:srgbClr val="C5000B"/>
          </a:solidFill>
          <a:ln>
            <a:noFill/>
          </a:ln>
        </p:spPr>
        <p:txBody>
          <a:bodyPr lIns="91425" tIns="91425" rIns="91425" bIns="91425" anchor="ctr" anchorCtr="0">
            <a:noAutofit/>
          </a:bodyPr>
          <a:lstStyle/>
          <a:p>
            <a:pPr lvl="0" algn="ctr" rtl="0">
              <a:spcBef>
                <a:spcPts val="0"/>
              </a:spcBef>
              <a:buClr>
                <a:srgbClr val="FFFFFF"/>
              </a:buClr>
              <a:buSzPct val="25000"/>
              <a:buFont typeface="Arial"/>
              <a:buNone/>
            </a:pPr>
            <a:r>
              <a:rPr lang="en" sz="900">
                <a:solidFill>
                  <a:srgbClr val="FFFFFF"/>
                </a:solidFill>
                <a:latin typeface="Proxima Nova"/>
                <a:ea typeface="Proxima Nova"/>
                <a:cs typeface="Proxima Nova"/>
                <a:sym typeface="Proxima Nova"/>
              </a:rPr>
              <a:t>NETWORKING</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(Open vSwitch)</a:t>
            </a:r>
          </a:p>
        </p:txBody>
      </p:sp>
      <p:sp>
        <p:nvSpPr>
          <p:cNvPr id="675" name="Shape 675"/>
          <p:cNvSpPr txBox="1"/>
          <p:nvPr/>
        </p:nvSpPr>
        <p:spPr>
          <a:xfrm>
            <a:off x="7532934" y="2166150"/>
            <a:ext cx="1271700" cy="425100"/>
          </a:xfrm>
          <a:prstGeom prst="rect">
            <a:avLst/>
          </a:prstGeom>
          <a:solidFill>
            <a:srgbClr val="C5000B"/>
          </a:solidFill>
          <a:ln w="9525" cap="flat" cmpd="sng">
            <a:solidFill>
              <a:srgbClr val="FFFFFF">
                <a:alpha val="0"/>
              </a:srgbClr>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PUBLIC REGISTRY</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(RH Registry)</a:t>
            </a:r>
          </a:p>
        </p:txBody>
      </p:sp>
      <p:sp>
        <p:nvSpPr>
          <p:cNvPr id="676" name="Shape 676"/>
          <p:cNvSpPr txBox="1"/>
          <p:nvPr/>
        </p:nvSpPr>
        <p:spPr>
          <a:xfrm>
            <a:off x="2227570" y="3479994"/>
            <a:ext cx="1707600" cy="3234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STORAGE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(Kubernetes)</a:t>
            </a:r>
          </a:p>
        </p:txBody>
      </p:sp>
      <p:sp>
        <p:nvSpPr>
          <p:cNvPr id="677" name="Shape 677"/>
          <p:cNvSpPr txBox="1"/>
          <p:nvPr/>
        </p:nvSpPr>
        <p:spPr>
          <a:xfrm>
            <a:off x="5705644" y="3119478"/>
            <a:ext cx="1707600" cy="3234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REGISTRY</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(Atomic Registry)</a:t>
            </a:r>
          </a:p>
        </p:txBody>
      </p:sp>
      <p:sp>
        <p:nvSpPr>
          <p:cNvPr id="678" name="Shape 678"/>
          <p:cNvSpPr txBox="1"/>
          <p:nvPr/>
        </p:nvSpPr>
        <p:spPr>
          <a:xfrm>
            <a:off x="3967180" y="3479994"/>
            <a:ext cx="1707600" cy="3234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SECURITY</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(Docker Engine)</a:t>
            </a:r>
          </a:p>
        </p:txBody>
      </p:sp>
      <p:sp>
        <p:nvSpPr>
          <p:cNvPr id="679" name="Shape 679"/>
          <p:cNvSpPr txBox="1"/>
          <p:nvPr/>
        </p:nvSpPr>
        <p:spPr>
          <a:xfrm>
            <a:off x="2231163" y="2166148"/>
            <a:ext cx="1266600" cy="3234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a:solidFill>
                  <a:srgbClr val="FFFFFF"/>
                </a:solidFill>
                <a:latin typeface="Proxima Nova"/>
                <a:ea typeface="Proxima Nova"/>
                <a:cs typeface="Proxima Nova"/>
                <a:sym typeface="Proxima Nova"/>
              </a:rPr>
              <a:t>SELF-SERVICE</a:t>
            </a:r>
          </a:p>
        </p:txBody>
      </p:sp>
      <p:sp>
        <p:nvSpPr>
          <p:cNvPr id="680" name="Shape 680"/>
          <p:cNvSpPr txBox="1"/>
          <p:nvPr/>
        </p:nvSpPr>
        <p:spPr>
          <a:xfrm>
            <a:off x="2231167" y="2521820"/>
            <a:ext cx="1266600" cy="3234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a:solidFill>
                  <a:srgbClr val="FFFFFF"/>
                </a:solidFill>
                <a:latin typeface="Proxima Nova"/>
                <a:ea typeface="Proxima Nova"/>
                <a:cs typeface="Proxima Nova"/>
                <a:sym typeface="Proxima Nova"/>
              </a:rPr>
              <a:t>CI/CD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(Jenkins)</a:t>
            </a:r>
          </a:p>
        </p:txBody>
      </p:sp>
      <p:sp>
        <p:nvSpPr>
          <p:cNvPr id="681" name="Shape 681"/>
          <p:cNvSpPr txBox="1"/>
          <p:nvPr/>
        </p:nvSpPr>
        <p:spPr>
          <a:xfrm>
            <a:off x="3534137" y="2521820"/>
            <a:ext cx="1266600" cy="3234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a:solidFill>
                  <a:srgbClr val="FFFFFF"/>
                </a:solidFill>
                <a:latin typeface="Proxima Nova"/>
                <a:ea typeface="Proxima Nova"/>
                <a:cs typeface="Proxima Nova"/>
                <a:sym typeface="Proxima Nova"/>
              </a:rPr>
              <a:t>IMAGE BUILD</a:t>
            </a:r>
          </a:p>
        </p:txBody>
      </p:sp>
      <p:sp>
        <p:nvSpPr>
          <p:cNvPr id="682" name="Shape 682"/>
          <p:cNvSpPr txBox="1"/>
          <p:nvPr/>
        </p:nvSpPr>
        <p:spPr>
          <a:xfrm>
            <a:off x="3966607" y="3119478"/>
            <a:ext cx="1707600" cy="3234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a:solidFill>
                  <a:srgbClr val="FFFFFF"/>
                </a:solidFill>
                <a:latin typeface="Proxima Nova"/>
                <a:ea typeface="Proxima Nova"/>
                <a:cs typeface="Proxima Nova"/>
                <a:sym typeface="Proxima Nova"/>
              </a:rPr>
              <a:t>CONTAINER ENGINE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(Docker Engine)</a:t>
            </a:r>
          </a:p>
        </p:txBody>
      </p:sp>
      <p:sp>
        <p:nvSpPr>
          <p:cNvPr id="683" name="Shape 683"/>
          <p:cNvSpPr txBox="1"/>
          <p:nvPr/>
        </p:nvSpPr>
        <p:spPr>
          <a:xfrm>
            <a:off x="4836901" y="1885114"/>
            <a:ext cx="2562600" cy="313800"/>
          </a:xfrm>
          <a:prstGeom prst="rect">
            <a:avLst/>
          </a:prstGeom>
          <a:noFill/>
          <a:ln>
            <a:noFill/>
          </a:ln>
        </p:spPr>
        <p:txBody>
          <a:bodyPr lIns="91425" tIns="91425" rIns="91425" bIns="91425" anchor="t" anchorCtr="0">
            <a:noAutofit/>
          </a:bodyPr>
          <a:lstStyle/>
          <a:p>
            <a:pPr lvl="0" algn="ctr" rtl="0">
              <a:spcBef>
                <a:spcPts val="0"/>
              </a:spcBef>
              <a:buClr>
                <a:srgbClr val="FFFFFF"/>
              </a:buClr>
              <a:buSzPct val="25000"/>
              <a:buFont typeface="Arial"/>
              <a:buNone/>
            </a:pPr>
            <a:r>
              <a:rPr lang="en" sz="1000">
                <a:latin typeface="Proxima Nova"/>
                <a:ea typeface="Proxima Nova"/>
                <a:cs typeface="Proxima Nova"/>
                <a:sym typeface="Proxima Nova"/>
              </a:rPr>
              <a:t>CONTAINER MANAGEMENT</a:t>
            </a:r>
          </a:p>
        </p:txBody>
      </p:sp>
      <p:sp>
        <p:nvSpPr>
          <p:cNvPr id="684" name="Shape 684"/>
          <p:cNvSpPr txBox="1"/>
          <p:nvPr/>
        </p:nvSpPr>
        <p:spPr>
          <a:xfrm>
            <a:off x="3534132" y="2166148"/>
            <a:ext cx="1266600" cy="3234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a:solidFill>
                  <a:srgbClr val="FFFFFF"/>
                </a:solidFill>
                <a:latin typeface="Proxima Nova"/>
                <a:ea typeface="Proxima Nova"/>
                <a:cs typeface="Proxima Nova"/>
                <a:sym typeface="Proxima Nova"/>
              </a:rPr>
              <a:t>SERVICE CATALOG</a:t>
            </a:r>
          </a:p>
        </p:txBody>
      </p:sp>
      <p:sp>
        <p:nvSpPr>
          <p:cNvPr id="685" name="Shape 685"/>
          <p:cNvSpPr txBox="1"/>
          <p:nvPr/>
        </p:nvSpPr>
        <p:spPr>
          <a:xfrm>
            <a:off x="2227570" y="3119478"/>
            <a:ext cx="1707600" cy="323400"/>
          </a:xfrm>
          <a:prstGeom prst="rect">
            <a:avLst/>
          </a:prstGeom>
          <a:solidFill>
            <a:srgbClr val="C5000B"/>
          </a:solidFill>
          <a:ln>
            <a:noFill/>
          </a:ln>
        </p:spPr>
        <p:txBody>
          <a:bodyPr lIns="91425" tIns="91425" rIns="91425" bIns="91425" anchor="ctr" anchorCtr="0">
            <a:noAutofit/>
          </a:bodyPr>
          <a:lstStyle/>
          <a:p>
            <a:pPr lvl="0" algn="ctr" rtl="0">
              <a:spcBef>
                <a:spcPts val="0"/>
              </a:spcBef>
              <a:buClr>
                <a:srgbClr val="FFFFFF"/>
              </a:buClr>
              <a:buSzPct val="25000"/>
              <a:buFont typeface="Arial"/>
              <a:buNone/>
            </a:pPr>
            <a:r>
              <a:rPr lang="en" sz="900">
                <a:solidFill>
                  <a:srgbClr val="FFFFFF"/>
                </a:solidFill>
                <a:latin typeface="Proxima Nova"/>
                <a:ea typeface="Proxima Nova"/>
                <a:cs typeface="Proxima Nova"/>
                <a:sym typeface="Proxima Nova"/>
              </a:rPr>
              <a:t>ORCHESTRATION</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(Kubernetes)</a:t>
            </a:r>
          </a:p>
        </p:txBody>
      </p:sp>
      <p:sp>
        <p:nvSpPr>
          <p:cNvPr id="686" name="Shape 686"/>
          <p:cNvSpPr txBox="1"/>
          <p:nvPr/>
        </p:nvSpPr>
        <p:spPr>
          <a:xfrm>
            <a:off x="4837100" y="2166148"/>
            <a:ext cx="1266600" cy="323400"/>
          </a:xfrm>
          <a:prstGeom prst="rect">
            <a:avLst/>
          </a:prstGeom>
          <a:solidFill>
            <a:srgbClr val="C5000B"/>
          </a:solidFill>
          <a:ln>
            <a:noFill/>
          </a:ln>
        </p:spPr>
        <p:txBody>
          <a:bodyPr lIns="91425" tIns="91425" rIns="91425" bIns="91425" anchor="ctr" anchorCtr="0">
            <a:noAutofit/>
          </a:bodyPr>
          <a:lstStyle/>
          <a:p>
            <a:pPr lvl="0" algn="ctr" rtl="0">
              <a:spcBef>
                <a:spcPts val="0"/>
              </a:spcBef>
              <a:buClr>
                <a:srgbClr val="FFFFFF"/>
              </a:buClr>
              <a:buSzPct val="25000"/>
              <a:buFont typeface="Arial"/>
              <a:buNone/>
            </a:pPr>
            <a:r>
              <a:rPr lang="en" sz="800">
                <a:solidFill>
                  <a:srgbClr val="FFFFFF"/>
                </a:solidFill>
                <a:latin typeface="Proxima Nova"/>
                <a:ea typeface="Proxima Nova"/>
                <a:cs typeface="Proxima Nova"/>
                <a:sym typeface="Proxima Nova"/>
              </a:rPr>
              <a:t>MONITORING</a:t>
            </a:r>
          </a:p>
        </p:txBody>
      </p:sp>
      <p:sp>
        <p:nvSpPr>
          <p:cNvPr id="687" name="Shape 687"/>
          <p:cNvSpPr txBox="1"/>
          <p:nvPr/>
        </p:nvSpPr>
        <p:spPr>
          <a:xfrm>
            <a:off x="4837107" y="2521820"/>
            <a:ext cx="1266600" cy="323400"/>
          </a:xfrm>
          <a:prstGeom prst="rect">
            <a:avLst/>
          </a:prstGeom>
          <a:solidFill>
            <a:srgbClr val="C5000B"/>
          </a:solidFill>
          <a:ln>
            <a:noFill/>
          </a:ln>
        </p:spPr>
        <p:txBody>
          <a:bodyPr lIns="91425" tIns="91425" rIns="91425" bIns="91425" anchor="ctr" anchorCtr="0">
            <a:noAutofit/>
          </a:bodyPr>
          <a:lstStyle/>
          <a:p>
            <a:pPr lvl="0" algn="ctr" rtl="0">
              <a:spcBef>
                <a:spcPts val="0"/>
              </a:spcBef>
              <a:buClr>
                <a:srgbClr val="FFFFFF"/>
              </a:buClr>
              <a:buSzPct val="25000"/>
              <a:buFont typeface="Arial"/>
              <a:buNone/>
            </a:pPr>
            <a:r>
              <a:rPr lang="en" sz="800">
                <a:solidFill>
                  <a:srgbClr val="FFFFFF"/>
                </a:solidFill>
                <a:latin typeface="Proxima Nova"/>
                <a:ea typeface="Proxima Nova"/>
                <a:cs typeface="Proxima Nova"/>
                <a:sym typeface="Proxima Nova"/>
              </a:rPr>
              <a:t>POLICY MANAGEMENT</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(CloudForms)</a:t>
            </a:r>
          </a:p>
        </p:txBody>
      </p:sp>
      <p:sp>
        <p:nvSpPr>
          <p:cNvPr id="688" name="Shape 688"/>
          <p:cNvSpPr txBox="1"/>
          <p:nvPr/>
        </p:nvSpPr>
        <p:spPr>
          <a:xfrm>
            <a:off x="6140077" y="2521820"/>
            <a:ext cx="1266600" cy="323400"/>
          </a:xfrm>
          <a:prstGeom prst="rect">
            <a:avLst/>
          </a:prstGeom>
          <a:solidFill>
            <a:srgbClr val="C5000B"/>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a:solidFill>
                  <a:srgbClr val="FFFFFF"/>
                </a:solidFill>
                <a:latin typeface="Proxima Nova"/>
                <a:ea typeface="Proxima Nova"/>
                <a:cs typeface="Proxima Nova"/>
                <a:sym typeface="Proxima Nova"/>
              </a:rPr>
              <a:t>SECURITY ANALYSIS</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(CloudForms)</a:t>
            </a:r>
          </a:p>
        </p:txBody>
      </p:sp>
      <p:sp>
        <p:nvSpPr>
          <p:cNvPr id="689" name="Shape 689"/>
          <p:cNvSpPr txBox="1"/>
          <p:nvPr/>
        </p:nvSpPr>
        <p:spPr>
          <a:xfrm>
            <a:off x="6140069" y="2166148"/>
            <a:ext cx="1266600" cy="323400"/>
          </a:xfrm>
          <a:prstGeom prst="rect">
            <a:avLst/>
          </a:prstGeom>
          <a:solidFill>
            <a:srgbClr val="C5000B"/>
          </a:solidFill>
          <a:ln>
            <a:noFill/>
          </a:ln>
        </p:spPr>
        <p:txBody>
          <a:bodyPr lIns="91425" tIns="91425" rIns="91425" bIns="91425" anchor="ctr" anchorCtr="0">
            <a:noAutofit/>
          </a:bodyPr>
          <a:lstStyle/>
          <a:p>
            <a:pPr lvl="0" algn="ctr" rtl="0">
              <a:spcBef>
                <a:spcPts val="0"/>
              </a:spcBef>
              <a:buClr>
                <a:srgbClr val="FFFFFF"/>
              </a:buClr>
              <a:buSzPct val="25000"/>
              <a:buFont typeface="Arial"/>
              <a:buNone/>
            </a:pPr>
            <a:r>
              <a:rPr lang="en" sz="800">
                <a:solidFill>
                  <a:srgbClr val="FFFFFF"/>
                </a:solidFill>
                <a:latin typeface="Proxima Nova"/>
                <a:ea typeface="Proxima Nova"/>
                <a:cs typeface="Proxima Nova"/>
                <a:sym typeface="Proxima Nova"/>
              </a:rPr>
              <a:t>CAPACITY MGMT</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(CloudForms)</a:t>
            </a:r>
          </a:p>
        </p:txBody>
      </p:sp>
      <p:sp>
        <p:nvSpPr>
          <p:cNvPr id="690" name="Shape 690"/>
          <p:cNvSpPr txBox="1"/>
          <p:nvPr/>
        </p:nvSpPr>
        <p:spPr>
          <a:xfrm rot="-5400000">
            <a:off x="1702024" y="2010861"/>
            <a:ext cx="478500" cy="350700"/>
          </a:xfrm>
          <a:prstGeom prst="rect">
            <a:avLst/>
          </a:prstGeom>
          <a:noFill/>
          <a:ln>
            <a:noFill/>
          </a:ln>
        </p:spPr>
        <p:txBody>
          <a:bodyPr lIns="91425" tIns="91425" rIns="91425" bIns="91425" anchor="t" anchorCtr="0">
            <a:noAutofit/>
          </a:bodyPr>
          <a:lstStyle/>
          <a:p>
            <a:pPr lvl="0" rtl="0">
              <a:spcBef>
                <a:spcPts val="0"/>
              </a:spcBef>
              <a:buNone/>
            </a:pPr>
            <a:r>
              <a:rPr lang="en" sz="1000" i="1">
                <a:latin typeface="Proxima Nova"/>
                <a:ea typeface="Proxima Nova"/>
                <a:cs typeface="Proxima Nova"/>
                <a:sym typeface="Proxima Nova"/>
              </a:rPr>
              <a:t>PaaS</a:t>
            </a:r>
          </a:p>
        </p:txBody>
      </p:sp>
      <p:sp>
        <p:nvSpPr>
          <p:cNvPr id="691" name="Shape 691"/>
          <p:cNvSpPr txBox="1"/>
          <p:nvPr/>
        </p:nvSpPr>
        <p:spPr>
          <a:xfrm rot="-5400000">
            <a:off x="1651624" y="2850993"/>
            <a:ext cx="579300" cy="350700"/>
          </a:xfrm>
          <a:prstGeom prst="rect">
            <a:avLst/>
          </a:prstGeom>
          <a:noFill/>
          <a:ln>
            <a:noFill/>
          </a:ln>
        </p:spPr>
        <p:txBody>
          <a:bodyPr lIns="91425" tIns="91425" rIns="91425" bIns="91425" anchor="t" anchorCtr="0">
            <a:noAutofit/>
          </a:bodyPr>
          <a:lstStyle/>
          <a:p>
            <a:pPr lvl="0" rtl="0">
              <a:spcBef>
                <a:spcPts val="0"/>
              </a:spcBef>
              <a:buNone/>
            </a:pPr>
            <a:r>
              <a:rPr lang="en" sz="1000" i="1">
                <a:latin typeface="Proxima Nova"/>
                <a:ea typeface="Proxima Nova"/>
                <a:cs typeface="Proxima Nova"/>
                <a:sym typeface="Proxima Nova"/>
              </a:rPr>
              <a:t>CaaS</a:t>
            </a:r>
          </a:p>
        </p:txBody>
      </p:sp>
      <p:sp>
        <p:nvSpPr>
          <p:cNvPr id="692" name="Shape 692"/>
          <p:cNvSpPr txBox="1"/>
          <p:nvPr/>
        </p:nvSpPr>
        <p:spPr>
          <a:xfrm rot="-5400000">
            <a:off x="1702024" y="3947136"/>
            <a:ext cx="478500" cy="350700"/>
          </a:xfrm>
          <a:prstGeom prst="rect">
            <a:avLst/>
          </a:prstGeom>
          <a:noFill/>
          <a:ln>
            <a:noFill/>
          </a:ln>
        </p:spPr>
        <p:txBody>
          <a:bodyPr lIns="91425" tIns="91425" rIns="91425" bIns="91425" anchor="t" anchorCtr="0">
            <a:noAutofit/>
          </a:bodyPr>
          <a:lstStyle/>
          <a:p>
            <a:pPr lvl="0" rtl="0">
              <a:spcBef>
                <a:spcPts val="0"/>
              </a:spcBef>
              <a:buNone/>
            </a:pPr>
            <a:r>
              <a:rPr lang="en" sz="1000" i="1">
                <a:latin typeface="Proxima Nova"/>
                <a:ea typeface="Proxima Nova"/>
                <a:cs typeface="Proxima Nova"/>
                <a:sym typeface="Proxima Nova"/>
              </a:rPr>
              <a:t>IaaS</a:t>
            </a:r>
          </a:p>
        </p:txBody>
      </p:sp>
      <p:sp>
        <p:nvSpPr>
          <p:cNvPr id="693" name="Shape 693"/>
          <p:cNvSpPr/>
          <p:nvPr/>
        </p:nvSpPr>
        <p:spPr>
          <a:xfrm>
            <a:off x="2127211" y="2188841"/>
            <a:ext cx="72300" cy="1585800"/>
          </a:xfrm>
          <a:prstGeom prst="leftBracket">
            <a:avLst>
              <a:gd name="adj" fmla="val 8333"/>
            </a:avLst>
          </a:prstGeom>
          <a:no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4" name="Shape 694"/>
          <p:cNvSpPr/>
          <p:nvPr/>
        </p:nvSpPr>
        <p:spPr>
          <a:xfrm>
            <a:off x="2051011" y="3856298"/>
            <a:ext cx="72300" cy="579300"/>
          </a:xfrm>
          <a:prstGeom prst="leftBracket">
            <a:avLst>
              <a:gd name="adj" fmla="val 8333"/>
            </a:avLst>
          </a:prstGeom>
          <a:no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5" name="Shape 695"/>
          <p:cNvSpPr/>
          <p:nvPr/>
        </p:nvSpPr>
        <p:spPr>
          <a:xfrm>
            <a:off x="2051025" y="1318800"/>
            <a:ext cx="72300" cy="2455800"/>
          </a:xfrm>
          <a:prstGeom prst="leftBracket">
            <a:avLst>
              <a:gd name="adj" fmla="val 8333"/>
            </a:avLst>
          </a:prstGeom>
          <a:no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6" name="Shape 696"/>
          <p:cNvSpPr txBox="1"/>
          <p:nvPr/>
        </p:nvSpPr>
        <p:spPr>
          <a:xfrm>
            <a:off x="304800" y="1296658"/>
            <a:ext cx="1561800" cy="579299"/>
          </a:xfrm>
          <a:prstGeom prst="rect">
            <a:avLst/>
          </a:prstGeom>
          <a:noFill/>
          <a:ln>
            <a:noFill/>
          </a:ln>
        </p:spPr>
        <p:txBody>
          <a:bodyPr lIns="91425" tIns="91425" rIns="91425" bIns="91425" anchor="t" anchorCtr="0">
            <a:noAutofit/>
          </a:bodyPr>
          <a:lstStyle/>
          <a:p>
            <a:pPr lvl="0" rtl="0">
              <a:spcBef>
                <a:spcPts val="0"/>
              </a:spcBef>
              <a:buNone/>
            </a:pPr>
            <a:r>
              <a:rPr lang="en" sz="1200">
                <a:latin typeface="Proxima Nova"/>
                <a:ea typeface="Proxima Nova"/>
                <a:cs typeface="Proxima Nova"/>
                <a:sym typeface="Proxima Nova"/>
              </a:rPr>
              <a:t>Red Hat Application Services (JBoss)</a:t>
            </a:r>
          </a:p>
        </p:txBody>
      </p:sp>
      <p:sp>
        <p:nvSpPr>
          <p:cNvPr id="697" name="Shape 697"/>
          <p:cNvSpPr txBox="1"/>
          <p:nvPr/>
        </p:nvSpPr>
        <p:spPr>
          <a:xfrm>
            <a:off x="304800" y="2479900"/>
            <a:ext cx="1791300" cy="619500"/>
          </a:xfrm>
          <a:prstGeom prst="rect">
            <a:avLst/>
          </a:prstGeom>
          <a:noFill/>
          <a:ln>
            <a:noFill/>
          </a:ln>
        </p:spPr>
        <p:txBody>
          <a:bodyPr lIns="91425" tIns="91425" rIns="91425" bIns="91425" anchor="t" anchorCtr="0">
            <a:noAutofit/>
          </a:bodyPr>
          <a:lstStyle/>
          <a:p>
            <a:pPr lvl="0" rtl="0">
              <a:spcBef>
                <a:spcPts val="0"/>
              </a:spcBef>
              <a:buNone/>
            </a:pPr>
            <a:r>
              <a:rPr lang="en" sz="1200">
                <a:latin typeface="Proxima Nova"/>
                <a:ea typeface="Proxima Nova"/>
                <a:cs typeface="Proxima Nova"/>
                <a:sym typeface="Proxima Nova"/>
              </a:rPr>
              <a:t>Red Hat OpenShift Container Platform </a:t>
            </a:r>
            <a:br>
              <a:rPr lang="en" sz="1200">
                <a:latin typeface="Proxima Nova"/>
                <a:ea typeface="Proxima Nova"/>
                <a:cs typeface="Proxima Nova"/>
                <a:sym typeface="Proxima Nova"/>
              </a:rPr>
            </a:br>
            <a:r>
              <a:rPr lang="en" sz="1200">
                <a:latin typeface="Proxima Nova"/>
                <a:ea typeface="Proxima Nova"/>
                <a:cs typeface="Proxima Nova"/>
                <a:sym typeface="Proxima Nova"/>
              </a:rPr>
              <a:t>(incl. CloudForms)</a:t>
            </a:r>
          </a:p>
        </p:txBody>
      </p:sp>
      <p:sp>
        <p:nvSpPr>
          <p:cNvPr id="698" name="Shape 698"/>
          <p:cNvSpPr txBox="1"/>
          <p:nvPr/>
        </p:nvSpPr>
        <p:spPr>
          <a:xfrm>
            <a:off x="304800" y="3844748"/>
            <a:ext cx="1679100" cy="619500"/>
          </a:xfrm>
          <a:prstGeom prst="rect">
            <a:avLst/>
          </a:prstGeom>
          <a:noFill/>
          <a:ln>
            <a:noFill/>
          </a:ln>
        </p:spPr>
        <p:txBody>
          <a:bodyPr lIns="91425" tIns="91425" rIns="91425" bIns="91425" anchor="t" anchorCtr="0">
            <a:noAutofit/>
          </a:bodyPr>
          <a:lstStyle/>
          <a:p>
            <a:pPr lvl="0" rtl="0">
              <a:spcBef>
                <a:spcPts val="0"/>
              </a:spcBef>
              <a:buNone/>
            </a:pPr>
            <a:r>
              <a:rPr lang="en" sz="1200">
                <a:latin typeface="Proxima Nova"/>
                <a:ea typeface="Proxima Nova"/>
                <a:cs typeface="Proxima Nova"/>
                <a:sym typeface="Proxima Nova"/>
              </a:rPr>
              <a:t>Red Hat Enterprise Linux &amp; Atomic Host</a:t>
            </a:r>
          </a:p>
        </p:txBody>
      </p:sp>
      <p:sp>
        <p:nvSpPr>
          <p:cNvPr id="699" name="Shape 699"/>
          <p:cNvSpPr txBox="1"/>
          <p:nvPr/>
        </p:nvSpPr>
        <p:spPr>
          <a:xfrm>
            <a:off x="0" y="223366"/>
            <a:ext cx="9144000" cy="923400"/>
          </a:xfrm>
          <a:prstGeom prst="rect">
            <a:avLst/>
          </a:prstGeom>
          <a:noFill/>
          <a:ln>
            <a:noFill/>
          </a:ln>
        </p:spPr>
        <p:txBody>
          <a:bodyPr lIns="91425" tIns="45700" rIns="91425" bIns="45700" anchor="t" anchorCtr="0">
            <a:noAutofit/>
          </a:bodyPr>
          <a:lstStyle/>
          <a:p>
            <a:pPr marL="0" marR="0" lvl="0" indent="-69850" algn="ctr" rtl="0">
              <a:spcBef>
                <a:spcPts val="0"/>
              </a:spcBef>
              <a:buSzPct val="25000"/>
              <a:buNone/>
            </a:pPr>
            <a:r>
              <a:rPr lang="en-US" sz="5400" i="1" dirty="0" smtClean="0">
                <a:solidFill>
                  <a:schemeClr val="dk1"/>
                </a:solidFill>
              </a:rPr>
              <a:t>OpenShift</a:t>
            </a:r>
            <a:endParaRPr lang="en" sz="5400" i="1" dirty="0">
              <a:solidFill>
                <a:schemeClr val="dk1"/>
              </a:solidFill>
            </a:endParaRPr>
          </a:p>
          <a:p>
            <a:pPr marL="0" marR="0" lvl="0" indent="-69850" algn="ctr" rtl="0">
              <a:spcBef>
                <a:spcPts val="0"/>
              </a:spcBef>
              <a:buNone/>
            </a:pPr>
            <a:endParaRPr sz="5400" i="1" dirty="0">
              <a:solidFill>
                <a:schemeClr val="dk1"/>
              </a:solidFill>
            </a:endParaRPr>
          </a:p>
          <a:p>
            <a:pPr marL="0" marR="0" lvl="0" indent="0" algn="ctr" rtl="0">
              <a:spcBef>
                <a:spcPts val="0"/>
              </a:spcBef>
              <a:buNone/>
            </a:pPr>
            <a:endParaRPr sz="5400" i="1" dirty="0">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49</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Shape 209" descr="homepage-docker-logo.png"/>
          <p:cNvPicPr preferRelativeResize="0"/>
          <p:nvPr/>
        </p:nvPicPr>
        <p:blipFill>
          <a:blip r:embed="rId3">
            <a:alphaModFix/>
          </a:blip>
          <a:stretch>
            <a:fillRect/>
          </a:stretch>
        </p:blipFill>
        <p:spPr>
          <a:xfrm>
            <a:off x="2667000" y="995362"/>
            <a:ext cx="3810000" cy="3152775"/>
          </a:xfrm>
          <a:prstGeom prst="rect">
            <a:avLst/>
          </a:prstGeom>
          <a:noFill/>
          <a:ln>
            <a:noFill/>
          </a:ln>
        </p:spPr>
      </p:pic>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enShift Feature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830" y="1204993"/>
            <a:ext cx="8816340" cy="341082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OpenShift Features</a:t>
            </a:r>
            <a:endParaRPr lang="en" sz="2800" dirty="0">
              <a:solidFill>
                <a:srgbClr val="000000"/>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50</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746076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5790" y="952527"/>
            <a:ext cx="3478357" cy="37452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11980" y="1063107"/>
            <a:ext cx="4572000" cy="3801041"/>
          </a:xfrm>
          <a:prstGeom prst="rect">
            <a:avLst/>
          </a:prstGeom>
        </p:spPr>
        <p:txBody>
          <a:bodyPr>
            <a:spAutoFit/>
          </a:bodyPr>
          <a:lstStyle/>
          <a:p>
            <a:pPr marL="285750" indent="-285750" fontAlgn="base">
              <a:spcAft>
                <a:spcPts val="1000"/>
              </a:spcAft>
              <a:buFont typeface="Arial" charset="0"/>
              <a:buChar char="•"/>
            </a:pPr>
            <a:r>
              <a:rPr lang="en-US" sz="1800" dirty="0">
                <a:latin typeface="Arial" charset="0"/>
              </a:rPr>
              <a:t>Built for both </a:t>
            </a:r>
            <a:r>
              <a:rPr lang="en-US" sz="1800" b="1" dirty="0">
                <a:latin typeface="Arial" charset="0"/>
              </a:rPr>
              <a:t>traditional</a:t>
            </a:r>
            <a:r>
              <a:rPr lang="en-US" sz="1800" dirty="0">
                <a:latin typeface="Arial" charset="0"/>
              </a:rPr>
              <a:t> and </a:t>
            </a:r>
            <a:r>
              <a:rPr lang="en-US" sz="1800" b="1" dirty="0">
                <a:latin typeface="Arial" charset="0"/>
              </a:rPr>
              <a:t>cloud-native</a:t>
            </a:r>
            <a:r>
              <a:rPr lang="en-US" sz="1800" dirty="0">
                <a:latin typeface="Arial" charset="0"/>
              </a:rPr>
              <a:t> </a:t>
            </a:r>
            <a:r>
              <a:rPr lang="en-US" sz="1800" dirty="0" smtClean="0">
                <a:latin typeface="Arial" charset="0"/>
              </a:rPr>
              <a:t>applications</a:t>
            </a:r>
          </a:p>
          <a:p>
            <a:pPr marL="285750" indent="-285750" fontAlgn="base">
              <a:spcAft>
                <a:spcPts val="1000"/>
              </a:spcAft>
              <a:buFont typeface="Arial" charset="0"/>
              <a:buChar char="•"/>
            </a:pPr>
            <a:r>
              <a:rPr lang="en-US" sz="1800" dirty="0" smtClean="0">
                <a:latin typeface="Arial" charset="0"/>
              </a:rPr>
              <a:t>An </a:t>
            </a:r>
            <a:r>
              <a:rPr lang="en-US" sz="1800" dirty="0">
                <a:latin typeface="Arial" charset="0"/>
              </a:rPr>
              <a:t>integrated </a:t>
            </a:r>
            <a:r>
              <a:rPr lang="en-US" sz="1800" b="1" dirty="0">
                <a:latin typeface="Arial" charset="0"/>
              </a:rPr>
              <a:t>hybrid cloud application platform</a:t>
            </a:r>
            <a:r>
              <a:rPr lang="en-US" sz="1800" dirty="0">
                <a:latin typeface="Arial" charset="0"/>
              </a:rPr>
              <a:t> for application development and </a:t>
            </a:r>
            <a:r>
              <a:rPr lang="en-US" sz="1800" dirty="0" smtClean="0">
                <a:latin typeface="Arial" charset="0"/>
              </a:rPr>
              <a:t>deployment  </a:t>
            </a:r>
          </a:p>
          <a:p>
            <a:pPr marL="285750" indent="-285750" fontAlgn="base">
              <a:spcAft>
                <a:spcPts val="1000"/>
              </a:spcAft>
              <a:buFont typeface="Arial" charset="0"/>
              <a:buChar char="•"/>
            </a:pPr>
            <a:r>
              <a:rPr lang="en-US" sz="1800" dirty="0" smtClean="0">
                <a:latin typeface="Arial" charset="0"/>
              </a:rPr>
              <a:t>Easily </a:t>
            </a:r>
            <a:r>
              <a:rPr lang="en-US" sz="1800" b="1" dirty="0" smtClean="0">
                <a:latin typeface="Arial" charset="0"/>
              </a:rPr>
              <a:t>turn source code</a:t>
            </a:r>
            <a:r>
              <a:rPr lang="en-US" sz="1800" dirty="0" smtClean="0">
                <a:latin typeface="Arial" charset="0"/>
              </a:rPr>
              <a:t> </a:t>
            </a:r>
            <a:r>
              <a:rPr lang="en-US" sz="1800" b="1" dirty="0" smtClean="0">
                <a:latin typeface="Arial" charset="0"/>
              </a:rPr>
              <a:t>into running applications</a:t>
            </a:r>
            <a:r>
              <a:rPr lang="en-US" sz="1800" dirty="0" smtClean="0">
                <a:latin typeface="Arial" charset="0"/>
              </a:rPr>
              <a:t> with source-to-image capabilities</a:t>
            </a:r>
          </a:p>
          <a:p>
            <a:pPr marL="285750" indent="-285750" fontAlgn="base">
              <a:spcAft>
                <a:spcPts val="1000"/>
              </a:spcAft>
              <a:buFont typeface="Arial" charset="0"/>
              <a:buChar char="•"/>
            </a:pPr>
            <a:r>
              <a:rPr lang="en-US" sz="1800" dirty="0">
                <a:latin typeface="Arial" charset="0"/>
              </a:rPr>
              <a:t>Develop, build, and manage applications in containers, </a:t>
            </a:r>
            <a:r>
              <a:rPr lang="en-US" sz="1800" b="1" i="1" dirty="0">
                <a:latin typeface="Arial" charset="0"/>
              </a:rPr>
              <a:t>without having to focus on building </a:t>
            </a:r>
            <a:r>
              <a:rPr lang="en-US" sz="1800" b="1" i="1" dirty="0" smtClean="0">
                <a:latin typeface="Arial" charset="0"/>
              </a:rPr>
              <a:t>containers</a:t>
            </a:r>
            <a:endParaRPr lang="en-US" sz="1800" dirty="0">
              <a:latin typeface="Arial" charset="0"/>
            </a:endParaRPr>
          </a:p>
        </p:txBody>
      </p:sp>
      <p:sp>
        <p:nvSpPr>
          <p:cNvPr id="4"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The BLUF OpenShift Value</a:t>
            </a:r>
            <a:endParaRPr lang="en" sz="2800" dirty="0">
              <a:solidFill>
                <a:srgbClr val="000000"/>
              </a:solidFill>
            </a:endParaRPr>
          </a:p>
        </p:txBody>
      </p:sp>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51</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351598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Making this Conversation Extinct!</a:t>
            </a:r>
            <a:endParaRPr lang="en" sz="2800" dirty="0">
              <a:solidFill>
                <a:srgbClr val="000000"/>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066" y="1378425"/>
            <a:ext cx="8231868" cy="2565777"/>
          </a:xfrm>
          <a:prstGeom prst="rect">
            <a:avLst/>
          </a:prstGeom>
        </p:spPr>
      </p:pic>
      <p:sp>
        <p:nvSpPr>
          <p:cNvPr id="7" name="Slide Number Placeholder 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52</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14750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rketectur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54759" y="685938"/>
            <a:ext cx="6234482" cy="3771624"/>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10,000 Foot View of OpenShift</a:t>
            </a:r>
            <a:endParaRPr lang="en" sz="2800" dirty="0">
              <a:solidFill>
                <a:srgbClr val="000000"/>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6885" y="4513548"/>
            <a:ext cx="566445" cy="566445"/>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97352" y="4513548"/>
            <a:ext cx="1024707" cy="57793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0295" y="4552650"/>
            <a:ext cx="998376" cy="515291"/>
          </a:xfrm>
          <a:prstGeom prst="rect">
            <a:avLst/>
          </a:prstGeom>
        </p:spPr>
      </p:pic>
      <p:sp>
        <p:nvSpPr>
          <p:cNvPr id="8" name="Slide Number Placeholder 7"/>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53</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2830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SKMM</a:t>
            </a:r>
            <a:endParaRPr lang="en" sz="2800" dirty="0">
              <a:solidFill>
                <a:srgbClr val="000000"/>
              </a:solidFill>
            </a:endParaRPr>
          </a:p>
        </p:txBody>
      </p:sp>
      <p:graphicFrame>
        <p:nvGraphicFramePr>
          <p:cNvPr id="5" name="Shape 774"/>
          <p:cNvGraphicFramePr/>
          <p:nvPr>
            <p:extLst/>
          </p:nvPr>
        </p:nvGraphicFramePr>
        <p:xfrm>
          <a:off x="761400" y="1048125"/>
          <a:ext cx="7774950" cy="3721800"/>
        </p:xfrm>
        <a:graphic>
          <a:graphicData uri="http://schemas.openxmlformats.org/drawingml/2006/table">
            <a:tbl>
              <a:tblPr>
                <a:noFill/>
              </a:tblPr>
              <a:tblGrid>
                <a:gridCol w="2591650"/>
                <a:gridCol w="2591650"/>
                <a:gridCol w="2591650"/>
              </a:tblGrid>
              <a:tr h="930450">
                <a:tc>
                  <a:txBody>
                    <a:bodyPr/>
                    <a:lstStyle/>
                    <a:p>
                      <a:pPr lvl="0" rtl="0">
                        <a:spcBef>
                          <a:spcPts val="0"/>
                        </a:spcBef>
                        <a:buNone/>
                      </a:pPr>
                      <a:endParaRPr/>
                    </a:p>
                  </a:txBody>
                  <a:tcPr marL="91425" marR="91425" marT="91425" marB="91425">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EFEFEF"/>
                    </a:solidFill>
                  </a:tcPr>
                </a:tc>
                <a:tc>
                  <a:txBody>
                    <a:bodyPr/>
                    <a:lstStyle/>
                    <a:p>
                      <a:pPr lvl="0" algn="ctr" rtl="0">
                        <a:spcBef>
                          <a:spcPts val="0"/>
                        </a:spcBef>
                        <a:buNone/>
                      </a:pPr>
                      <a:r>
                        <a:rPr lang="en"/>
                        <a:t>Lift and Shift to rkt, docker, etc</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FFE599"/>
                    </a:solidFill>
                  </a:tcPr>
                </a:tc>
                <a:tc>
                  <a:txBody>
                    <a:bodyPr/>
                    <a:lstStyle/>
                    <a:p>
                      <a:pPr marL="0" marR="0" lvl="0" indent="0" algn="ctr" rtl="0">
                        <a:lnSpc>
                          <a:spcPct val="100000"/>
                        </a:lnSpc>
                        <a:spcBef>
                          <a:spcPts val="0"/>
                        </a:spcBef>
                        <a:spcAft>
                          <a:spcPts val="0"/>
                        </a:spcAft>
                        <a:buNone/>
                      </a:pPr>
                      <a:r>
                        <a:rPr lang="en"/>
                        <a:t>Anything in Docker Hub, WebSphere, WebLogic, traditional apps, etc </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B6D7A8"/>
                    </a:solidFill>
                  </a:tcPr>
                </a:tc>
              </a:tr>
              <a:tr h="930450">
                <a:tc>
                  <a:txBody>
                    <a:bodyPr/>
                    <a:lstStyle/>
                    <a:p>
                      <a:pPr lvl="0" rtl="0">
                        <a:spcBef>
                          <a:spcPts val="0"/>
                        </a:spcBef>
                        <a:buNone/>
                      </a:pPr>
                      <a:endParaRPr/>
                    </a:p>
                  </a:txBody>
                  <a:tcPr marL="91425" marR="91425" marT="91425" marB="91425">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None/>
                      </a:pPr>
                      <a:r>
                        <a:rPr lang="en"/>
                        <a:t>Liveliness and Readiness Probe aware and more</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FFE599"/>
                    </a:solidFill>
                  </a:tcPr>
                </a:tc>
                <a:tc>
                  <a:txBody>
                    <a:bodyPr/>
                    <a:lstStyle/>
                    <a:p>
                      <a:pPr marL="0" marR="0" lvl="0" indent="0" algn="ctr" rtl="0">
                        <a:lnSpc>
                          <a:spcPct val="100000"/>
                        </a:lnSpc>
                        <a:spcBef>
                          <a:spcPts val="0"/>
                        </a:spcBef>
                        <a:spcAft>
                          <a:spcPts val="0"/>
                        </a:spcAft>
                        <a:buNone/>
                      </a:pPr>
                      <a:r>
                        <a:rPr lang="en-US" dirty="0" smtClean="0"/>
                        <a:t>Java, </a:t>
                      </a:r>
                      <a:r>
                        <a:rPr lang="en-US" dirty="0" err="1" smtClean="0"/>
                        <a:t>.Net</a:t>
                      </a:r>
                      <a:r>
                        <a:rPr lang="en-US" dirty="0" smtClean="0"/>
                        <a:t> Core, </a:t>
                      </a:r>
                      <a:r>
                        <a:rPr lang="en" dirty="0" err="1" smtClean="0"/>
                        <a:t>Node.js</a:t>
                      </a:r>
                      <a:r>
                        <a:rPr lang="en" dirty="0" smtClean="0"/>
                        <a:t> </a:t>
                      </a:r>
                      <a:r>
                        <a:rPr lang="en-US" dirty="0" smtClean="0"/>
                        <a:t>or</a:t>
                      </a:r>
                      <a:r>
                        <a:rPr lang="en-US" baseline="0" dirty="0" smtClean="0"/>
                        <a:t> Spring Boot </a:t>
                      </a:r>
                      <a:r>
                        <a:rPr lang="en" dirty="0" smtClean="0"/>
                        <a:t>app w/ </a:t>
                      </a:r>
                      <a:r>
                        <a:rPr lang="en" dirty="0" err="1" smtClean="0"/>
                        <a:t>healthz</a:t>
                      </a:r>
                      <a:r>
                        <a:rPr lang="en" dirty="0" smtClean="0"/>
                        <a:t> implemented</a:t>
                      </a:r>
                      <a:endParaRPr lang="en" dirty="0"/>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B6D7A8"/>
                    </a:solidFill>
                  </a:tcPr>
                </a:tc>
              </a:tr>
              <a:tr h="930450">
                <a:tc>
                  <a:txBody>
                    <a:bodyPr/>
                    <a:lstStyle/>
                    <a:p>
                      <a:pPr lvl="0" rtl="0">
                        <a:spcBef>
                          <a:spcPts val="0"/>
                        </a:spcBef>
                        <a:buNone/>
                      </a:pPr>
                      <a:endParaRPr/>
                    </a:p>
                  </a:txBody>
                  <a:tcPr marL="91425" marR="91425" marT="91425" marB="91425">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None/>
                      </a:pPr>
                      <a:r>
                        <a:rPr lang="en"/>
                        <a:t>Designed from the ground up with Kubernetes in mind</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FFE599"/>
                    </a:solidFill>
                  </a:tcPr>
                </a:tc>
                <a:tc>
                  <a:txBody>
                    <a:bodyPr/>
                    <a:lstStyle/>
                    <a:p>
                      <a:pPr marL="0" marR="0" lvl="0" indent="0" algn="ctr" rtl="0">
                        <a:lnSpc>
                          <a:spcPct val="100000"/>
                        </a:lnSpc>
                        <a:spcBef>
                          <a:spcPts val="0"/>
                        </a:spcBef>
                        <a:spcAft>
                          <a:spcPts val="0"/>
                        </a:spcAft>
                        <a:buNone/>
                      </a:pPr>
                      <a:r>
                        <a:rPr lang="en" dirty="0"/>
                        <a:t>Crunchy PostgreSQL Container </a:t>
                      </a:r>
                      <a:r>
                        <a:rPr lang="en" dirty="0" smtClean="0"/>
                        <a:t>Suite</a:t>
                      </a:r>
                      <a:r>
                        <a:rPr lang="en-US" dirty="0" smtClean="0"/>
                        <a:t>, EDB, </a:t>
                      </a:r>
                      <a:r>
                        <a:rPr lang="en-US" dirty="0" err="1" smtClean="0"/>
                        <a:t>Kafkanetes</a:t>
                      </a:r>
                      <a:endParaRPr lang="en" dirty="0"/>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B6D7A8"/>
                    </a:solidFill>
                  </a:tcPr>
                </a:tc>
              </a:tr>
              <a:tr h="930450">
                <a:tc>
                  <a:txBody>
                    <a:bodyPr/>
                    <a:lstStyle/>
                    <a:p>
                      <a:pPr lvl="0" rtl="0">
                        <a:spcBef>
                          <a:spcPts val="0"/>
                        </a:spcBef>
                        <a:buNone/>
                      </a:pPr>
                      <a:endParaRPr/>
                    </a:p>
                  </a:txBody>
                  <a:tcPr marL="91425" marR="91425" marT="91425" marB="91425">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None/>
                      </a:pPr>
                      <a:r>
                        <a:rPr lang="en"/>
                        <a:t>Takes full advantage of OpenShift features</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FFE599"/>
                    </a:solidFill>
                  </a:tcPr>
                </a:tc>
                <a:tc>
                  <a:txBody>
                    <a:bodyPr/>
                    <a:lstStyle/>
                    <a:p>
                      <a:pPr marL="0" marR="0" lvl="0" indent="0" algn="ctr" rtl="0">
                        <a:lnSpc>
                          <a:spcPct val="100000"/>
                        </a:lnSpc>
                        <a:spcBef>
                          <a:spcPts val="0"/>
                        </a:spcBef>
                        <a:spcAft>
                          <a:spcPts val="0"/>
                        </a:spcAft>
                        <a:buNone/>
                      </a:pPr>
                      <a:r>
                        <a:rPr lang="en" dirty="0"/>
                        <a:t>S2I and </a:t>
                      </a:r>
                      <a:r>
                        <a:rPr lang="en" dirty="0" err="1"/>
                        <a:t>xPaaS</a:t>
                      </a:r>
                      <a:r>
                        <a:rPr lang="en" dirty="0"/>
                        <a:t> applications, both traditional and next-gen, OpenShift Primed</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B6D7A8"/>
                    </a:solidFill>
                  </a:tcPr>
                </a:tc>
              </a:tr>
            </a:tbl>
          </a:graphicData>
        </a:graphic>
      </p:graphicFrame>
      <p:pic>
        <p:nvPicPr>
          <p:cNvPr id="6" name="Shape 777" descr="OpenShift-LogoType.svg (1).png"/>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832198" y="3867983"/>
            <a:ext cx="807949" cy="862901"/>
          </a:xfrm>
          <a:prstGeom prst="rect">
            <a:avLst/>
          </a:prstGeom>
          <a:noFill/>
          <a:ln>
            <a:noFill/>
          </a:ln>
        </p:spPr>
      </p:pic>
      <p:pic>
        <p:nvPicPr>
          <p:cNvPr id="7" name="Shape 778" descr="Bt_pEfqCAAAiVyz.png"/>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32197" y="2960975"/>
            <a:ext cx="807949" cy="783695"/>
          </a:xfrm>
          <a:prstGeom prst="rect">
            <a:avLst/>
          </a:prstGeom>
          <a:noFill/>
          <a:ln>
            <a:noFill/>
          </a:ln>
        </p:spPr>
      </p:pic>
      <p:pic>
        <p:nvPicPr>
          <p:cNvPr id="8" name="Shape 779" descr="Bt_pEfqCAAAiVyz.png"/>
          <p:cNvPicPr preferRelativeResize="0"/>
          <p:nvPr/>
        </p:nvPicPr>
        <p:blipFill>
          <a:blip r:embed="rId3" cstate="print">
            <a:alphaModFix amt="40000"/>
            <a:extLst>
              <a:ext uri="{28A0092B-C50C-407E-A947-70E740481C1C}">
                <a14:useLocalDpi xmlns:a14="http://schemas.microsoft.com/office/drawing/2010/main"/>
              </a:ext>
            </a:extLst>
          </a:blip>
          <a:stretch>
            <a:fillRect/>
          </a:stretch>
        </p:blipFill>
        <p:spPr>
          <a:xfrm>
            <a:off x="832197" y="2053975"/>
            <a:ext cx="807949" cy="783695"/>
          </a:xfrm>
          <a:prstGeom prst="rect">
            <a:avLst/>
          </a:prstGeom>
          <a:noFill/>
          <a:ln>
            <a:noFill/>
          </a:ln>
        </p:spPr>
      </p:pic>
      <p:sp>
        <p:nvSpPr>
          <p:cNvPr id="9" name="Shape 780"/>
          <p:cNvSpPr txBox="1"/>
          <p:nvPr/>
        </p:nvSpPr>
        <p:spPr>
          <a:xfrm>
            <a:off x="1627500" y="1209800"/>
            <a:ext cx="1672200" cy="657300"/>
          </a:xfrm>
          <a:prstGeom prst="rect">
            <a:avLst/>
          </a:prstGeom>
          <a:noFill/>
          <a:ln>
            <a:noFill/>
          </a:ln>
        </p:spPr>
        <p:txBody>
          <a:bodyPr lIns="91425" tIns="91425" rIns="91425" bIns="91425" anchor="t" anchorCtr="0">
            <a:noAutofit/>
          </a:bodyPr>
          <a:lstStyle/>
          <a:p>
            <a:pPr lvl="0" rtl="0">
              <a:spcBef>
                <a:spcPts val="0"/>
              </a:spcBef>
              <a:buNone/>
            </a:pPr>
            <a:r>
              <a:rPr lang="en" b="1"/>
              <a:t>Tier 1</a:t>
            </a:r>
          </a:p>
          <a:p>
            <a:pPr lvl="0" rtl="0">
              <a:spcBef>
                <a:spcPts val="0"/>
              </a:spcBef>
              <a:buNone/>
            </a:pPr>
            <a:r>
              <a:rPr lang="en" b="1"/>
              <a:t>OCI Ready</a:t>
            </a:r>
          </a:p>
        </p:txBody>
      </p:sp>
      <p:sp>
        <p:nvSpPr>
          <p:cNvPr id="10" name="Shape 781"/>
          <p:cNvSpPr txBox="1"/>
          <p:nvPr/>
        </p:nvSpPr>
        <p:spPr>
          <a:xfrm>
            <a:off x="1627500" y="2136800"/>
            <a:ext cx="1766100" cy="657300"/>
          </a:xfrm>
          <a:prstGeom prst="rect">
            <a:avLst/>
          </a:prstGeom>
          <a:noFill/>
          <a:ln>
            <a:noFill/>
          </a:ln>
        </p:spPr>
        <p:txBody>
          <a:bodyPr lIns="91425" tIns="91425" rIns="91425" bIns="91425" anchor="t" anchorCtr="0">
            <a:noAutofit/>
          </a:bodyPr>
          <a:lstStyle/>
          <a:p>
            <a:pPr lvl="0" rtl="0">
              <a:spcBef>
                <a:spcPts val="0"/>
              </a:spcBef>
              <a:buNone/>
            </a:pPr>
            <a:r>
              <a:rPr lang="en" b="1"/>
              <a:t>Tier 2</a:t>
            </a:r>
          </a:p>
          <a:p>
            <a:pPr lvl="0" rtl="0">
              <a:spcBef>
                <a:spcPts val="0"/>
              </a:spcBef>
              <a:buNone/>
            </a:pPr>
            <a:r>
              <a:rPr lang="en" b="1"/>
              <a:t>Kubernetes Ready</a:t>
            </a:r>
          </a:p>
        </p:txBody>
      </p:sp>
      <p:sp>
        <p:nvSpPr>
          <p:cNvPr id="11" name="Shape 782"/>
          <p:cNvSpPr txBox="1"/>
          <p:nvPr/>
        </p:nvSpPr>
        <p:spPr>
          <a:xfrm>
            <a:off x="1627500" y="3063800"/>
            <a:ext cx="1766100" cy="657300"/>
          </a:xfrm>
          <a:prstGeom prst="rect">
            <a:avLst/>
          </a:prstGeom>
          <a:noFill/>
          <a:ln>
            <a:noFill/>
          </a:ln>
        </p:spPr>
        <p:txBody>
          <a:bodyPr lIns="91425" tIns="91425" rIns="91425" bIns="91425" anchor="t" anchorCtr="0">
            <a:noAutofit/>
          </a:bodyPr>
          <a:lstStyle/>
          <a:p>
            <a:pPr lvl="0" rtl="0">
              <a:spcBef>
                <a:spcPts val="0"/>
              </a:spcBef>
              <a:buNone/>
            </a:pPr>
            <a:r>
              <a:rPr lang="en" b="1"/>
              <a:t>Tier 3</a:t>
            </a:r>
          </a:p>
          <a:p>
            <a:pPr lvl="0" rtl="0">
              <a:spcBef>
                <a:spcPts val="0"/>
              </a:spcBef>
              <a:buNone/>
            </a:pPr>
            <a:r>
              <a:rPr lang="en" b="1"/>
              <a:t>Kubernetes Native</a:t>
            </a:r>
          </a:p>
        </p:txBody>
      </p:sp>
      <p:sp>
        <p:nvSpPr>
          <p:cNvPr id="12" name="Shape 783"/>
          <p:cNvSpPr txBox="1"/>
          <p:nvPr/>
        </p:nvSpPr>
        <p:spPr>
          <a:xfrm>
            <a:off x="1627500" y="3947225"/>
            <a:ext cx="1766100" cy="657300"/>
          </a:xfrm>
          <a:prstGeom prst="rect">
            <a:avLst/>
          </a:prstGeom>
          <a:noFill/>
          <a:ln>
            <a:noFill/>
          </a:ln>
        </p:spPr>
        <p:txBody>
          <a:bodyPr lIns="91425" tIns="91425" rIns="91425" bIns="91425" anchor="t" anchorCtr="0">
            <a:noAutofit/>
          </a:bodyPr>
          <a:lstStyle/>
          <a:p>
            <a:pPr lvl="0" rtl="0">
              <a:spcBef>
                <a:spcPts val="0"/>
              </a:spcBef>
              <a:buNone/>
            </a:pPr>
            <a:r>
              <a:rPr lang="en" b="1"/>
              <a:t>Tier 4</a:t>
            </a:r>
          </a:p>
          <a:p>
            <a:pPr lvl="0" rtl="0">
              <a:spcBef>
                <a:spcPts val="0"/>
              </a:spcBef>
              <a:buNone/>
            </a:pPr>
            <a:r>
              <a:rPr lang="en" b="1"/>
              <a:t>OpenShift Native</a:t>
            </a:r>
          </a:p>
        </p:txBody>
      </p:sp>
      <p:cxnSp>
        <p:nvCxnSpPr>
          <p:cNvPr id="13" name="Shape 784"/>
          <p:cNvCxnSpPr/>
          <p:nvPr/>
        </p:nvCxnSpPr>
        <p:spPr>
          <a:xfrm>
            <a:off x="756156" y="1980465"/>
            <a:ext cx="7785900" cy="0"/>
          </a:xfrm>
          <a:prstGeom prst="straightConnector1">
            <a:avLst/>
          </a:prstGeom>
          <a:noFill/>
          <a:ln w="38100" cap="flat" cmpd="sng">
            <a:solidFill>
              <a:schemeClr val="dk2"/>
            </a:solidFill>
            <a:prstDash val="solid"/>
            <a:round/>
            <a:headEnd type="none" w="lg" len="lg"/>
            <a:tailEnd type="none" w="lg" len="lg"/>
          </a:ln>
        </p:spPr>
      </p:cxnSp>
      <p:cxnSp>
        <p:nvCxnSpPr>
          <p:cNvPr id="14" name="Shape 785"/>
          <p:cNvCxnSpPr/>
          <p:nvPr/>
        </p:nvCxnSpPr>
        <p:spPr>
          <a:xfrm>
            <a:off x="756156" y="2916925"/>
            <a:ext cx="7785900" cy="0"/>
          </a:xfrm>
          <a:prstGeom prst="straightConnector1">
            <a:avLst/>
          </a:prstGeom>
          <a:noFill/>
          <a:ln w="38100" cap="flat" cmpd="sng">
            <a:solidFill>
              <a:schemeClr val="dk2"/>
            </a:solidFill>
            <a:prstDash val="solid"/>
            <a:round/>
            <a:headEnd type="none" w="lg" len="lg"/>
            <a:tailEnd type="none" w="lg" len="lg"/>
          </a:ln>
        </p:spPr>
      </p:cxnSp>
      <p:cxnSp>
        <p:nvCxnSpPr>
          <p:cNvPr id="15" name="Shape 786"/>
          <p:cNvCxnSpPr/>
          <p:nvPr/>
        </p:nvCxnSpPr>
        <p:spPr>
          <a:xfrm>
            <a:off x="764240" y="3822500"/>
            <a:ext cx="7785900" cy="0"/>
          </a:xfrm>
          <a:prstGeom prst="straightConnector1">
            <a:avLst/>
          </a:prstGeom>
          <a:noFill/>
          <a:ln w="38100" cap="flat" cmpd="sng">
            <a:solidFill>
              <a:schemeClr val="dk2"/>
            </a:solidFill>
            <a:prstDash val="solid"/>
            <a:round/>
            <a:headEnd type="none" w="lg" len="lg"/>
            <a:tailEnd type="none" w="lg" len="lg"/>
          </a:ln>
        </p:spPr>
      </p:cxnSp>
      <p:sp>
        <p:nvSpPr>
          <p:cNvPr id="16" name="Shape 787"/>
          <p:cNvSpPr txBox="1"/>
          <p:nvPr/>
        </p:nvSpPr>
        <p:spPr>
          <a:xfrm>
            <a:off x="3356975" y="682775"/>
            <a:ext cx="2592300" cy="350700"/>
          </a:xfrm>
          <a:prstGeom prst="rect">
            <a:avLst/>
          </a:prstGeom>
          <a:noFill/>
          <a:ln>
            <a:noFill/>
          </a:ln>
        </p:spPr>
        <p:txBody>
          <a:bodyPr lIns="91425" tIns="91425" rIns="91425" bIns="91425" anchor="t" anchorCtr="0">
            <a:noAutofit/>
          </a:bodyPr>
          <a:lstStyle/>
          <a:p>
            <a:pPr lvl="0" algn="ctr" rtl="0">
              <a:spcBef>
                <a:spcPts val="0"/>
              </a:spcBef>
              <a:buNone/>
            </a:pPr>
            <a:r>
              <a:rPr lang="en" sz="1800" b="1"/>
              <a:t>Characteristics</a:t>
            </a:r>
          </a:p>
        </p:txBody>
      </p:sp>
      <p:sp>
        <p:nvSpPr>
          <p:cNvPr id="17" name="Shape 788"/>
          <p:cNvSpPr txBox="1"/>
          <p:nvPr/>
        </p:nvSpPr>
        <p:spPr>
          <a:xfrm>
            <a:off x="5949275" y="677000"/>
            <a:ext cx="2592300" cy="350700"/>
          </a:xfrm>
          <a:prstGeom prst="rect">
            <a:avLst/>
          </a:prstGeom>
          <a:noFill/>
          <a:ln>
            <a:noFill/>
          </a:ln>
        </p:spPr>
        <p:txBody>
          <a:bodyPr lIns="91425" tIns="91425" rIns="91425" bIns="91425" anchor="t" anchorCtr="0">
            <a:noAutofit/>
          </a:bodyPr>
          <a:lstStyle/>
          <a:p>
            <a:pPr lvl="0" algn="ctr" rtl="0">
              <a:spcBef>
                <a:spcPts val="0"/>
              </a:spcBef>
              <a:buNone/>
            </a:pPr>
            <a:r>
              <a:rPr lang="en" sz="1800" b="1"/>
              <a:t>Examples</a:t>
            </a:r>
          </a:p>
        </p:txBody>
      </p:sp>
      <p:pic>
        <p:nvPicPr>
          <p:cNvPr id="18" name="Shape 789" descr="1256346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95035" y="1161450"/>
            <a:ext cx="705650" cy="705650"/>
          </a:xfrm>
          <a:prstGeom prst="rect">
            <a:avLst/>
          </a:prstGeom>
          <a:noFill/>
          <a:ln>
            <a:noFill/>
          </a:ln>
        </p:spPr>
      </p:pic>
      <p:sp>
        <p:nvSpPr>
          <p:cNvPr id="19" name="Slide Number Placeholder 18"/>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54</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98354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SKMM </a:t>
            </a:r>
            <a:r>
              <a:rPr lang="mr-IN" sz="2800" dirty="0" smtClean="0"/>
              <a:t>–</a:t>
            </a:r>
            <a:r>
              <a:rPr lang="en-US" sz="2800" dirty="0" smtClean="0"/>
              <a:t> Tier 3 </a:t>
            </a:r>
            <a:r>
              <a:rPr lang="mr-IN" sz="2800" dirty="0" smtClean="0"/>
              <a:t>–</a:t>
            </a:r>
            <a:r>
              <a:rPr lang="en-US" sz="2800" dirty="0" smtClean="0"/>
              <a:t> Crunchy DB</a:t>
            </a:r>
            <a:endParaRPr lang="en" sz="2800" dirty="0">
              <a:solidFill>
                <a:srgbClr val="000000"/>
              </a:solidFill>
            </a:endParaRPr>
          </a:p>
        </p:txBody>
      </p:sp>
      <p:pic>
        <p:nvPicPr>
          <p:cNvPr id="3" name="Shape 797" descr="Artboard-1-1.png"/>
          <p:cNvPicPr preferRelativeResize="0"/>
          <p:nvPr/>
        </p:nvPicPr>
        <p:blipFill>
          <a:blip r:embed="rId3">
            <a:alphaModFix/>
          </a:blip>
          <a:stretch>
            <a:fillRect/>
          </a:stretch>
        </p:blipFill>
        <p:spPr>
          <a:xfrm>
            <a:off x="483350" y="524600"/>
            <a:ext cx="8041730" cy="4434650"/>
          </a:xfrm>
          <a:prstGeom prst="rect">
            <a:avLst/>
          </a:prstGeom>
          <a:noFill/>
          <a:ln>
            <a:noFill/>
          </a:ln>
        </p:spPr>
      </p:pic>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55</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22821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SKMM</a:t>
            </a:r>
            <a:endParaRPr lang="en" sz="2800" dirty="0">
              <a:solidFill>
                <a:srgbClr val="000000"/>
              </a:solidFill>
            </a:endParaRPr>
          </a:p>
        </p:txBody>
      </p:sp>
      <p:graphicFrame>
        <p:nvGraphicFramePr>
          <p:cNvPr id="5" name="Shape 774"/>
          <p:cNvGraphicFramePr/>
          <p:nvPr>
            <p:extLst/>
          </p:nvPr>
        </p:nvGraphicFramePr>
        <p:xfrm>
          <a:off x="761400" y="1048125"/>
          <a:ext cx="7774950" cy="3721800"/>
        </p:xfrm>
        <a:graphic>
          <a:graphicData uri="http://schemas.openxmlformats.org/drawingml/2006/table">
            <a:tbl>
              <a:tblPr>
                <a:noFill/>
              </a:tblPr>
              <a:tblGrid>
                <a:gridCol w="2591650"/>
                <a:gridCol w="2591650"/>
                <a:gridCol w="2591650"/>
              </a:tblGrid>
              <a:tr h="930450">
                <a:tc>
                  <a:txBody>
                    <a:bodyPr/>
                    <a:lstStyle/>
                    <a:p>
                      <a:pPr lvl="0" rtl="0">
                        <a:spcBef>
                          <a:spcPts val="0"/>
                        </a:spcBef>
                        <a:buNone/>
                      </a:pPr>
                      <a:endParaRPr/>
                    </a:p>
                  </a:txBody>
                  <a:tcPr marL="91425" marR="91425" marT="91425" marB="91425">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EFEFEF"/>
                    </a:solidFill>
                  </a:tcPr>
                </a:tc>
                <a:tc>
                  <a:txBody>
                    <a:bodyPr/>
                    <a:lstStyle/>
                    <a:p>
                      <a:pPr lvl="0" algn="ctr" rtl="0">
                        <a:spcBef>
                          <a:spcPts val="0"/>
                        </a:spcBef>
                        <a:buNone/>
                      </a:pPr>
                      <a:r>
                        <a:rPr lang="en"/>
                        <a:t>Lift and Shift to rkt, docker, etc</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FFE599"/>
                    </a:solidFill>
                  </a:tcPr>
                </a:tc>
                <a:tc>
                  <a:txBody>
                    <a:bodyPr/>
                    <a:lstStyle/>
                    <a:p>
                      <a:pPr marL="0" marR="0" lvl="0" indent="0" algn="ctr" rtl="0">
                        <a:lnSpc>
                          <a:spcPct val="100000"/>
                        </a:lnSpc>
                        <a:spcBef>
                          <a:spcPts val="0"/>
                        </a:spcBef>
                        <a:spcAft>
                          <a:spcPts val="0"/>
                        </a:spcAft>
                        <a:buNone/>
                      </a:pPr>
                      <a:r>
                        <a:rPr lang="en"/>
                        <a:t>Anything in Docker Hub, WebSphere, WebLogic, traditional apps, etc </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B6D7A8"/>
                    </a:solidFill>
                  </a:tcPr>
                </a:tc>
              </a:tr>
              <a:tr h="930450">
                <a:tc>
                  <a:txBody>
                    <a:bodyPr/>
                    <a:lstStyle/>
                    <a:p>
                      <a:pPr lvl="0" rtl="0">
                        <a:spcBef>
                          <a:spcPts val="0"/>
                        </a:spcBef>
                        <a:buNone/>
                      </a:pPr>
                      <a:endParaRPr/>
                    </a:p>
                  </a:txBody>
                  <a:tcPr marL="91425" marR="91425" marT="91425" marB="91425">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None/>
                      </a:pPr>
                      <a:r>
                        <a:rPr lang="en"/>
                        <a:t>Liveliness and Readiness Probe aware and more</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FFE599"/>
                    </a:solidFill>
                  </a:tcPr>
                </a:tc>
                <a:tc>
                  <a:txBody>
                    <a:bodyPr/>
                    <a:lstStyle/>
                    <a:p>
                      <a:pPr marL="0" marR="0" lvl="0" indent="0" algn="ctr" rtl="0">
                        <a:lnSpc>
                          <a:spcPct val="100000"/>
                        </a:lnSpc>
                        <a:spcBef>
                          <a:spcPts val="0"/>
                        </a:spcBef>
                        <a:spcAft>
                          <a:spcPts val="0"/>
                        </a:spcAft>
                        <a:buNone/>
                      </a:pPr>
                      <a:r>
                        <a:rPr lang="en-US" dirty="0" smtClean="0"/>
                        <a:t>Java, </a:t>
                      </a:r>
                      <a:r>
                        <a:rPr lang="en-US" dirty="0" err="1" smtClean="0"/>
                        <a:t>.Net</a:t>
                      </a:r>
                      <a:r>
                        <a:rPr lang="en-US" dirty="0" smtClean="0"/>
                        <a:t> Core, </a:t>
                      </a:r>
                      <a:r>
                        <a:rPr lang="en" dirty="0" err="1" smtClean="0"/>
                        <a:t>Node.js</a:t>
                      </a:r>
                      <a:r>
                        <a:rPr lang="en" dirty="0" smtClean="0"/>
                        <a:t> </a:t>
                      </a:r>
                      <a:r>
                        <a:rPr lang="en-US" dirty="0" smtClean="0"/>
                        <a:t>or</a:t>
                      </a:r>
                      <a:r>
                        <a:rPr lang="en-US" baseline="0" dirty="0" smtClean="0"/>
                        <a:t> Spring Boot </a:t>
                      </a:r>
                      <a:r>
                        <a:rPr lang="en" dirty="0" smtClean="0"/>
                        <a:t>app w/ </a:t>
                      </a:r>
                      <a:r>
                        <a:rPr lang="en" dirty="0" err="1" smtClean="0"/>
                        <a:t>healthz</a:t>
                      </a:r>
                      <a:r>
                        <a:rPr lang="en" dirty="0" smtClean="0"/>
                        <a:t> implemented</a:t>
                      </a:r>
                      <a:endParaRPr lang="en" dirty="0"/>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B6D7A8"/>
                    </a:solidFill>
                  </a:tcPr>
                </a:tc>
              </a:tr>
              <a:tr h="930450">
                <a:tc>
                  <a:txBody>
                    <a:bodyPr/>
                    <a:lstStyle/>
                    <a:p>
                      <a:pPr lvl="0" rtl="0">
                        <a:spcBef>
                          <a:spcPts val="0"/>
                        </a:spcBef>
                        <a:buNone/>
                      </a:pPr>
                      <a:endParaRPr/>
                    </a:p>
                  </a:txBody>
                  <a:tcPr marL="91425" marR="91425" marT="91425" marB="91425">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None/>
                      </a:pPr>
                      <a:r>
                        <a:rPr lang="en"/>
                        <a:t>Designed from the ground up with Kubernetes in mind</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FFE599"/>
                    </a:solidFill>
                  </a:tcPr>
                </a:tc>
                <a:tc>
                  <a:txBody>
                    <a:bodyPr/>
                    <a:lstStyle/>
                    <a:p>
                      <a:pPr marL="0" marR="0" lvl="0" indent="0" algn="ctr" rtl="0">
                        <a:lnSpc>
                          <a:spcPct val="100000"/>
                        </a:lnSpc>
                        <a:spcBef>
                          <a:spcPts val="0"/>
                        </a:spcBef>
                        <a:spcAft>
                          <a:spcPts val="0"/>
                        </a:spcAft>
                        <a:buNone/>
                      </a:pPr>
                      <a:r>
                        <a:rPr lang="en" dirty="0"/>
                        <a:t>Crunchy PostgreSQL Container </a:t>
                      </a:r>
                      <a:r>
                        <a:rPr lang="en" dirty="0" smtClean="0"/>
                        <a:t>Suite</a:t>
                      </a:r>
                      <a:r>
                        <a:rPr lang="en-US" dirty="0" smtClean="0"/>
                        <a:t>, EDB, </a:t>
                      </a:r>
                      <a:r>
                        <a:rPr lang="en-US" dirty="0" err="1" smtClean="0"/>
                        <a:t>Kafkanetes</a:t>
                      </a:r>
                      <a:endParaRPr lang="en" dirty="0"/>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B6D7A8"/>
                    </a:solidFill>
                  </a:tcPr>
                </a:tc>
              </a:tr>
              <a:tr h="930450">
                <a:tc>
                  <a:txBody>
                    <a:bodyPr/>
                    <a:lstStyle/>
                    <a:p>
                      <a:pPr lvl="0" rtl="0">
                        <a:spcBef>
                          <a:spcPts val="0"/>
                        </a:spcBef>
                        <a:buNone/>
                      </a:pPr>
                      <a:endParaRPr/>
                    </a:p>
                  </a:txBody>
                  <a:tcPr marL="91425" marR="91425" marT="91425" marB="91425">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None/>
                      </a:pPr>
                      <a:r>
                        <a:rPr lang="en"/>
                        <a:t>Takes full advantage of OpenShift features</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FFE599"/>
                    </a:solidFill>
                  </a:tcPr>
                </a:tc>
                <a:tc>
                  <a:txBody>
                    <a:bodyPr/>
                    <a:lstStyle/>
                    <a:p>
                      <a:pPr marL="0" marR="0" lvl="0" indent="0" algn="ctr" rtl="0">
                        <a:lnSpc>
                          <a:spcPct val="100000"/>
                        </a:lnSpc>
                        <a:spcBef>
                          <a:spcPts val="0"/>
                        </a:spcBef>
                        <a:spcAft>
                          <a:spcPts val="0"/>
                        </a:spcAft>
                        <a:buNone/>
                      </a:pPr>
                      <a:r>
                        <a:rPr lang="en" dirty="0"/>
                        <a:t>S2I and </a:t>
                      </a:r>
                      <a:r>
                        <a:rPr lang="en" dirty="0" err="1"/>
                        <a:t>xPaaS</a:t>
                      </a:r>
                      <a:r>
                        <a:rPr lang="en" dirty="0"/>
                        <a:t> applications, both traditional and next-gen, OpenShift Primed</a:t>
                      </a:r>
                    </a:p>
                  </a:txBody>
                  <a:tcPr marL="91425" marR="91425" marT="91425" marB="91425" anchor="ctr">
                    <a:lnL w="19050" cap="flat" cmpd="sng">
                      <a:solidFill>
                        <a:srgbClr val="000000">
                          <a:alpha val="0"/>
                        </a:srgbClr>
                      </a:solidFill>
                      <a:prstDash val="solid"/>
                      <a:round/>
                      <a:headEnd type="none" w="med" len="med"/>
                      <a:tailEnd type="none" w="med" len="med"/>
                    </a:lnL>
                    <a:lnR w="19050" cap="flat" cmpd="sng">
                      <a:solidFill>
                        <a:srgbClr val="000000">
                          <a:alpha val="0"/>
                        </a:srgbClr>
                      </a:solidFill>
                      <a:prstDash val="solid"/>
                      <a:round/>
                      <a:headEnd type="none" w="med" len="med"/>
                      <a:tailEnd type="none" w="med" len="med"/>
                    </a:lnR>
                    <a:lnT w="19050" cap="flat" cmpd="sng">
                      <a:solidFill>
                        <a:srgbClr val="000000">
                          <a:alpha val="0"/>
                        </a:srgbClr>
                      </a:solidFill>
                      <a:prstDash val="solid"/>
                      <a:round/>
                      <a:headEnd type="none" w="med" len="med"/>
                      <a:tailEnd type="none" w="med" len="med"/>
                    </a:lnT>
                    <a:lnB w="19050" cap="flat" cmpd="sng">
                      <a:solidFill>
                        <a:srgbClr val="000000">
                          <a:alpha val="0"/>
                        </a:srgbClr>
                      </a:solidFill>
                      <a:prstDash val="solid"/>
                      <a:round/>
                      <a:headEnd type="none" w="med" len="med"/>
                      <a:tailEnd type="none" w="med" len="med"/>
                    </a:lnB>
                    <a:solidFill>
                      <a:srgbClr val="B6D7A8"/>
                    </a:solidFill>
                  </a:tcPr>
                </a:tc>
              </a:tr>
            </a:tbl>
          </a:graphicData>
        </a:graphic>
      </p:graphicFrame>
      <p:pic>
        <p:nvPicPr>
          <p:cNvPr id="6" name="Shape 777" descr="OpenShift-LogoType.svg (1).png"/>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832198" y="3867983"/>
            <a:ext cx="807949" cy="862901"/>
          </a:xfrm>
          <a:prstGeom prst="rect">
            <a:avLst/>
          </a:prstGeom>
          <a:noFill/>
          <a:ln>
            <a:noFill/>
          </a:ln>
        </p:spPr>
      </p:pic>
      <p:pic>
        <p:nvPicPr>
          <p:cNvPr id="7" name="Shape 778" descr="Bt_pEfqCAAAiVyz.png"/>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32197" y="2960975"/>
            <a:ext cx="807949" cy="783695"/>
          </a:xfrm>
          <a:prstGeom prst="rect">
            <a:avLst/>
          </a:prstGeom>
          <a:noFill/>
          <a:ln>
            <a:noFill/>
          </a:ln>
        </p:spPr>
      </p:pic>
      <p:pic>
        <p:nvPicPr>
          <p:cNvPr id="8" name="Shape 779" descr="Bt_pEfqCAAAiVyz.png"/>
          <p:cNvPicPr preferRelativeResize="0"/>
          <p:nvPr/>
        </p:nvPicPr>
        <p:blipFill>
          <a:blip r:embed="rId3" cstate="print">
            <a:alphaModFix amt="40000"/>
            <a:extLst>
              <a:ext uri="{28A0092B-C50C-407E-A947-70E740481C1C}">
                <a14:useLocalDpi xmlns:a14="http://schemas.microsoft.com/office/drawing/2010/main"/>
              </a:ext>
            </a:extLst>
          </a:blip>
          <a:stretch>
            <a:fillRect/>
          </a:stretch>
        </p:blipFill>
        <p:spPr>
          <a:xfrm>
            <a:off x="832197" y="2053975"/>
            <a:ext cx="807949" cy="783695"/>
          </a:xfrm>
          <a:prstGeom prst="rect">
            <a:avLst/>
          </a:prstGeom>
          <a:noFill/>
          <a:ln>
            <a:noFill/>
          </a:ln>
        </p:spPr>
      </p:pic>
      <p:sp>
        <p:nvSpPr>
          <p:cNvPr id="9" name="Shape 780"/>
          <p:cNvSpPr txBox="1"/>
          <p:nvPr/>
        </p:nvSpPr>
        <p:spPr>
          <a:xfrm>
            <a:off x="1627500" y="1209800"/>
            <a:ext cx="1672200" cy="657300"/>
          </a:xfrm>
          <a:prstGeom prst="rect">
            <a:avLst/>
          </a:prstGeom>
          <a:noFill/>
          <a:ln>
            <a:noFill/>
          </a:ln>
        </p:spPr>
        <p:txBody>
          <a:bodyPr lIns="91425" tIns="91425" rIns="91425" bIns="91425" anchor="t" anchorCtr="0">
            <a:noAutofit/>
          </a:bodyPr>
          <a:lstStyle/>
          <a:p>
            <a:pPr lvl="0" rtl="0">
              <a:spcBef>
                <a:spcPts val="0"/>
              </a:spcBef>
              <a:buNone/>
            </a:pPr>
            <a:r>
              <a:rPr lang="en" b="1"/>
              <a:t>Tier 1</a:t>
            </a:r>
          </a:p>
          <a:p>
            <a:pPr lvl="0" rtl="0">
              <a:spcBef>
                <a:spcPts val="0"/>
              </a:spcBef>
              <a:buNone/>
            </a:pPr>
            <a:r>
              <a:rPr lang="en" b="1"/>
              <a:t>OCI Ready</a:t>
            </a:r>
          </a:p>
        </p:txBody>
      </p:sp>
      <p:sp>
        <p:nvSpPr>
          <p:cNvPr id="10" name="Shape 781"/>
          <p:cNvSpPr txBox="1"/>
          <p:nvPr/>
        </p:nvSpPr>
        <p:spPr>
          <a:xfrm>
            <a:off x="1627500" y="2136800"/>
            <a:ext cx="1766100" cy="657300"/>
          </a:xfrm>
          <a:prstGeom prst="rect">
            <a:avLst/>
          </a:prstGeom>
          <a:noFill/>
          <a:ln>
            <a:noFill/>
          </a:ln>
        </p:spPr>
        <p:txBody>
          <a:bodyPr lIns="91425" tIns="91425" rIns="91425" bIns="91425" anchor="t" anchorCtr="0">
            <a:noAutofit/>
          </a:bodyPr>
          <a:lstStyle/>
          <a:p>
            <a:pPr lvl="0" rtl="0">
              <a:spcBef>
                <a:spcPts val="0"/>
              </a:spcBef>
              <a:buNone/>
            </a:pPr>
            <a:r>
              <a:rPr lang="en" b="1"/>
              <a:t>Tier 2</a:t>
            </a:r>
          </a:p>
          <a:p>
            <a:pPr lvl="0" rtl="0">
              <a:spcBef>
                <a:spcPts val="0"/>
              </a:spcBef>
              <a:buNone/>
            </a:pPr>
            <a:r>
              <a:rPr lang="en" b="1"/>
              <a:t>Kubernetes Ready</a:t>
            </a:r>
          </a:p>
        </p:txBody>
      </p:sp>
      <p:sp>
        <p:nvSpPr>
          <p:cNvPr id="11" name="Shape 782"/>
          <p:cNvSpPr txBox="1"/>
          <p:nvPr/>
        </p:nvSpPr>
        <p:spPr>
          <a:xfrm>
            <a:off x="1627500" y="3063800"/>
            <a:ext cx="1766100" cy="657300"/>
          </a:xfrm>
          <a:prstGeom prst="rect">
            <a:avLst/>
          </a:prstGeom>
          <a:noFill/>
          <a:ln>
            <a:noFill/>
          </a:ln>
        </p:spPr>
        <p:txBody>
          <a:bodyPr lIns="91425" tIns="91425" rIns="91425" bIns="91425" anchor="t" anchorCtr="0">
            <a:noAutofit/>
          </a:bodyPr>
          <a:lstStyle/>
          <a:p>
            <a:pPr lvl="0" rtl="0">
              <a:spcBef>
                <a:spcPts val="0"/>
              </a:spcBef>
              <a:buNone/>
            </a:pPr>
            <a:r>
              <a:rPr lang="en" b="1"/>
              <a:t>Tier 3</a:t>
            </a:r>
          </a:p>
          <a:p>
            <a:pPr lvl="0" rtl="0">
              <a:spcBef>
                <a:spcPts val="0"/>
              </a:spcBef>
              <a:buNone/>
            </a:pPr>
            <a:r>
              <a:rPr lang="en" b="1"/>
              <a:t>Kubernetes Native</a:t>
            </a:r>
          </a:p>
        </p:txBody>
      </p:sp>
      <p:sp>
        <p:nvSpPr>
          <p:cNvPr id="12" name="Shape 783"/>
          <p:cNvSpPr txBox="1"/>
          <p:nvPr/>
        </p:nvSpPr>
        <p:spPr>
          <a:xfrm>
            <a:off x="1627500" y="3947225"/>
            <a:ext cx="1766100" cy="657300"/>
          </a:xfrm>
          <a:prstGeom prst="rect">
            <a:avLst/>
          </a:prstGeom>
          <a:noFill/>
          <a:ln>
            <a:noFill/>
          </a:ln>
        </p:spPr>
        <p:txBody>
          <a:bodyPr lIns="91425" tIns="91425" rIns="91425" bIns="91425" anchor="t" anchorCtr="0">
            <a:noAutofit/>
          </a:bodyPr>
          <a:lstStyle/>
          <a:p>
            <a:pPr lvl="0" rtl="0">
              <a:spcBef>
                <a:spcPts val="0"/>
              </a:spcBef>
              <a:buNone/>
            </a:pPr>
            <a:r>
              <a:rPr lang="en" b="1"/>
              <a:t>Tier 4</a:t>
            </a:r>
          </a:p>
          <a:p>
            <a:pPr lvl="0" rtl="0">
              <a:spcBef>
                <a:spcPts val="0"/>
              </a:spcBef>
              <a:buNone/>
            </a:pPr>
            <a:r>
              <a:rPr lang="en" b="1"/>
              <a:t>OpenShift Native</a:t>
            </a:r>
          </a:p>
        </p:txBody>
      </p:sp>
      <p:cxnSp>
        <p:nvCxnSpPr>
          <p:cNvPr id="13" name="Shape 784"/>
          <p:cNvCxnSpPr/>
          <p:nvPr/>
        </p:nvCxnSpPr>
        <p:spPr>
          <a:xfrm>
            <a:off x="756156" y="1980465"/>
            <a:ext cx="7785900" cy="0"/>
          </a:xfrm>
          <a:prstGeom prst="straightConnector1">
            <a:avLst/>
          </a:prstGeom>
          <a:noFill/>
          <a:ln w="38100" cap="flat" cmpd="sng">
            <a:solidFill>
              <a:schemeClr val="dk2"/>
            </a:solidFill>
            <a:prstDash val="solid"/>
            <a:round/>
            <a:headEnd type="none" w="lg" len="lg"/>
            <a:tailEnd type="none" w="lg" len="lg"/>
          </a:ln>
        </p:spPr>
      </p:cxnSp>
      <p:cxnSp>
        <p:nvCxnSpPr>
          <p:cNvPr id="14" name="Shape 785"/>
          <p:cNvCxnSpPr/>
          <p:nvPr/>
        </p:nvCxnSpPr>
        <p:spPr>
          <a:xfrm>
            <a:off x="756156" y="2916925"/>
            <a:ext cx="7785900" cy="0"/>
          </a:xfrm>
          <a:prstGeom prst="straightConnector1">
            <a:avLst/>
          </a:prstGeom>
          <a:noFill/>
          <a:ln w="38100" cap="flat" cmpd="sng">
            <a:solidFill>
              <a:schemeClr val="dk2"/>
            </a:solidFill>
            <a:prstDash val="solid"/>
            <a:round/>
            <a:headEnd type="none" w="lg" len="lg"/>
            <a:tailEnd type="none" w="lg" len="lg"/>
          </a:ln>
        </p:spPr>
      </p:cxnSp>
      <p:cxnSp>
        <p:nvCxnSpPr>
          <p:cNvPr id="15" name="Shape 786"/>
          <p:cNvCxnSpPr/>
          <p:nvPr/>
        </p:nvCxnSpPr>
        <p:spPr>
          <a:xfrm>
            <a:off x="764240" y="3822500"/>
            <a:ext cx="7785900" cy="0"/>
          </a:xfrm>
          <a:prstGeom prst="straightConnector1">
            <a:avLst/>
          </a:prstGeom>
          <a:noFill/>
          <a:ln w="38100" cap="flat" cmpd="sng">
            <a:solidFill>
              <a:schemeClr val="dk2"/>
            </a:solidFill>
            <a:prstDash val="solid"/>
            <a:round/>
            <a:headEnd type="none" w="lg" len="lg"/>
            <a:tailEnd type="none" w="lg" len="lg"/>
          </a:ln>
        </p:spPr>
      </p:cxnSp>
      <p:sp>
        <p:nvSpPr>
          <p:cNvPr id="16" name="Shape 787"/>
          <p:cNvSpPr txBox="1"/>
          <p:nvPr/>
        </p:nvSpPr>
        <p:spPr>
          <a:xfrm>
            <a:off x="3356975" y="682775"/>
            <a:ext cx="2592300" cy="350700"/>
          </a:xfrm>
          <a:prstGeom prst="rect">
            <a:avLst/>
          </a:prstGeom>
          <a:noFill/>
          <a:ln>
            <a:noFill/>
          </a:ln>
        </p:spPr>
        <p:txBody>
          <a:bodyPr lIns="91425" tIns="91425" rIns="91425" bIns="91425" anchor="t" anchorCtr="0">
            <a:noAutofit/>
          </a:bodyPr>
          <a:lstStyle/>
          <a:p>
            <a:pPr lvl="0" algn="ctr" rtl="0">
              <a:spcBef>
                <a:spcPts val="0"/>
              </a:spcBef>
              <a:buNone/>
            </a:pPr>
            <a:r>
              <a:rPr lang="en" sz="1800" b="1"/>
              <a:t>Characteristics</a:t>
            </a:r>
          </a:p>
        </p:txBody>
      </p:sp>
      <p:sp>
        <p:nvSpPr>
          <p:cNvPr id="17" name="Shape 788"/>
          <p:cNvSpPr txBox="1"/>
          <p:nvPr/>
        </p:nvSpPr>
        <p:spPr>
          <a:xfrm>
            <a:off x="5949275" y="677000"/>
            <a:ext cx="2592300" cy="350700"/>
          </a:xfrm>
          <a:prstGeom prst="rect">
            <a:avLst/>
          </a:prstGeom>
          <a:noFill/>
          <a:ln>
            <a:noFill/>
          </a:ln>
        </p:spPr>
        <p:txBody>
          <a:bodyPr lIns="91425" tIns="91425" rIns="91425" bIns="91425" anchor="t" anchorCtr="0">
            <a:noAutofit/>
          </a:bodyPr>
          <a:lstStyle/>
          <a:p>
            <a:pPr lvl="0" algn="ctr" rtl="0">
              <a:spcBef>
                <a:spcPts val="0"/>
              </a:spcBef>
              <a:buNone/>
            </a:pPr>
            <a:r>
              <a:rPr lang="en" sz="1800" b="1"/>
              <a:t>Examples</a:t>
            </a:r>
          </a:p>
        </p:txBody>
      </p:sp>
      <p:pic>
        <p:nvPicPr>
          <p:cNvPr id="18" name="Shape 789" descr="1256346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95035" y="1161450"/>
            <a:ext cx="705650" cy="705650"/>
          </a:xfrm>
          <a:prstGeom prst="rect">
            <a:avLst/>
          </a:prstGeom>
          <a:noFill/>
          <a:ln>
            <a:noFill/>
          </a:ln>
        </p:spPr>
      </p:pic>
      <p:sp>
        <p:nvSpPr>
          <p:cNvPr id="19" name="Slide Number Placeholder 18"/>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56</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79709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SKMM </a:t>
            </a:r>
            <a:r>
              <a:rPr lang="mr-IN" sz="2800" dirty="0" smtClean="0"/>
              <a:t>–</a:t>
            </a:r>
            <a:r>
              <a:rPr lang="en-US" sz="2800" dirty="0" smtClean="0"/>
              <a:t> Tier 4 </a:t>
            </a:r>
            <a:r>
              <a:rPr lang="mr-IN" sz="2800" dirty="0" smtClean="0"/>
              <a:t>–</a:t>
            </a:r>
            <a:r>
              <a:rPr lang="en-US" sz="2800" dirty="0" smtClean="0"/>
              <a:t> Fuse</a:t>
            </a:r>
            <a:endParaRPr lang="en" sz="2800" dirty="0">
              <a:solidFill>
                <a:srgbClr val="000000"/>
              </a:solidFill>
            </a:endParaRPr>
          </a:p>
        </p:txBody>
      </p:sp>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57</a:t>
            </a:fld>
            <a:endParaRPr lang="en-US"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1145894" y="672510"/>
            <a:ext cx="6875362" cy="3945901"/>
          </a:xfrm>
          <a:prstGeom prst="rect">
            <a:avLst/>
          </a:prstGeom>
        </p:spPr>
      </p:pic>
    </p:spTree>
    <p:extLst>
      <p:ext uri="{BB962C8B-B14F-4D97-AF65-F5344CB8AC3E}">
        <p14:creationId xmlns:p14="http://schemas.microsoft.com/office/powerpoint/2010/main" val="4976951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p:nvPr/>
        </p:nvSpPr>
        <p:spPr>
          <a:xfrm>
            <a:off x="1506075" y="675200"/>
            <a:ext cx="6347100" cy="3651300"/>
          </a:xfrm>
          <a:prstGeom prst="rect">
            <a:avLst/>
          </a:prstGeom>
          <a:noFill/>
          <a:ln>
            <a:noFill/>
          </a:ln>
        </p:spPr>
        <p:txBody>
          <a:bodyPr lIns="91425" tIns="91425" rIns="91425" bIns="91425" anchor="t" anchorCtr="0">
            <a:noAutofit/>
          </a:bodyPr>
          <a:lstStyle/>
          <a:p>
            <a:pPr lvl="0" algn="ctr" rtl="0">
              <a:spcBef>
                <a:spcPts val="0"/>
              </a:spcBef>
              <a:buNone/>
            </a:pPr>
            <a:r>
              <a:rPr lang="en-US" sz="7200" i="1" dirty="0" smtClean="0"/>
              <a:t>OpenShift is the new school RHEL</a:t>
            </a:r>
            <a:endParaRPr lang="en" sz="7200" i="1"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58</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218434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Monolith vs SOA vs </a:t>
            </a:r>
            <a:r>
              <a:rPr lang="en-US" sz="2800" dirty="0" err="1" smtClean="0">
                <a:solidFill>
                  <a:srgbClr val="000000"/>
                </a:solidFill>
              </a:rPr>
              <a:t>Microservices</a:t>
            </a:r>
            <a:endParaRPr lang="en" sz="2800" dirty="0">
              <a:solidFill>
                <a:srgbClr val="000000"/>
              </a:solidFill>
            </a:endParaRPr>
          </a:p>
        </p:txBody>
      </p:sp>
      <p:sp>
        <p:nvSpPr>
          <p:cNvPr id="5" name="Rectangle 4"/>
          <p:cNvSpPr/>
          <p:nvPr/>
        </p:nvSpPr>
        <p:spPr>
          <a:xfrm>
            <a:off x="619497" y="1632859"/>
            <a:ext cx="1828800" cy="1828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96245" y="1591294"/>
            <a:ext cx="822960" cy="822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3727" y="1603169"/>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46486" y="1603169"/>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93727" y="2117104"/>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46486" y="2117104"/>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76107" y="1603169"/>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28866" y="1603169"/>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776107" y="2117104"/>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28866" y="2117104"/>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693727" y="2606470"/>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246486" y="2606470"/>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93727" y="3120405"/>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246486" y="3120405"/>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776107" y="2605259"/>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328866" y="2605259"/>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776107" y="3119194"/>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328866" y="3119194"/>
            <a:ext cx="384048" cy="3840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666084" y="1592537"/>
            <a:ext cx="822960" cy="822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596245" y="2684815"/>
            <a:ext cx="822960" cy="822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660041" y="2680264"/>
            <a:ext cx="822960" cy="822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52077" y="1660445"/>
            <a:ext cx="657105" cy="944814"/>
            <a:chOff x="5504328" y="3824985"/>
            <a:chExt cx="657105" cy="944814"/>
          </a:xfrm>
        </p:grpSpPr>
        <p:grpSp>
          <p:nvGrpSpPr>
            <p:cNvPr id="29" name="Group 8"/>
            <p:cNvGrpSpPr>
              <a:grpSpLocks noChangeAspect="1"/>
            </p:cNvGrpSpPr>
            <p:nvPr/>
          </p:nvGrpSpPr>
          <p:grpSpPr bwMode="auto">
            <a:xfrm>
              <a:off x="5689231" y="3824985"/>
              <a:ext cx="308429" cy="308429"/>
              <a:chOff x="1338" y="1553"/>
              <a:chExt cx="1609" cy="1609"/>
            </a:xfrm>
          </p:grpSpPr>
          <p:sp>
            <p:nvSpPr>
              <p:cNvPr id="3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 name="Group 8"/>
            <p:cNvGrpSpPr>
              <a:grpSpLocks noChangeAspect="1"/>
            </p:cNvGrpSpPr>
            <p:nvPr/>
          </p:nvGrpSpPr>
          <p:grpSpPr bwMode="auto">
            <a:xfrm>
              <a:off x="5504328" y="4120750"/>
              <a:ext cx="308429" cy="308429"/>
              <a:chOff x="1338" y="1553"/>
              <a:chExt cx="1609" cy="1609"/>
            </a:xfrm>
          </p:grpSpPr>
          <p:sp>
            <p:nvSpPr>
              <p:cNvPr id="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8"/>
            <p:cNvGrpSpPr>
              <a:grpSpLocks noChangeAspect="1"/>
            </p:cNvGrpSpPr>
            <p:nvPr/>
          </p:nvGrpSpPr>
          <p:grpSpPr bwMode="auto">
            <a:xfrm>
              <a:off x="5853004" y="4461370"/>
              <a:ext cx="308429" cy="308429"/>
              <a:chOff x="1338" y="1553"/>
              <a:chExt cx="1609" cy="1609"/>
            </a:xfrm>
          </p:grpSpPr>
          <p:sp>
            <p:nvSpPr>
              <p:cNvPr id="3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8"/>
            <p:cNvGrpSpPr>
              <a:grpSpLocks noChangeAspect="1"/>
            </p:cNvGrpSpPr>
            <p:nvPr/>
          </p:nvGrpSpPr>
          <p:grpSpPr bwMode="auto">
            <a:xfrm>
              <a:off x="5505478" y="4461370"/>
              <a:ext cx="308429" cy="308429"/>
              <a:chOff x="1338" y="1553"/>
              <a:chExt cx="1609" cy="1609"/>
            </a:xfrm>
          </p:grpSpPr>
          <p:sp>
            <p:nvSpPr>
              <p:cNvPr id="3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8"/>
            <p:cNvGrpSpPr>
              <a:grpSpLocks noChangeAspect="1"/>
            </p:cNvGrpSpPr>
            <p:nvPr/>
          </p:nvGrpSpPr>
          <p:grpSpPr bwMode="auto">
            <a:xfrm>
              <a:off x="5851854" y="4120285"/>
              <a:ext cx="308429" cy="308429"/>
              <a:chOff x="1338" y="1553"/>
              <a:chExt cx="1609" cy="1609"/>
            </a:xfrm>
          </p:grpSpPr>
          <p:sp>
            <p:nvSpPr>
              <p:cNvPr id="4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p:cNvGrpSpPr/>
          <p:nvPr/>
        </p:nvGrpSpPr>
        <p:grpSpPr>
          <a:xfrm>
            <a:off x="4719034" y="1659614"/>
            <a:ext cx="657105" cy="649514"/>
            <a:chOff x="2288051" y="4086409"/>
            <a:chExt cx="657105" cy="649514"/>
          </a:xfrm>
        </p:grpSpPr>
        <p:grpSp>
          <p:nvGrpSpPr>
            <p:cNvPr id="62" name="Group 8"/>
            <p:cNvGrpSpPr>
              <a:grpSpLocks noChangeAspect="1"/>
            </p:cNvGrpSpPr>
            <p:nvPr/>
          </p:nvGrpSpPr>
          <p:grpSpPr bwMode="auto">
            <a:xfrm>
              <a:off x="2288051" y="4086874"/>
              <a:ext cx="308429" cy="308429"/>
              <a:chOff x="1338" y="1553"/>
              <a:chExt cx="1609" cy="1609"/>
            </a:xfrm>
          </p:grpSpPr>
          <p:sp>
            <p:nvSpPr>
              <p:cNvPr id="7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 name="Group 8"/>
            <p:cNvGrpSpPr>
              <a:grpSpLocks noChangeAspect="1"/>
            </p:cNvGrpSpPr>
            <p:nvPr/>
          </p:nvGrpSpPr>
          <p:grpSpPr bwMode="auto">
            <a:xfrm>
              <a:off x="2636727" y="4427494"/>
              <a:ext cx="308429" cy="308429"/>
              <a:chOff x="1338" y="1553"/>
              <a:chExt cx="1609" cy="1609"/>
            </a:xfrm>
          </p:grpSpPr>
          <p:sp>
            <p:nvSpPr>
              <p:cNvPr id="7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8"/>
            <p:cNvGrpSpPr>
              <a:grpSpLocks noChangeAspect="1"/>
            </p:cNvGrpSpPr>
            <p:nvPr/>
          </p:nvGrpSpPr>
          <p:grpSpPr bwMode="auto">
            <a:xfrm>
              <a:off x="2289201" y="4427494"/>
              <a:ext cx="308429" cy="308429"/>
              <a:chOff x="1338" y="1553"/>
              <a:chExt cx="1609" cy="1609"/>
            </a:xfrm>
          </p:grpSpPr>
          <p:sp>
            <p:nvSpPr>
              <p:cNvPr id="6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8"/>
            <p:cNvGrpSpPr>
              <a:grpSpLocks noChangeAspect="1"/>
            </p:cNvGrpSpPr>
            <p:nvPr/>
          </p:nvGrpSpPr>
          <p:grpSpPr bwMode="auto">
            <a:xfrm>
              <a:off x="2635577" y="4086409"/>
              <a:ext cx="308429" cy="308429"/>
              <a:chOff x="1338" y="1553"/>
              <a:chExt cx="1609" cy="1609"/>
            </a:xfrm>
          </p:grpSpPr>
          <p:sp>
            <p:nvSpPr>
              <p:cNvPr id="6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6" name="Group 75"/>
          <p:cNvGrpSpPr/>
          <p:nvPr/>
        </p:nvGrpSpPr>
        <p:grpSpPr>
          <a:xfrm rot="10800000">
            <a:off x="1715583" y="1711013"/>
            <a:ext cx="657105" cy="944814"/>
            <a:chOff x="5504328" y="3824985"/>
            <a:chExt cx="657105" cy="944814"/>
          </a:xfrm>
        </p:grpSpPr>
        <p:grpSp>
          <p:nvGrpSpPr>
            <p:cNvPr id="77" name="Group 8"/>
            <p:cNvGrpSpPr>
              <a:grpSpLocks noChangeAspect="1"/>
            </p:cNvGrpSpPr>
            <p:nvPr/>
          </p:nvGrpSpPr>
          <p:grpSpPr bwMode="auto">
            <a:xfrm>
              <a:off x="5689231" y="3824985"/>
              <a:ext cx="308429" cy="308429"/>
              <a:chOff x="1338" y="1553"/>
              <a:chExt cx="1609" cy="1609"/>
            </a:xfrm>
          </p:grpSpPr>
          <p:sp>
            <p:nvSpPr>
              <p:cNvPr id="9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 name="Group 8"/>
            <p:cNvGrpSpPr>
              <a:grpSpLocks noChangeAspect="1"/>
            </p:cNvGrpSpPr>
            <p:nvPr/>
          </p:nvGrpSpPr>
          <p:grpSpPr bwMode="auto">
            <a:xfrm>
              <a:off x="5504328" y="4120750"/>
              <a:ext cx="308429" cy="308429"/>
              <a:chOff x="1338" y="1553"/>
              <a:chExt cx="1609" cy="1609"/>
            </a:xfrm>
          </p:grpSpPr>
          <p:sp>
            <p:nvSpPr>
              <p:cNvPr id="8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 name="Group 8"/>
            <p:cNvGrpSpPr>
              <a:grpSpLocks noChangeAspect="1"/>
            </p:cNvGrpSpPr>
            <p:nvPr/>
          </p:nvGrpSpPr>
          <p:grpSpPr bwMode="auto">
            <a:xfrm>
              <a:off x="5853004" y="4461370"/>
              <a:ext cx="308429" cy="308429"/>
              <a:chOff x="1338" y="1553"/>
              <a:chExt cx="1609" cy="1609"/>
            </a:xfrm>
          </p:grpSpPr>
          <p:sp>
            <p:nvSpPr>
              <p:cNvPr id="8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0" name="Group 8"/>
            <p:cNvGrpSpPr>
              <a:grpSpLocks noChangeAspect="1"/>
            </p:cNvGrpSpPr>
            <p:nvPr/>
          </p:nvGrpSpPr>
          <p:grpSpPr bwMode="auto">
            <a:xfrm>
              <a:off x="5505478" y="4461370"/>
              <a:ext cx="308429" cy="308429"/>
              <a:chOff x="1338" y="1553"/>
              <a:chExt cx="1609" cy="1609"/>
            </a:xfrm>
          </p:grpSpPr>
          <p:sp>
            <p:nvSpPr>
              <p:cNvPr id="8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
            <p:cNvGrpSpPr>
              <a:grpSpLocks noChangeAspect="1"/>
            </p:cNvGrpSpPr>
            <p:nvPr/>
          </p:nvGrpSpPr>
          <p:grpSpPr bwMode="auto">
            <a:xfrm>
              <a:off x="5851854" y="4120285"/>
              <a:ext cx="308429" cy="308429"/>
              <a:chOff x="1338" y="1553"/>
              <a:chExt cx="1609" cy="1609"/>
            </a:xfrm>
          </p:grpSpPr>
          <p:sp>
            <p:nvSpPr>
              <p:cNvPr id="8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2" name="Group 91"/>
          <p:cNvGrpSpPr/>
          <p:nvPr/>
        </p:nvGrpSpPr>
        <p:grpSpPr>
          <a:xfrm>
            <a:off x="1223811" y="2414254"/>
            <a:ext cx="657105" cy="944814"/>
            <a:chOff x="5504328" y="3824985"/>
            <a:chExt cx="657105" cy="944814"/>
          </a:xfrm>
        </p:grpSpPr>
        <p:grpSp>
          <p:nvGrpSpPr>
            <p:cNvPr id="93" name="Group 8"/>
            <p:cNvGrpSpPr>
              <a:grpSpLocks noChangeAspect="1"/>
            </p:cNvGrpSpPr>
            <p:nvPr/>
          </p:nvGrpSpPr>
          <p:grpSpPr bwMode="auto">
            <a:xfrm>
              <a:off x="5689231" y="3824985"/>
              <a:ext cx="308429" cy="308429"/>
              <a:chOff x="1338" y="1553"/>
              <a:chExt cx="1609" cy="1609"/>
            </a:xfrm>
          </p:grpSpPr>
          <p:sp>
            <p:nvSpPr>
              <p:cNvPr id="10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8"/>
            <p:cNvGrpSpPr>
              <a:grpSpLocks noChangeAspect="1"/>
            </p:cNvGrpSpPr>
            <p:nvPr/>
          </p:nvGrpSpPr>
          <p:grpSpPr bwMode="auto">
            <a:xfrm>
              <a:off x="5504328" y="4120750"/>
              <a:ext cx="308429" cy="308429"/>
              <a:chOff x="1338" y="1553"/>
              <a:chExt cx="1609" cy="1609"/>
            </a:xfrm>
          </p:grpSpPr>
          <p:sp>
            <p:nvSpPr>
              <p:cNvPr id="10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5" name="Group 8"/>
            <p:cNvGrpSpPr>
              <a:grpSpLocks noChangeAspect="1"/>
            </p:cNvGrpSpPr>
            <p:nvPr/>
          </p:nvGrpSpPr>
          <p:grpSpPr bwMode="auto">
            <a:xfrm>
              <a:off x="5853004" y="4461370"/>
              <a:ext cx="308429" cy="308429"/>
              <a:chOff x="1338" y="1553"/>
              <a:chExt cx="1609" cy="1609"/>
            </a:xfrm>
          </p:grpSpPr>
          <p:sp>
            <p:nvSpPr>
              <p:cNvPr id="10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2"/>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6" name="Group 8"/>
            <p:cNvGrpSpPr>
              <a:grpSpLocks noChangeAspect="1"/>
            </p:cNvGrpSpPr>
            <p:nvPr/>
          </p:nvGrpSpPr>
          <p:grpSpPr bwMode="auto">
            <a:xfrm>
              <a:off x="5505478" y="4461370"/>
              <a:ext cx="308429" cy="308429"/>
              <a:chOff x="1338" y="1553"/>
              <a:chExt cx="1609" cy="1609"/>
            </a:xfrm>
          </p:grpSpPr>
          <p:sp>
            <p:nvSpPr>
              <p:cNvPr id="10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7" name="Group 8"/>
            <p:cNvGrpSpPr>
              <a:grpSpLocks noChangeAspect="1"/>
            </p:cNvGrpSpPr>
            <p:nvPr/>
          </p:nvGrpSpPr>
          <p:grpSpPr bwMode="auto">
            <a:xfrm>
              <a:off x="5851854" y="4120285"/>
              <a:ext cx="308429" cy="308429"/>
              <a:chOff x="1338" y="1553"/>
              <a:chExt cx="1609" cy="1609"/>
            </a:xfrm>
          </p:grpSpPr>
          <p:sp>
            <p:nvSpPr>
              <p:cNvPr id="9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9" name="Group 108"/>
          <p:cNvGrpSpPr/>
          <p:nvPr/>
        </p:nvGrpSpPr>
        <p:grpSpPr>
          <a:xfrm>
            <a:off x="3672955" y="2766987"/>
            <a:ext cx="657105" cy="649514"/>
            <a:chOff x="2288051" y="4086409"/>
            <a:chExt cx="657105" cy="649514"/>
          </a:xfrm>
        </p:grpSpPr>
        <p:grpSp>
          <p:nvGrpSpPr>
            <p:cNvPr id="110" name="Group 8"/>
            <p:cNvGrpSpPr>
              <a:grpSpLocks noChangeAspect="1"/>
            </p:cNvGrpSpPr>
            <p:nvPr/>
          </p:nvGrpSpPr>
          <p:grpSpPr bwMode="auto">
            <a:xfrm>
              <a:off x="2288051" y="4086874"/>
              <a:ext cx="308429" cy="308429"/>
              <a:chOff x="1338" y="1553"/>
              <a:chExt cx="1609" cy="1609"/>
            </a:xfrm>
          </p:grpSpPr>
          <p:sp>
            <p:nvSpPr>
              <p:cNvPr id="12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1" name="Group 8"/>
            <p:cNvGrpSpPr>
              <a:grpSpLocks noChangeAspect="1"/>
            </p:cNvGrpSpPr>
            <p:nvPr/>
          </p:nvGrpSpPr>
          <p:grpSpPr bwMode="auto">
            <a:xfrm>
              <a:off x="2636727" y="4427494"/>
              <a:ext cx="308429" cy="308429"/>
              <a:chOff x="1338" y="1553"/>
              <a:chExt cx="1609" cy="1609"/>
            </a:xfrm>
          </p:grpSpPr>
          <p:sp>
            <p:nvSpPr>
              <p:cNvPr id="11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2" name="Group 8"/>
            <p:cNvGrpSpPr>
              <a:grpSpLocks noChangeAspect="1"/>
            </p:cNvGrpSpPr>
            <p:nvPr/>
          </p:nvGrpSpPr>
          <p:grpSpPr bwMode="auto">
            <a:xfrm>
              <a:off x="2289201" y="4427494"/>
              <a:ext cx="308429" cy="308429"/>
              <a:chOff x="1338" y="1553"/>
              <a:chExt cx="1609" cy="1609"/>
            </a:xfrm>
          </p:grpSpPr>
          <p:sp>
            <p:nvSpPr>
              <p:cNvPr id="11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3" name="Group 8"/>
            <p:cNvGrpSpPr>
              <a:grpSpLocks noChangeAspect="1"/>
            </p:cNvGrpSpPr>
            <p:nvPr/>
          </p:nvGrpSpPr>
          <p:grpSpPr bwMode="auto">
            <a:xfrm>
              <a:off x="2635577" y="4086409"/>
              <a:ext cx="308429" cy="308429"/>
              <a:chOff x="1338" y="1553"/>
              <a:chExt cx="1609" cy="1609"/>
            </a:xfrm>
          </p:grpSpPr>
          <p:sp>
            <p:nvSpPr>
              <p:cNvPr id="11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22" name="Group 121"/>
          <p:cNvGrpSpPr/>
          <p:nvPr/>
        </p:nvGrpSpPr>
        <p:grpSpPr>
          <a:xfrm>
            <a:off x="3651681" y="1699380"/>
            <a:ext cx="657105" cy="649514"/>
            <a:chOff x="2288051" y="4086409"/>
            <a:chExt cx="657105" cy="649514"/>
          </a:xfrm>
        </p:grpSpPr>
        <p:grpSp>
          <p:nvGrpSpPr>
            <p:cNvPr id="123" name="Group 8"/>
            <p:cNvGrpSpPr>
              <a:grpSpLocks noChangeAspect="1"/>
            </p:cNvGrpSpPr>
            <p:nvPr/>
          </p:nvGrpSpPr>
          <p:grpSpPr bwMode="auto">
            <a:xfrm>
              <a:off x="2288051" y="4086874"/>
              <a:ext cx="308429" cy="308429"/>
              <a:chOff x="1338" y="1553"/>
              <a:chExt cx="1609" cy="1609"/>
            </a:xfrm>
          </p:grpSpPr>
          <p:sp>
            <p:nvSpPr>
              <p:cNvPr id="1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4" name="Group 8"/>
            <p:cNvGrpSpPr>
              <a:grpSpLocks noChangeAspect="1"/>
            </p:cNvGrpSpPr>
            <p:nvPr/>
          </p:nvGrpSpPr>
          <p:grpSpPr bwMode="auto">
            <a:xfrm>
              <a:off x="2636727" y="4427494"/>
              <a:ext cx="308429" cy="308429"/>
              <a:chOff x="1338" y="1553"/>
              <a:chExt cx="1609" cy="1609"/>
            </a:xfrm>
          </p:grpSpPr>
          <p:sp>
            <p:nvSpPr>
              <p:cNvPr id="13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1"/>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5" name="Group 8"/>
            <p:cNvGrpSpPr>
              <a:grpSpLocks noChangeAspect="1"/>
            </p:cNvGrpSpPr>
            <p:nvPr/>
          </p:nvGrpSpPr>
          <p:grpSpPr bwMode="auto">
            <a:xfrm>
              <a:off x="2289201" y="4427494"/>
              <a:ext cx="308429" cy="308429"/>
              <a:chOff x="1338" y="1553"/>
              <a:chExt cx="1609" cy="1609"/>
            </a:xfrm>
          </p:grpSpPr>
          <p:sp>
            <p:nvSpPr>
              <p:cNvPr id="12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6" name="Group 8"/>
            <p:cNvGrpSpPr>
              <a:grpSpLocks noChangeAspect="1"/>
            </p:cNvGrpSpPr>
            <p:nvPr/>
          </p:nvGrpSpPr>
          <p:grpSpPr bwMode="auto">
            <a:xfrm>
              <a:off x="2635577" y="4086409"/>
              <a:ext cx="308429" cy="308429"/>
              <a:chOff x="1338" y="1553"/>
              <a:chExt cx="1609" cy="1609"/>
            </a:xfrm>
          </p:grpSpPr>
          <p:sp>
            <p:nvSpPr>
              <p:cNvPr id="12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5" name="Group 134"/>
          <p:cNvGrpSpPr/>
          <p:nvPr/>
        </p:nvGrpSpPr>
        <p:grpSpPr>
          <a:xfrm>
            <a:off x="4742968" y="2735985"/>
            <a:ext cx="657105" cy="649514"/>
            <a:chOff x="2288051" y="4086409"/>
            <a:chExt cx="657105" cy="649514"/>
          </a:xfrm>
        </p:grpSpPr>
        <p:grpSp>
          <p:nvGrpSpPr>
            <p:cNvPr id="136" name="Group 8"/>
            <p:cNvGrpSpPr>
              <a:grpSpLocks noChangeAspect="1"/>
            </p:cNvGrpSpPr>
            <p:nvPr/>
          </p:nvGrpSpPr>
          <p:grpSpPr bwMode="auto">
            <a:xfrm>
              <a:off x="2288051" y="4086874"/>
              <a:ext cx="308429" cy="308429"/>
              <a:chOff x="1338" y="1553"/>
              <a:chExt cx="1609" cy="1609"/>
            </a:xfrm>
          </p:grpSpPr>
          <p:sp>
            <p:nvSpPr>
              <p:cNvPr id="14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7" name="Group 8"/>
            <p:cNvGrpSpPr>
              <a:grpSpLocks noChangeAspect="1"/>
            </p:cNvGrpSpPr>
            <p:nvPr/>
          </p:nvGrpSpPr>
          <p:grpSpPr bwMode="auto">
            <a:xfrm>
              <a:off x="2636727" y="4427494"/>
              <a:ext cx="308429" cy="308429"/>
              <a:chOff x="1338" y="1553"/>
              <a:chExt cx="1609" cy="1609"/>
            </a:xfrm>
          </p:grpSpPr>
          <p:sp>
            <p:nvSpPr>
              <p:cNvPr id="14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8" name="Group 8"/>
            <p:cNvGrpSpPr>
              <a:grpSpLocks noChangeAspect="1"/>
            </p:cNvGrpSpPr>
            <p:nvPr/>
          </p:nvGrpSpPr>
          <p:grpSpPr bwMode="auto">
            <a:xfrm>
              <a:off x="2289201" y="4427494"/>
              <a:ext cx="308429" cy="308429"/>
              <a:chOff x="1338" y="1553"/>
              <a:chExt cx="1609" cy="1609"/>
            </a:xfrm>
          </p:grpSpPr>
          <p:sp>
            <p:nvSpPr>
              <p:cNvPr id="14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42"/>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9" name="Group 8"/>
            <p:cNvGrpSpPr>
              <a:grpSpLocks noChangeAspect="1"/>
            </p:cNvGrpSpPr>
            <p:nvPr/>
          </p:nvGrpSpPr>
          <p:grpSpPr bwMode="auto">
            <a:xfrm>
              <a:off x="2635577" y="4086409"/>
              <a:ext cx="308429" cy="308429"/>
              <a:chOff x="1338" y="1553"/>
              <a:chExt cx="1609" cy="1609"/>
            </a:xfrm>
          </p:grpSpPr>
          <p:sp>
            <p:nvSpPr>
              <p:cNvPr id="14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49" name="Group 8"/>
          <p:cNvGrpSpPr>
            <a:grpSpLocks noChangeAspect="1"/>
          </p:cNvGrpSpPr>
          <p:nvPr/>
        </p:nvGrpSpPr>
        <p:grpSpPr bwMode="auto">
          <a:xfrm>
            <a:off x="6711055" y="2631039"/>
            <a:ext cx="308429" cy="308429"/>
            <a:chOff x="1338" y="1553"/>
            <a:chExt cx="1609" cy="1609"/>
          </a:xfrm>
        </p:grpSpPr>
        <p:sp>
          <p:nvSpPr>
            <p:cNvPr id="1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0" name="Group 8"/>
          <p:cNvGrpSpPr>
            <a:grpSpLocks noChangeAspect="1"/>
          </p:cNvGrpSpPr>
          <p:nvPr/>
        </p:nvGrpSpPr>
        <p:grpSpPr bwMode="auto">
          <a:xfrm>
            <a:off x="7272726" y="3152080"/>
            <a:ext cx="308429" cy="308429"/>
            <a:chOff x="1338" y="1553"/>
            <a:chExt cx="1609" cy="1609"/>
          </a:xfrm>
        </p:grpSpPr>
        <p:sp>
          <p:nvSpPr>
            <p:cNvPr id="1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1" name="Group 8"/>
          <p:cNvGrpSpPr>
            <a:grpSpLocks noChangeAspect="1"/>
          </p:cNvGrpSpPr>
          <p:nvPr/>
        </p:nvGrpSpPr>
        <p:grpSpPr bwMode="auto">
          <a:xfrm>
            <a:off x="6725977" y="2154338"/>
            <a:ext cx="308429" cy="308429"/>
            <a:chOff x="1338" y="1553"/>
            <a:chExt cx="1609" cy="1609"/>
          </a:xfrm>
        </p:grpSpPr>
        <p:sp>
          <p:nvSpPr>
            <p:cNvPr id="15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2" name="Group 8"/>
          <p:cNvGrpSpPr>
            <a:grpSpLocks noChangeAspect="1"/>
          </p:cNvGrpSpPr>
          <p:nvPr/>
        </p:nvGrpSpPr>
        <p:grpSpPr bwMode="auto">
          <a:xfrm>
            <a:off x="7284295" y="2631039"/>
            <a:ext cx="308429" cy="308429"/>
            <a:chOff x="1338" y="1553"/>
            <a:chExt cx="1609" cy="1609"/>
          </a:xfrm>
        </p:grpSpPr>
        <p:sp>
          <p:nvSpPr>
            <p:cNvPr id="15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1" name="Group 8"/>
          <p:cNvGrpSpPr>
            <a:grpSpLocks noChangeAspect="1"/>
          </p:cNvGrpSpPr>
          <p:nvPr/>
        </p:nvGrpSpPr>
        <p:grpSpPr bwMode="auto">
          <a:xfrm>
            <a:off x="7812766" y="2639533"/>
            <a:ext cx="308429" cy="308429"/>
            <a:chOff x="1338" y="1553"/>
            <a:chExt cx="1609" cy="1609"/>
          </a:xfrm>
        </p:grpSpPr>
        <p:sp>
          <p:nvSpPr>
            <p:cNvPr id="16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4" name="Group 8"/>
          <p:cNvGrpSpPr>
            <a:grpSpLocks noChangeAspect="1"/>
          </p:cNvGrpSpPr>
          <p:nvPr/>
        </p:nvGrpSpPr>
        <p:grpSpPr bwMode="auto">
          <a:xfrm>
            <a:off x="8356295" y="2157638"/>
            <a:ext cx="308429" cy="308429"/>
            <a:chOff x="1338" y="1553"/>
            <a:chExt cx="1609" cy="1609"/>
          </a:xfrm>
        </p:grpSpPr>
        <p:sp>
          <p:nvSpPr>
            <p:cNvPr id="16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7" name="Group 8"/>
          <p:cNvGrpSpPr>
            <a:grpSpLocks noChangeAspect="1"/>
          </p:cNvGrpSpPr>
          <p:nvPr/>
        </p:nvGrpSpPr>
        <p:grpSpPr bwMode="auto">
          <a:xfrm>
            <a:off x="6718452" y="3153230"/>
            <a:ext cx="308429" cy="308429"/>
            <a:chOff x="1338" y="1553"/>
            <a:chExt cx="1609" cy="1609"/>
          </a:xfrm>
        </p:grpSpPr>
        <p:sp>
          <p:nvSpPr>
            <p:cNvPr id="16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0" name="Group 8"/>
          <p:cNvGrpSpPr>
            <a:grpSpLocks noChangeAspect="1"/>
          </p:cNvGrpSpPr>
          <p:nvPr/>
        </p:nvGrpSpPr>
        <p:grpSpPr bwMode="auto">
          <a:xfrm>
            <a:off x="8356295" y="2651377"/>
            <a:ext cx="308429" cy="308429"/>
            <a:chOff x="1338" y="1553"/>
            <a:chExt cx="1609" cy="1609"/>
          </a:xfrm>
        </p:grpSpPr>
        <p:sp>
          <p:nvSpPr>
            <p:cNvPr id="17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3" name="Group 8"/>
          <p:cNvGrpSpPr>
            <a:grpSpLocks noChangeAspect="1"/>
          </p:cNvGrpSpPr>
          <p:nvPr/>
        </p:nvGrpSpPr>
        <p:grpSpPr bwMode="auto">
          <a:xfrm>
            <a:off x="6711056" y="1626751"/>
            <a:ext cx="308429" cy="308429"/>
            <a:chOff x="1338" y="1553"/>
            <a:chExt cx="1609" cy="1609"/>
          </a:xfrm>
        </p:grpSpPr>
        <p:sp>
          <p:nvSpPr>
            <p:cNvPr id="17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6" name="Group 8"/>
          <p:cNvGrpSpPr>
            <a:grpSpLocks noChangeAspect="1"/>
          </p:cNvGrpSpPr>
          <p:nvPr/>
        </p:nvGrpSpPr>
        <p:grpSpPr bwMode="auto">
          <a:xfrm>
            <a:off x="7284295" y="2154338"/>
            <a:ext cx="308429" cy="308429"/>
            <a:chOff x="1338" y="1553"/>
            <a:chExt cx="1609" cy="1609"/>
          </a:xfrm>
        </p:grpSpPr>
        <p:sp>
          <p:nvSpPr>
            <p:cNvPr id="17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7"/>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8"/>
          <p:cNvGrpSpPr>
            <a:grpSpLocks noChangeAspect="1"/>
          </p:cNvGrpSpPr>
          <p:nvPr/>
        </p:nvGrpSpPr>
        <p:grpSpPr bwMode="auto">
          <a:xfrm>
            <a:off x="7814223" y="3153230"/>
            <a:ext cx="308429" cy="308429"/>
            <a:chOff x="1338" y="1553"/>
            <a:chExt cx="1609" cy="1609"/>
          </a:xfrm>
        </p:grpSpPr>
        <p:sp>
          <p:nvSpPr>
            <p:cNvPr id="1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80"/>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2" name="Group 8"/>
          <p:cNvGrpSpPr>
            <a:grpSpLocks noChangeAspect="1"/>
          </p:cNvGrpSpPr>
          <p:nvPr/>
        </p:nvGrpSpPr>
        <p:grpSpPr bwMode="auto">
          <a:xfrm>
            <a:off x="8366675" y="1632859"/>
            <a:ext cx="308429" cy="308429"/>
            <a:chOff x="1338" y="1553"/>
            <a:chExt cx="1609" cy="1609"/>
          </a:xfrm>
        </p:grpSpPr>
        <p:sp>
          <p:nvSpPr>
            <p:cNvPr id="18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5" name="Group 8"/>
          <p:cNvGrpSpPr>
            <a:grpSpLocks noChangeAspect="1"/>
          </p:cNvGrpSpPr>
          <p:nvPr/>
        </p:nvGrpSpPr>
        <p:grpSpPr bwMode="auto">
          <a:xfrm>
            <a:off x="7799245" y="1626751"/>
            <a:ext cx="308429" cy="308429"/>
            <a:chOff x="1338" y="1553"/>
            <a:chExt cx="1609" cy="1609"/>
          </a:xfrm>
        </p:grpSpPr>
        <p:sp>
          <p:nvSpPr>
            <p:cNvPr id="18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8"/>
          <p:cNvGrpSpPr>
            <a:grpSpLocks noChangeAspect="1"/>
          </p:cNvGrpSpPr>
          <p:nvPr/>
        </p:nvGrpSpPr>
        <p:grpSpPr bwMode="auto">
          <a:xfrm>
            <a:off x="8341027" y="3157003"/>
            <a:ext cx="308429" cy="308429"/>
            <a:chOff x="1338" y="1553"/>
            <a:chExt cx="1609" cy="1609"/>
          </a:xfrm>
        </p:grpSpPr>
        <p:sp>
          <p:nvSpPr>
            <p:cNvPr id="18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8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1" name="Group 8"/>
          <p:cNvGrpSpPr>
            <a:grpSpLocks noChangeAspect="1"/>
          </p:cNvGrpSpPr>
          <p:nvPr/>
        </p:nvGrpSpPr>
        <p:grpSpPr bwMode="auto">
          <a:xfrm>
            <a:off x="7813916" y="2159286"/>
            <a:ext cx="308429" cy="308429"/>
            <a:chOff x="1338" y="1553"/>
            <a:chExt cx="1609" cy="1609"/>
          </a:xfrm>
        </p:grpSpPr>
        <p:sp>
          <p:nvSpPr>
            <p:cNvPr id="19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92"/>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4" name="Group 8"/>
          <p:cNvGrpSpPr>
            <a:grpSpLocks noChangeAspect="1"/>
          </p:cNvGrpSpPr>
          <p:nvPr/>
        </p:nvGrpSpPr>
        <p:grpSpPr bwMode="auto">
          <a:xfrm>
            <a:off x="7284295" y="1640978"/>
            <a:ext cx="308429" cy="308429"/>
            <a:chOff x="1338" y="1553"/>
            <a:chExt cx="1609" cy="1609"/>
          </a:xfrm>
        </p:grpSpPr>
        <p:sp>
          <p:nvSpPr>
            <p:cNvPr id="19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7" name="Shape 731"/>
          <p:cNvSpPr txBox="1"/>
          <p:nvPr/>
        </p:nvSpPr>
        <p:spPr>
          <a:xfrm>
            <a:off x="652077" y="3566419"/>
            <a:ext cx="1749685"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Monolith</a:t>
            </a:r>
            <a:endParaRPr lang="en" sz="2800" dirty="0">
              <a:solidFill>
                <a:srgbClr val="000000"/>
              </a:solidFill>
            </a:endParaRPr>
          </a:p>
        </p:txBody>
      </p:sp>
      <p:sp>
        <p:nvSpPr>
          <p:cNvPr id="199" name="Shape 731"/>
          <p:cNvSpPr txBox="1"/>
          <p:nvPr/>
        </p:nvSpPr>
        <p:spPr>
          <a:xfrm>
            <a:off x="3671599" y="3566419"/>
            <a:ext cx="1749685"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SOA</a:t>
            </a:r>
            <a:endParaRPr lang="en" sz="2800" dirty="0">
              <a:solidFill>
                <a:srgbClr val="000000"/>
              </a:solidFill>
            </a:endParaRPr>
          </a:p>
        </p:txBody>
      </p:sp>
      <p:sp>
        <p:nvSpPr>
          <p:cNvPr id="201" name="Shape 731"/>
          <p:cNvSpPr txBox="1"/>
          <p:nvPr/>
        </p:nvSpPr>
        <p:spPr>
          <a:xfrm>
            <a:off x="6483480" y="3566419"/>
            <a:ext cx="2385307" cy="510816"/>
          </a:xfrm>
          <a:prstGeom prst="rect">
            <a:avLst/>
          </a:prstGeom>
          <a:noFill/>
          <a:ln>
            <a:noFill/>
          </a:ln>
        </p:spPr>
        <p:txBody>
          <a:bodyPr lIns="91425" tIns="91425" rIns="91425" bIns="91425" anchor="b" anchorCtr="0">
            <a:noAutofit/>
          </a:bodyPr>
          <a:lstStyle/>
          <a:p>
            <a:pPr lvl="0" algn="ctr" rtl="0">
              <a:spcBef>
                <a:spcPts val="0"/>
              </a:spcBef>
              <a:buNone/>
            </a:pPr>
            <a:r>
              <a:rPr lang="en-US" sz="2800" smtClean="0">
                <a:solidFill>
                  <a:srgbClr val="000000"/>
                </a:solidFill>
              </a:rPr>
              <a:t>Microservices</a:t>
            </a:r>
            <a:endParaRPr lang="en" sz="2800" dirty="0">
              <a:solidFill>
                <a:srgbClr val="000000"/>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59</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22002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216" name="Shape 216"/>
          <p:cNvSpPr txBox="1"/>
          <p:nvPr/>
        </p:nvSpPr>
        <p:spPr>
          <a:xfrm>
            <a:off x="0" y="2034166"/>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0" i="1" u="none" strike="noStrike" cap="none">
                <a:solidFill>
                  <a:schemeClr val="dk1"/>
                </a:solidFill>
                <a:latin typeface="Arial"/>
                <a:ea typeface="Arial"/>
                <a:cs typeface="Arial"/>
                <a:sym typeface="Arial"/>
              </a:rPr>
              <a:t>Containers don’t matter</a:t>
            </a:r>
          </a:p>
        </p:txBody>
      </p:sp>
      <p:sp>
        <p:nvSpPr>
          <p:cNvPr id="217" name="Shape 217"/>
          <p:cNvSpPr txBox="1"/>
          <p:nvPr/>
        </p:nvSpPr>
        <p:spPr>
          <a:xfrm>
            <a:off x="16625" y="-1425"/>
            <a:ext cx="9127500" cy="315900"/>
          </a:xfrm>
          <a:prstGeom prst="rect">
            <a:avLst/>
          </a:prstGeom>
          <a:noFill/>
          <a:ln>
            <a:noFill/>
          </a:ln>
        </p:spPr>
        <p:txBody>
          <a:bodyPr lIns="91425" tIns="91425" rIns="91425" bIns="91425" anchor="t" anchorCtr="0">
            <a:noAutofit/>
          </a:bodyPr>
          <a:lstStyle/>
          <a:p>
            <a:pPr lvl="0" algn="ctr" rtl="0">
              <a:spcBef>
                <a:spcPts val="0"/>
              </a:spcBef>
              <a:buNone/>
            </a:pPr>
            <a:r>
              <a:rPr lang="en" sz="1800"/>
              <a:t>Let’s get one thing clear</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Monolith Deployment</a:t>
            </a:r>
            <a:endParaRPr lang="en" sz="2800" dirty="0">
              <a:solidFill>
                <a:srgbClr val="000000"/>
              </a:solidFill>
            </a:endParaRPr>
          </a:p>
        </p:txBody>
      </p:sp>
      <p:sp>
        <p:nvSpPr>
          <p:cNvPr id="20" name="Rectangle 19"/>
          <p:cNvSpPr/>
          <p:nvPr/>
        </p:nvSpPr>
        <p:spPr>
          <a:xfrm>
            <a:off x="906236" y="3532738"/>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sp>
        <p:nvSpPr>
          <p:cNvPr id="21" name="Rectangle 20"/>
          <p:cNvSpPr/>
          <p:nvPr/>
        </p:nvSpPr>
        <p:spPr>
          <a:xfrm>
            <a:off x="906236" y="3206082"/>
            <a:ext cx="7331528" cy="229618"/>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Router</a:t>
            </a:r>
            <a:endParaRPr lang="en-US" dirty="0">
              <a:solidFill>
                <a:schemeClr val="tx1"/>
              </a:solidFill>
            </a:endParaRPr>
          </a:p>
        </p:txBody>
      </p:sp>
      <p:grpSp>
        <p:nvGrpSpPr>
          <p:cNvPr id="22" name="Group 21"/>
          <p:cNvGrpSpPr/>
          <p:nvPr/>
        </p:nvGrpSpPr>
        <p:grpSpPr>
          <a:xfrm>
            <a:off x="1092692" y="3626628"/>
            <a:ext cx="916457" cy="1169889"/>
            <a:chOff x="6905664" y="495625"/>
            <a:chExt cx="916457" cy="1169889"/>
          </a:xfrm>
        </p:grpSpPr>
        <p:sp>
          <p:nvSpPr>
            <p:cNvPr id="23" name="Rectangle 22"/>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8"/>
            <p:cNvGrpSpPr>
              <a:grpSpLocks noChangeAspect="1"/>
            </p:cNvGrpSpPr>
            <p:nvPr/>
          </p:nvGrpSpPr>
          <p:grpSpPr bwMode="auto">
            <a:xfrm>
              <a:off x="7219882" y="583521"/>
              <a:ext cx="308429" cy="308429"/>
              <a:chOff x="1338" y="1553"/>
              <a:chExt cx="1609" cy="1609"/>
            </a:xfrm>
          </p:grpSpPr>
          <p:sp>
            <p:nvSpPr>
              <p:cNvPr id="3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8"/>
            <p:cNvGrpSpPr>
              <a:grpSpLocks noChangeAspect="1"/>
            </p:cNvGrpSpPr>
            <p:nvPr/>
          </p:nvGrpSpPr>
          <p:grpSpPr bwMode="auto">
            <a:xfrm>
              <a:off x="7034979" y="879286"/>
              <a:ext cx="308429" cy="308429"/>
              <a:chOff x="1338" y="1553"/>
              <a:chExt cx="1609" cy="1609"/>
            </a:xfrm>
          </p:grpSpPr>
          <p:sp>
            <p:nvSpPr>
              <p:cNvPr id="3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8"/>
            <p:cNvGrpSpPr>
              <a:grpSpLocks noChangeAspect="1"/>
            </p:cNvGrpSpPr>
            <p:nvPr/>
          </p:nvGrpSpPr>
          <p:grpSpPr bwMode="auto">
            <a:xfrm>
              <a:off x="7383655" y="1219906"/>
              <a:ext cx="308429" cy="308429"/>
              <a:chOff x="1338" y="1553"/>
              <a:chExt cx="1609" cy="1609"/>
            </a:xfrm>
          </p:grpSpPr>
          <p:sp>
            <p:nvSpPr>
              <p:cNvPr id="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8"/>
            <p:cNvGrpSpPr>
              <a:grpSpLocks noChangeAspect="1"/>
            </p:cNvGrpSpPr>
            <p:nvPr/>
          </p:nvGrpSpPr>
          <p:grpSpPr bwMode="auto">
            <a:xfrm>
              <a:off x="7036129" y="1219906"/>
              <a:ext cx="308429" cy="308429"/>
              <a:chOff x="1338" y="1553"/>
              <a:chExt cx="1609" cy="1609"/>
            </a:xfrm>
          </p:grpSpPr>
          <p:sp>
            <p:nvSpPr>
              <p:cNvPr id="3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8"/>
            <p:cNvGrpSpPr>
              <a:grpSpLocks noChangeAspect="1"/>
            </p:cNvGrpSpPr>
            <p:nvPr/>
          </p:nvGrpSpPr>
          <p:grpSpPr bwMode="auto">
            <a:xfrm>
              <a:off x="7382505" y="878821"/>
              <a:ext cx="308429" cy="308429"/>
              <a:chOff x="1338" y="1553"/>
              <a:chExt cx="1609" cy="1609"/>
            </a:xfrm>
          </p:grpSpPr>
          <p:sp>
            <p:nvSpPr>
              <p:cNvPr id="2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9" name="Group 38"/>
          <p:cNvGrpSpPr/>
          <p:nvPr/>
        </p:nvGrpSpPr>
        <p:grpSpPr>
          <a:xfrm>
            <a:off x="7102435" y="3632535"/>
            <a:ext cx="916457" cy="1169889"/>
            <a:chOff x="6905664" y="495625"/>
            <a:chExt cx="916457" cy="1169889"/>
          </a:xfrm>
        </p:grpSpPr>
        <p:sp>
          <p:nvSpPr>
            <p:cNvPr id="40" name="Rectangle 39"/>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8"/>
            <p:cNvGrpSpPr>
              <a:grpSpLocks noChangeAspect="1"/>
            </p:cNvGrpSpPr>
            <p:nvPr/>
          </p:nvGrpSpPr>
          <p:grpSpPr bwMode="auto">
            <a:xfrm>
              <a:off x="7219882" y="583521"/>
              <a:ext cx="308429" cy="308429"/>
              <a:chOff x="1338" y="1553"/>
              <a:chExt cx="1609" cy="1609"/>
            </a:xfrm>
          </p:grpSpPr>
          <p:sp>
            <p:nvSpPr>
              <p:cNvPr id="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8"/>
            <p:cNvGrpSpPr>
              <a:grpSpLocks noChangeAspect="1"/>
            </p:cNvGrpSpPr>
            <p:nvPr/>
          </p:nvGrpSpPr>
          <p:grpSpPr bwMode="auto">
            <a:xfrm>
              <a:off x="7034979" y="879286"/>
              <a:ext cx="308429" cy="308429"/>
              <a:chOff x="1338" y="1553"/>
              <a:chExt cx="1609" cy="1609"/>
            </a:xfrm>
          </p:grpSpPr>
          <p:sp>
            <p:nvSpPr>
              <p:cNvPr id="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 name="Group 8"/>
            <p:cNvGrpSpPr>
              <a:grpSpLocks noChangeAspect="1"/>
            </p:cNvGrpSpPr>
            <p:nvPr/>
          </p:nvGrpSpPr>
          <p:grpSpPr bwMode="auto">
            <a:xfrm>
              <a:off x="7383655" y="1219906"/>
              <a:ext cx="308429" cy="308429"/>
              <a:chOff x="1338" y="1553"/>
              <a:chExt cx="1609" cy="1609"/>
            </a:xfrm>
          </p:grpSpPr>
          <p:sp>
            <p:nvSpPr>
              <p:cNvPr id="5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8"/>
            <p:cNvGrpSpPr>
              <a:grpSpLocks noChangeAspect="1"/>
            </p:cNvGrpSpPr>
            <p:nvPr/>
          </p:nvGrpSpPr>
          <p:grpSpPr bwMode="auto">
            <a:xfrm>
              <a:off x="7036129" y="1219906"/>
              <a:ext cx="308429" cy="308429"/>
              <a:chOff x="1338" y="1553"/>
              <a:chExt cx="1609" cy="1609"/>
            </a:xfrm>
          </p:grpSpPr>
          <p:sp>
            <p:nvSpPr>
              <p:cNvPr id="4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8"/>
            <p:cNvGrpSpPr>
              <a:grpSpLocks noChangeAspect="1"/>
            </p:cNvGrpSpPr>
            <p:nvPr/>
          </p:nvGrpSpPr>
          <p:grpSpPr bwMode="auto">
            <a:xfrm>
              <a:off x="7382505" y="878821"/>
              <a:ext cx="308429" cy="308429"/>
              <a:chOff x="1338" y="1553"/>
              <a:chExt cx="1609" cy="1609"/>
            </a:xfrm>
          </p:grpSpPr>
          <p:sp>
            <p:nvSpPr>
              <p:cNvPr id="4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6" name="Group 12"/>
          <p:cNvGrpSpPr>
            <a:grpSpLocks noChangeAspect="1"/>
          </p:cNvGrpSpPr>
          <p:nvPr/>
        </p:nvGrpSpPr>
        <p:grpSpPr bwMode="auto">
          <a:xfrm>
            <a:off x="3535819" y="1617439"/>
            <a:ext cx="612775" cy="612775"/>
            <a:chOff x="3649" y="781"/>
            <a:chExt cx="386" cy="386"/>
          </a:xfrm>
        </p:grpSpPr>
        <p:sp>
          <p:nvSpPr>
            <p:cNvPr id="57"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12"/>
          <p:cNvGrpSpPr>
            <a:grpSpLocks noChangeAspect="1"/>
          </p:cNvGrpSpPr>
          <p:nvPr/>
        </p:nvGrpSpPr>
        <p:grpSpPr bwMode="auto">
          <a:xfrm>
            <a:off x="4251782" y="1618348"/>
            <a:ext cx="612775" cy="612775"/>
            <a:chOff x="3649" y="781"/>
            <a:chExt cx="386" cy="386"/>
          </a:xfrm>
        </p:grpSpPr>
        <p:sp>
          <p:nvSpPr>
            <p:cNvPr id="65"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 name="Group 12"/>
          <p:cNvGrpSpPr>
            <a:grpSpLocks noChangeAspect="1"/>
          </p:cNvGrpSpPr>
          <p:nvPr/>
        </p:nvGrpSpPr>
        <p:grpSpPr bwMode="auto">
          <a:xfrm>
            <a:off x="4944045" y="1618348"/>
            <a:ext cx="612775" cy="612775"/>
            <a:chOff x="3649" y="781"/>
            <a:chExt cx="386" cy="386"/>
          </a:xfrm>
        </p:grpSpPr>
        <p:sp>
          <p:nvSpPr>
            <p:cNvPr id="73"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80" name="Straight Arrow Connector 79"/>
          <p:cNvCxnSpPr/>
          <p:nvPr/>
        </p:nvCxnSpPr>
        <p:spPr>
          <a:xfrm flipH="1">
            <a:off x="3775532" y="2295301"/>
            <a:ext cx="476250" cy="81374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521148" y="2306615"/>
            <a:ext cx="0" cy="769029"/>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864557" y="2320651"/>
            <a:ext cx="319201" cy="75499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3" name="Group 12"/>
          <p:cNvGrpSpPr>
            <a:grpSpLocks noChangeAspect="1"/>
          </p:cNvGrpSpPr>
          <p:nvPr/>
        </p:nvGrpSpPr>
        <p:grpSpPr bwMode="auto">
          <a:xfrm>
            <a:off x="5532016" y="1453923"/>
            <a:ext cx="612775" cy="612775"/>
            <a:chOff x="3649" y="781"/>
            <a:chExt cx="386" cy="386"/>
          </a:xfrm>
        </p:grpSpPr>
        <p:sp>
          <p:nvSpPr>
            <p:cNvPr id="8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1" name="Group 12"/>
          <p:cNvGrpSpPr>
            <a:grpSpLocks noChangeAspect="1"/>
          </p:cNvGrpSpPr>
          <p:nvPr/>
        </p:nvGrpSpPr>
        <p:grpSpPr bwMode="auto">
          <a:xfrm>
            <a:off x="2786560" y="1417411"/>
            <a:ext cx="612775" cy="612775"/>
            <a:chOff x="3649" y="781"/>
            <a:chExt cx="386" cy="386"/>
          </a:xfrm>
        </p:grpSpPr>
        <p:sp>
          <p:nvSpPr>
            <p:cNvPr id="9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 name="Group 12"/>
          <p:cNvGrpSpPr>
            <a:grpSpLocks noChangeAspect="1"/>
          </p:cNvGrpSpPr>
          <p:nvPr/>
        </p:nvGrpSpPr>
        <p:grpSpPr bwMode="auto">
          <a:xfrm>
            <a:off x="3120190" y="1884707"/>
            <a:ext cx="612775" cy="612775"/>
            <a:chOff x="3649" y="781"/>
            <a:chExt cx="386" cy="386"/>
          </a:xfrm>
        </p:grpSpPr>
        <p:sp>
          <p:nvSpPr>
            <p:cNvPr id="10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12"/>
          <p:cNvGrpSpPr>
            <a:grpSpLocks noChangeAspect="1"/>
          </p:cNvGrpSpPr>
          <p:nvPr/>
        </p:nvGrpSpPr>
        <p:grpSpPr bwMode="auto">
          <a:xfrm>
            <a:off x="4009494" y="1379126"/>
            <a:ext cx="612775" cy="612775"/>
            <a:chOff x="3649" y="781"/>
            <a:chExt cx="386" cy="386"/>
          </a:xfrm>
        </p:grpSpPr>
        <p:sp>
          <p:nvSpPr>
            <p:cNvPr id="10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5" name="Group 12"/>
          <p:cNvGrpSpPr>
            <a:grpSpLocks noChangeAspect="1"/>
          </p:cNvGrpSpPr>
          <p:nvPr/>
        </p:nvGrpSpPr>
        <p:grpSpPr bwMode="auto">
          <a:xfrm>
            <a:off x="4679479" y="1435786"/>
            <a:ext cx="612775" cy="612775"/>
            <a:chOff x="3649" y="781"/>
            <a:chExt cx="386" cy="386"/>
          </a:xfrm>
        </p:grpSpPr>
        <p:sp>
          <p:nvSpPr>
            <p:cNvPr id="11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3" name="Group 12"/>
          <p:cNvGrpSpPr>
            <a:grpSpLocks noChangeAspect="1"/>
          </p:cNvGrpSpPr>
          <p:nvPr/>
        </p:nvGrpSpPr>
        <p:grpSpPr bwMode="auto">
          <a:xfrm>
            <a:off x="5324434" y="1968273"/>
            <a:ext cx="612775" cy="612775"/>
            <a:chOff x="3649" y="781"/>
            <a:chExt cx="386" cy="386"/>
          </a:xfrm>
        </p:grpSpPr>
        <p:sp>
          <p:nvSpPr>
            <p:cNvPr id="12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3" name="Group 132"/>
          <p:cNvGrpSpPr/>
          <p:nvPr/>
        </p:nvGrpSpPr>
        <p:grpSpPr>
          <a:xfrm>
            <a:off x="2201587" y="3624276"/>
            <a:ext cx="916457" cy="1169889"/>
            <a:chOff x="6905664" y="495625"/>
            <a:chExt cx="916457" cy="1169889"/>
          </a:xfrm>
        </p:grpSpPr>
        <p:sp>
          <p:nvSpPr>
            <p:cNvPr id="134" name="Rectangle 133"/>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8"/>
            <p:cNvGrpSpPr>
              <a:grpSpLocks noChangeAspect="1"/>
            </p:cNvGrpSpPr>
            <p:nvPr/>
          </p:nvGrpSpPr>
          <p:grpSpPr bwMode="auto">
            <a:xfrm>
              <a:off x="7219882" y="583521"/>
              <a:ext cx="308429" cy="308429"/>
              <a:chOff x="1338" y="1553"/>
              <a:chExt cx="1609" cy="1609"/>
            </a:xfrm>
          </p:grpSpPr>
          <p:sp>
            <p:nvSpPr>
              <p:cNvPr id="14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6" name="Group 8"/>
            <p:cNvGrpSpPr>
              <a:grpSpLocks noChangeAspect="1"/>
            </p:cNvGrpSpPr>
            <p:nvPr/>
          </p:nvGrpSpPr>
          <p:grpSpPr bwMode="auto">
            <a:xfrm>
              <a:off x="7034979" y="879286"/>
              <a:ext cx="308429" cy="308429"/>
              <a:chOff x="1338" y="1553"/>
              <a:chExt cx="1609" cy="1609"/>
            </a:xfrm>
          </p:grpSpPr>
          <p:sp>
            <p:nvSpPr>
              <p:cNvPr id="14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7" name="Group 8"/>
            <p:cNvGrpSpPr>
              <a:grpSpLocks noChangeAspect="1"/>
            </p:cNvGrpSpPr>
            <p:nvPr/>
          </p:nvGrpSpPr>
          <p:grpSpPr bwMode="auto">
            <a:xfrm>
              <a:off x="7383655" y="1219906"/>
              <a:ext cx="308429" cy="308429"/>
              <a:chOff x="1338" y="1553"/>
              <a:chExt cx="1609" cy="1609"/>
            </a:xfrm>
          </p:grpSpPr>
          <p:sp>
            <p:nvSpPr>
              <p:cNvPr id="14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8" name="Group 8"/>
            <p:cNvGrpSpPr>
              <a:grpSpLocks noChangeAspect="1"/>
            </p:cNvGrpSpPr>
            <p:nvPr/>
          </p:nvGrpSpPr>
          <p:grpSpPr bwMode="auto">
            <a:xfrm>
              <a:off x="7036129" y="1219906"/>
              <a:ext cx="308429" cy="308429"/>
              <a:chOff x="1338" y="1553"/>
              <a:chExt cx="1609" cy="1609"/>
            </a:xfrm>
          </p:grpSpPr>
          <p:sp>
            <p:nvSpPr>
              <p:cNvPr id="14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9" name="Group 8"/>
            <p:cNvGrpSpPr>
              <a:grpSpLocks noChangeAspect="1"/>
            </p:cNvGrpSpPr>
            <p:nvPr/>
          </p:nvGrpSpPr>
          <p:grpSpPr bwMode="auto">
            <a:xfrm>
              <a:off x="7382505" y="878821"/>
              <a:ext cx="308429" cy="308429"/>
              <a:chOff x="1338" y="1553"/>
              <a:chExt cx="1609" cy="1609"/>
            </a:xfrm>
          </p:grpSpPr>
          <p:sp>
            <p:nvSpPr>
              <p:cNvPr id="14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50" name="Group 149"/>
          <p:cNvGrpSpPr/>
          <p:nvPr/>
        </p:nvGrpSpPr>
        <p:grpSpPr>
          <a:xfrm>
            <a:off x="6038626" y="3619361"/>
            <a:ext cx="916457" cy="1169889"/>
            <a:chOff x="6905664" y="495625"/>
            <a:chExt cx="916457" cy="1169889"/>
          </a:xfrm>
        </p:grpSpPr>
        <p:sp>
          <p:nvSpPr>
            <p:cNvPr id="151" name="Rectangle 150"/>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8"/>
            <p:cNvGrpSpPr>
              <a:grpSpLocks noChangeAspect="1"/>
            </p:cNvGrpSpPr>
            <p:nvPr/>
          </p:nvGrpSpPr>
          <p:grpSpPr bwMode="auto">
            <a:xfrm>
              <a:off x="7219882" y="583521"/>
              <a:ext cx="308429" cy="308429"/>
              <a:chOff x="1338" y="1553"/>
              <a:chExt cx="1609" cy="1609"/>
            </a:xfrm>
          </p:grpSpPr>
          <p:sp>
            <p:nvSpPr>
              <p:cNvPr id="16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3" name="Group 8"/>
            <p:cNvGrpSpPr>
              <a:grpSpLocks noChangeAspect="1"/>
            </p:cNvGrpSpPr>
            <p:nvPr/>
          </p:nvGrpSpPr>
          <p:grpSpPr bwMode="auto">
            <a:xfrm>
              <a:off x="7034979" y="879286"/>
              <a:ext cx="308429" cy="308429"/>
              <a:chOff x="1338" y="1553"/>
              <a:chExt cx="1609" cy="1609"/>
            </a:xfrm>
          </p:grpSpPr>
          <p:sp>
            <p:nvSpPr>
              <p:cNvPr id="16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4" name="Group 8"/>
            <p:cNvGrpSpPr>
              <a:grpSpLocks noChangeAspect="1"/>
            </p:cNvGrpSpPr>
            <p:nvPr/>
          </p:nvGrpSpPr>
          <p:grpSpPr bwMode="auto">
            <a:xfrm>
              <a:off x="7383655" y="1219906"/>
              <a:ext cx="308429" cy="308429"/>
              <a:chOff x="1338" y="1553"/>
              <a:chExt cx="1609" cy="1609"/>
            </a:xfrm>
          </p:grpSpPr>
          <p:sp>
            <p:nvSpPr>
              <p:cNvPr id="1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8"/>
            <p:cNvGrpSpPr>
              <a:grpSpLocks noChangeAspect="1"/>
            </p:cNvGrpSpPr>
            <p:nvPr/>
          </p:nvGrpSpPr>
          <p:grpSpPr bwMode="auto">
            <a:xfrm>
              <a:off x="7036129" y="1219906"/>
              <a:ext cx="308429" cy="308429"/>
              <a:chOff x="1338" y="1553"/>
              <a:chExt cx="1609" cy="1609"/>
            </a:xfrm>
          </p:grpSpPr>
          <p:sp>
            <p:nvSpPr>
              <p:cNvPr id="1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6" name="Group 8"/>
            <p:cNvGrpSpPr>
              <a:grpSpLocks noChangeAspect="1"/>
            </p:cNvGrpSpPr>
            <p:nvPr/>
          </p:nvGrpSpPr>
          <p:grpSpPr bwMode="auto">
            <a:xfrm>
              <a:off x="7382505" y="878821"/>
              <a:ext cx="308429" cy="308429"/>
              <a:chOff x="1338" y="1553"/>
              <a:chExt cx="1609" cy="1609"/>
            </a:xfrm>
          </p:grpSpPr>
          <p:sp>
            <p:nvSpPr>
              <p:cNvPr id="1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7" name="Group 166"/>
          <p:cNvGrpSpPr/>
          <p:nvPr/>
        </p:nvGrpSpPr>
        <p:grpSpPr>
          <a:xfrm>
            <a:off x="4983673" y="3629887"/>
            <a:ext cx="916457" cy="1169889"/>
            <a:chOff x="6905664" y="495625"/>
            <a:chExt cx="916457" cy="1169889"/>
          </a:xfrm>
        </p:grpSpPr>
        <p:sp>
          <p:nvSpPr>
            <p:cNvPr id="168" name="Rectangle 167"/>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8"/>
            <p:cNvGrpSpPr>
              <a:grpSpLocks noChangeAspect="1"/>
            </p:cNvGrpSpPr>
            <p:nvPr/>
          </p:nvGrpSpPr>
          <p:grpSpPr bwMode="auto">
            <a:xfrm>
              <a:off x="7219882" y="583521"/>
              <a:ext cx="308429" cy="308429"/>
              <a:chOff x="1338" y="1553"/>
              <a:chExt cx="1609" cy="1609"/>
            </a:xfrm>
          </p:grpSpPr>
          <p:sp>
            <p:nvSpPr>
              <p:cNvPr id="18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0" name="Group 8"/>
            <p:cNvGrpSpPr>
              <a:grpSpLocks noChangeAspect="1"/>
            </p:cNvGrpSpPr>
            <p:nvPr/>
          </p:nvGrpSpPr>
          <p:grpSpPr bwMode="auto">
            <a:xfrm>
              <a:off x="7034979" y="879286"/>
              <a:ext cx="308429" cy="308429"/>
              <a:chOff x="1338" y="1553"/>
              <a:chExt cx="1609" cy="1609"/>
            </a:xfrm>
          </p:grpSpPr>
          <p:sp>
            <p:nvSpPr>
              <p:cNvPr id="1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1" name="Group 8"/>
            <p:cNvGrpSpPr>
              <a:grpSpLocks noChangeAspect="1"/>
            </p:cNvGrpSpPr>
            <p:nvPr/>
          </p:nvGrpSpPr>
          <p:grpSpPr bwMode="auto">
            <a:xfrm>
              <a:off x="7383655" y="1219906"/>
              <a:ext cx="308429" cy="308429"/>
              <a:chOff x="1338" y="1553"/>
              <a:chExt cx="1609" cy="1609"/>
            </a:xfrm>
          </p:grpSpPr>
          <p:sp>
            <p:nvSpPr>
              <p:cNvPr id="17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2" name="Group 8"/>
            <p:cNvGrpSpPr>
              <a:grpSpLocks noChangeAspect="1"/>
            </p:cNvGrpSpPr>
            <p:nvPr/>
          </p:nvGrpSpPr>
          <p:grpSpPr bwMode="auto">
            <a:xfrm>
              <a:off x="7036129" y="1219906"/>
              <a:ext cx="308429" cy="308429"/>
              <a:chOff x="1338" y="1553"/>
              <a:chExt cx="1609" cy="1609"/>
            </a:xfrm>
          </p:grpSpPr>
          <p:sp>
            <p:nvSpPr>
              <p:cNvPr id="17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3" name="Group 8"/>
            <p:cNvGrpSpPr>
              <a:grpSpLocks noChangeAspect="1"/>
            </p:cNvGrpSpPr>
            <p:nvPr/>
          </p:nvGrpSpPr>
          <p:grpSpPr bwMode="auto">
            <a:xfrm>
              <a:off x="7382505" y="878821"/>
              <a:ext cx="308429" cy="308429"/>
              <a:chOff x="1338" y="1553"/>
              <a:chExt cx="1609" cy="1609"/>
            </a:xfrm>
          </p:grpSpPr>
          <p:sp>
            <p:nvSpPr>
              <p:cNvPr id="17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4" name="Group 183"/>
          <p:cNvGrpSpPr/>
          <p:nvPr/>
        </p:nvGrpSpPr>
        <p:grpSpPr>
          <a:xfrm>
            <a:off x="3289093" y="3620262"/>
            <a:ext cx="916457" cy="1169889"/>
            <a:chOff x="6905664" y="495625"/>
            <a:chExt cx="916457" cy="1169889"/>
          </a:xfrm>
        </p:grpSpPr>
        <p:sp>
          <p:nvSpPr>
            <p:cNvPr id="185" name="Rectangle 184"/>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8"/>
            <p:cNvGrpSpPr>
              <a:grpSpLocks noChangeAspect="1"/>
            </p:cNvGrpSpPr>
            <p:nvPr/>
          </p:nvGrpSpPr>
          <p:grpSpPr bwMode="auto">
            <a:xfrm>
              <a:off x="7219882" y="583521"/>
              <a:ext cx="308429" cy="308429"/>
              <a:chOff x="1338" y="1553"/>
              <a:chExt cx="1609" cy="1609"/>
            </a:xfrm>
          </p:grpSpPr>
          <p:sp>
            <p:nvSpPr>
              <p:cNvPr id="19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7" name="Group 8"/>
            <p:cNvGrpSpPr>
              <a:grpSpLocks noChangeAspect="1"/>
            </p:cNvGrpSpPr>
            <p:nvPr/>
          </p:nvGrpSpPr>
          <p:grpSpPr bwMode="auto">
            <a:xfrm>
              <a:off x="7034979" y="879286"/>
              <a:ext cx="308429" cy="308429"/>
              <a:chOff x="1338" y="1553"/>
              <a:chExt cx="1609" cy="1609"/>
            </a:xfrm>
          </p:grpSpPr>
          <p:sp>
            <p:nvSpPr>
              <p:cNvPr id="19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8"/>
            <p:cNvGrpSpPr>
              <a:grpSpLocks noChangeAspect="1"/>
            </p:cNvGrpSpPr>
            <p:nvPr/>
          </p:nvGrpSpPr>
          <p:grpSpPr bwMode="auto">
            <a:xfrm>
              <a:off x="7383655" y="1219906"/>
              <a:ext cx="308429" cy="308429"/>
              <a:chOff x="1338" y="1553"/>
              <a:chExt cx="1609" cy="1609"/>
            </a:xfrm>
          </p:grpSpPr>
          <p:sp>
            <p:nvSpPr>
              <p:cNvPr id="19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9" name="Group 8"/>
            <p:cNvGrpSpPr>
              <a:grpSpLocks noChangeAspect="1"/>
            </p:cNvGrpSpPr>
            <p:nvPr/>
          </p:nvGrpSpPr>
          <p:grpSpPr bwMode="auto">
            <a:xfrm>
              <a:off x="7036129" y="1219906"/>
              <a:ext cx="308429" cy="308429"/>
              <a:chOff x="1338" y="1553"/>
              <a:chExt cx="1609" cy="1609"/>
            </a:xfrm>
          </p:grpSpPr>
          <p:sp>
            <p:nvSpPr>
              <p:cNvPr id="19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0" name="Group 8"/>
            <p:cNvGrpSpPr>
              <a:grpSpLocks noChangeAspect="1"/>
            </p:cNvGrpSpPr>
            <p:nvPr/>
          </p:nvGrpSpPr>
          <p:grpSpPr bwMode="auto">
            <a:xfrm>
              <a:off x="7382505" y="878821"/>
              <a:ext cx="308429" cy="308429"/>
              <a:chOff x="1338" y="1553"/>
              <a:chExt cx="1609" cy="1609"/>
            </a:xfrm>
          </p:grpSpPr>
          <p:sp>
            <p:nvSpPr>
              <p:cNvPr id="19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4" name="TextBox 213"/>
          <p:cNvSpPr txBox="1"/>
          <p:nvPr/>
        </p:nvSpPr>
        <p:spPr>
          <a:xfrm>
            <a:off x="-105103" y="3867807"/>
            <a:ext cx="184731" cy="307777"/>
          </a:xfrm>
          <a:prstGeom prst="rect">
            <a:avLst/>
          </a:prstGeom>
          <a:noFill/>
        </p:spPr>
        <p:txBody>
          <a:bodyPr wrap="none" rtlCol="0">
            <a:spAutoFit/>
          </a:bodyPr>
          <a:lstStyle/>
          <a:p>
            <a:endParaRPr lang="en-US" dirty="0"/>
          </a:p>
        </p:txBody>
      </p:sp>
      <p:grpSp>
        <p:nvGrpSpPr>
          <p:cNvPr id="223" name="Group 313"/>
          <p:cNvGrpSpPr>
            <a:grpSpLocks noChangeAspect="1"/>
          </p:cNvGrpSpPr>
          <p:nvPr/>
        </p:nvGrpSpPr>
        <p:grpSpPr bwMode="auto">
          <a:xfrm>
            <a:off x="7543329" y="4333372"/>
            <a:ext cx="384856" cy="385706"/>
            <a:chOff x="4983" y="3001"/>
            <a:chExt cx="453" cy="454"/>
          </a:xfrm>
        </p:grpSpPr>
        <p:sp>
          <p:nvSpPr>
            <p:cNvPr id="224"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7" name="Group 313"/>
          <p:cNvGrpSpPr>
            <a:grpSpLocks noChangeAspect="1"/>
          </p:cNvGrpSpPr>
          <p:nvPr/>
        </p:nvGrpSpPr>
        <p:grpSpPr bwMode="auto">
          <a:xfrm>
            <a:off x="7192002" y="3980971"/>
            <a:ext cx="384856" cy="385706"/>
            <a:chOff x="4983" y="3001"/>
            <a:chExt cx="453" cy="454"/>
          </a:xfrm>
        </p:grpSpPr>
        <p:sp>
          <p:nvSpPr>
            <p:cNvPr id="228"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1" name="Group 313"/>
          <p:cNvGrpSpPr>
            <a:grpSpLocks noChangeAspect="1"/>
          </p:cNvGrpSpPr>
          <p:nvPr/>
        </p:nvGrpSpPr>
        <p:grpSpPr bwMode="auto">
          <a:xfrm>
            <a:off x="6497875" y="4316366"/>
            <a:ext cx="384856" cy="385706"/>
            <a:chOff x="4983" y="3001"/>
            <a:chExt cx="453" cy="454"/>
          </a:xfrm>
        </p:grpSpPr>
        <p:sp>
          <p:nvSpPr>
            <p:cNvPr id="232"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5" name="Group 313"/>
          <p:cNvGrpSpPr>
            <a:grpSpLocks noChangeAspect="1"/>
          </p:cNvGrpSpPr>
          <p:nvPr/>
        </p:nvGrpSpPr>
        <p:grpSpPr bwMode="auto">
          <a:xfrm>
            <a:off x="6146548" y="3963965"/>
            <a:ext cx="384856" cy="385706"/>
            <a:chOff x="4983" y="3001"/>
            <a:chExt cx="453" cy="454"/>
          </a:xfrm>
        </p:grpSpPr>
        <p:sp>
          <p:nvSpPr>
            <p:cNvPr id="236"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9" name="Group 313"/>
          <p:cNvGrpSpPr>
            <a:grpSpLocks noChangeAspect="1"/>
          </p:cNvGrpSpPr>
          <p:nvPr/>
        </p:nvGrpSpPr>
        <p:grpSpPr bwMode="auto">
          <a:xfrm>
            <a:off x="5425968" y="4329077"/>
            <a:ext cx="384856" cy="385706"/>
            <a:chOff x="4983" y="3001"/>
            <a:chExt cx="453" cy="454"/>
          </a:xfrm>
        </p:grpSpPr>
        <p:sp>
          <p:nvSpPr>
            <p:cNvPr id="240"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3" name="Group 313"/>
          <p:cNvGrpSpPr>
            <a:grpSpLocks noChangeAspect="1"/>
          </p:cNvGrpSpPr>
          <p:nvPr/>
        </p:nvGrpSpPr>
        <p:grpSpPr bwMode="auto">
          <a:xfrm>
            <a:off x="5074641" y="3976676"/>
            <a:ext cx="384856" cy="385706"/>
            <a:chOff x="4983" y="3001"/>
            <a:chExt cx="453" cy="454"/>
          </a:xfrm>
        </p:grpSpPr>
        <p:sp>
          <p:nvSpPr>
            <p:cNvPr id="244"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7" name="Group 313"/>
          <p:cNvGrpSpPr>
            <a:grpSpLocks noChangeAspect="1"/>
          </p:cNvGrpSpPr>
          <p:nvPr/>
        </p:nvGrpSpPr>
        <p:grpSpPr bwMode="auto">
          <a:xfrm>
            <a:off x="3732965" y="4316366"/>
            <a:ext cx="384856" cy="385706"/>
            <a:chOff x="4983" y="3001"/>
            <a:chExt cx="453" cy="454"/>
          </a:xfrm>
        </p:grpSpPr>
        <p:sp>
          <p:nvSpPr>
            <p:cNvPr id="248"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1" name="Group 313"/>
          <p:cNvGrpSpPr>
            <a:grpSpLocks noChangeAspect="1"/>
          </p:cNvGrpSpPr>
          <p:nvPr/>
        </p:nvGrpSpPr>
        <p:grpSpPr bwMode="auto">
          <a:xfrm>
            <a:off x="3381638" y="3963965"/>
            <a:ext cx="384856" cy="385706"/>
            <a:chOff x="4983" y="3001"/>
            <a:chExt cx="453" cy="454"/>
          </a:xfrm>
        </p:grpSpPr>
        <p:sp>
          <p:nvSpPr>
            <p:cNvPr id="252"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5" name="Group 313"/>
          <p:cNvGrpSpPr>
            <a:grpSpLocks noChangeAspect="1"/>
          </p:cNvGrpSpPr>
          <p:nvPr/>
        </p:nvGrpSpPr>
        <p:grpSpPr bwMode="auto">
          <a:xfrm>
            <a:off x="2651560" y="4329077"/>
            <a:ext cx="384856" cy="385706"/>
            <a:chOff x="4983" y="3001"/>
            <a:chExt cx="453" cy="454"/>
          </a:xfrm>
        </p:grpSpPr>
        <p:sp>
          <p:nvSpPr>
            <p:cNvPr id="256"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9" name="Group 313"/>
          <p:cNvGrpSpPr>
            <a:grpSpLocks noChangeAspect="1"/>
          </p:cNvGrpSpPr>
          <p:nvPr/>
        </p:nvGrpSpPr>
        <p:grpSpPr bwMode="auto">
          <a:xfrm>
            <a:off x="2300233" y="3976676"/>
            <a:ext cx="384856" cy="385706"/>
            <a:chOff x="4983" y="3001"/>
            <a:chExt cx="453" cy="454"/>
          </a:xfrm>
        </p:grpSpPr>
        <p:sp>
          <p:nvSpPr>
            <p:cNvPr id="260"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2" name="Group 313"/>
          <p:cNvGrpSpPr>
            <a:grpSpLocks noChangeAspect="1"/>
          </p:cNvGrpSpPr>
          <p:nvPr/>
        </p:nvGrpSpPr>
        <p:grpSpPr bwMode="auto">
          <a:xfrm>
            <a:off x="1500300" y="4323010"/>
            <a:ext cx="384856" cy="385706"/>
            <a:chOff x="4983" y="3001"/>
            <a:chExt cx="453" cy="454"/>
          </a:xfrm>
        </p:grpSpPr>
        <p:sp>
          <p:nvSpPr>
            <p:cNvPr id="273"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6" name="Group 313"/>
          <p:cNvGrpSpPr>
            <a:grpSpLocks noChangeAspect="1"/>
          </p:cNvGrpSpPr>
          <p:nvPr/>
        </p:nvGrpSpPr>
        <p:grpSpPr bwMode="auto">
          <a:xfrm>
            <a:off x="1148973" y="3970609"/>
            <a:ext cx="384856" cy="385706"/>
            <a:chOff x="4983" y="3001"/>
            <a:chExt cx="453" cy="454"/>
          </a:xfrm>
        </p:grpSpPr>
        <p:sp>
          <p:nvSpPr>
            <p:cNvPr id="277"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 name="Group 15"/>
          <p:cNvGrpSpPr>
            <a:grpSpLocks noChangeAspect="1"/>
          </p:cNvGrpSpPr>
          <p:nvPr/>
        </p:nvGrpSpPr>
        <p:grpSpPr bwMode="auto">
          <a:xfrm>
            <a:off x="7411320" y="1108497"/>
            <a:ext cx="991783" cy="991783"/>
            <a:chOff x="5839" y="2438"/>
            <a:chExt cx="386" cy="386"/>
          </a:xfrm>
        </p:grpSpPr>
        <p:sp>
          <p:nvSpPr>
            <p:cNvPr id="313" name="AutoShape 14"/>
            <p:cNvSpPr>
              <a:spLocks noChangeAspect="1" noChangeArrowheads="1" noTextEdit="1"/>
            </p:cNvSpPr>
            <p:nvPr/>
          </p:nvSpPr>
          <p:spPr bwMode="auto">
            <a:xfrm>
              <a:off x="5839" y="2438"/>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16"/>
            <p:cNvSpPr>
              <a:spLocks noChangeArrowheads="1"/>
            </p:cNvSpPr>
            <p:nvPr/>
          </p:nvSpPr>
          <p:spPr bwMode="auto">
            <a:xfrm>
              <a:off x="5851" y="2450"/>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7"/>
            <p:cNvSpPr>
              <a:spLocks/>
            </p:cNvSpPr>
            <p:nvPr/>
          </p:nvSpPr>
          <p:spPr bwMode="auto">
            <a:xfrm>
              <a:off x="5935" y="2661"/>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18"/>
            <p:cNvSpPr>
              <a:spLocks noChangeArrowheads="1"/>
            </p:cNvSpPr>
            <p:nvPr/>
          </p:nvSpPr>
          <p:spPr bwMode="auto">
            <a:xfrm>
              <a:off x="5940" y="2661"/>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9"/>
            <p:cNvSpPr>
              <a:spLocks noEditPoints="1"/>
            </p:cNvSpPr>
            <p:nvPr/>
          </p:nvSpPr>
          <p:spPr bwMode="auto">
            <a:xfrm>
              <a:off x="5929" y="2654"/>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Oval 20"/>
            <p:cNvSpPr>
              <a:spLocks noChangeArrowheads="1"/>
            </p:cNvSpPr>
            <p:nvPr/>
          </p:nvSpPr>
          <p:spPr bwMode="auto">
            <a:xfrm>
              <a:off x="5935" y="2558"/>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Oval 21"/>
            <p:cNvSpPr>
              <a:spLocks noChangeArrowheads="1"/>
            </p:cNvSpPr>
            <p:nvPr/>
          </p:nvSpPr>
          <p:spPr bwMode="auto">
            <a:xfrm>
              <a:off x="6074" y="2558"/>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0" name="Group 45"/>
          <p:cNvGrpSpPr>
            <a:grpSpLocks noChangeAspect="1"/>
          </p:cNvGrpSpPr>
          <p:nvPr/>
        </p:nvGrpSpPr>
        <p:grpSpPr bwMode="auto">
          <a:xfrm>
            <a:off x="7419260" y="420818"/>
            <a:ext cx="991783" cy="991783"/>
            <a:chOff x="4134" y="523"/>
            <a:chExt cx="386" cy="386"/>
          </a:xfrm>
        </p:grpSpPr>
        <p:sp>
          <p:nvSpPr>
            <p:cNvPr id="321" name="AutoShape 44"/>
            <p:cNvSpPr>
              <a:spLocks noChangeAspect="1" noChangeArrowheads="1" noTextEdit="1"/>
            </p:cNvSpPr>
            <p:nvPr/>
          </p:nvSpPr>
          <p:spPr bwMode="auto">
            <a:xfrm>
              <a:off x="4134" y="52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46"/>
            <p:cNvSpPr>
              <a:spLocks/>
            </p:cNvSpPr>
            <p:nvPr/>
          </p:nvSpPr>
          <p:spPr bwMode="auto">
            <a:xfrm>
              <a:off x="4128" y="729"/>
              <a:ext cx="397" cy="166"/>
            </a:xfrm>
            <a:custGeom>
              <a:avLst/>
              <a:gdLst>
                <a:gd name="T0" fmla="*/ 779 w 826"/>
                <a:gd name="T1" fmla="*/ 94 h 345"/>
                <a:gd name="T2" fmla="*/ 413 w 826"/>
                <a:gd name="T3" fmla="*/ 81 h 345"/>
                <a:gd name="T4" fmla="*/ 47 w 826"/>
                <a:gd name="T5" fmla="*/ 94 h 345"/>
                <a:gd name="T6" fmla="*/ 413 w 826"/>
                <a:gd name="T7" fmla="*/ 345 h 345"/>
                <a:gd name="T8" fmla="*/ 779 w 826"/>
                <a:gd name="T9" fmla="*/ 94 h 345"/>
              </a:gdLst>
              <a:ahLst/>
              <a:cxnLst>
                <a:cxn ang="0">
                  <a:pos x="T0" y="T1"/>
                </a:cxn>
                <a:cxn ang="0">
                  <a:pos x="T2" y="T3"/>
                </a:cxn>
                <a:cxn ang="0">
                  <a:pos x="T4" y="T5"/>
                </a:cxn>
                <a:cxn ang="0">
                  <a:pos x="T6" y="T7"/>
                </a:cxn>
                <a:cxn ang="0">
                  <a:pos x="T8" y="T9"/>
                </a:cxn>
              </a:cxnLst>
              <a:rect l="0" t="0" r="r" b="b"/>
              <a:pathLst>
                <a:path w="826" h="345">
                  <a:moveTo>
                    <a:pt x="779" y="94"/>
                  </a:moveTo>
                  <a:cubicBezTo>
                    <a:pt x="739" y="0"/>
                    <a:pt x="588" y="81"/>
                    <a:pt x="413" y="81"/>
                  </a:cubicBezTo>
                  <a:cubicBezTo>
                    <a:pt x="237" y="81"/>
                    <a:pt x="87" y="0"/>
                    <a:pt x="47" y="94"/>
                  </a:cubicBezTo>
                  <a:cubicBezTo>
                    <a:pt x="0" y="184"/>
                    <a:pt x="144" y="345"/>
                    <a:pt x="413" y="345"/>
                  </a:cubicBezTo>
                  <a:cubicBezTo>
                    <a:pt x="682" y="345"/>
                    <a:pt x="826" y="184"/>
                    <a:pt x="779" y="94"/>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47"/>
            <p:cNvSpPr>
              <a:spLocks/>
            </p:cNvSpPr>
            <p:nvPr/>
          </p:nvSpPr>
          <p:spPr bwMode="auto">
            <a:xfrm>
              <a:off x="4182" y="535"/>
              <a:ext cx="289" cy="293"/>
            </a:xfrm>
            <a:custGeom>
              <a:avLst/>
              <a:gdLst>
                <a:gd name="T0" fmla="*/ 301 w 602"/>
                <a:gd name="T1" fmla="*/ 0 h 611"/>
                <a:gd name="T2" fmla="*/ 17 w 602"/>
                <a:gd name="T3" fmla="*/ 120 h 611"/>
                <a:gd name="T4" fmla="*/ 67 w 602"/>
                <a:gd name="T5" fmla="*/ 574 h 611"/>
                <a:gd name="T6" fmla="*/ 535 w 602"/>
                <a:gd name="T7" fmla="*/ 571 h 611"/>
                <a:gd name="T8" fmla="*/ 585 w 602"/>
                <a:gd name="T9" fmla="*/ 120 h 611"/>
                <a:gd name="T10" fmla="*/ 301 w 602"/>
                <a:gd name="T11" fmla="*/ 0 h 611"/>
              </a:gdLst>
              <a:ahLst/>
              <a:cxnLst>
                <a:cxn ang="0">
                  <a:pos x="T0" y="T1"/>
                </a:cxn>
                <a:cxn ang="0">
                  <a:pos x="T2" y="T3"/>
                </a:cxn>
                <a:cxn ang="0">
                  <a:pos x="T4" y="T5"/>
                </a:cxn>
                <a:cxn ang="0">
                  <a:pos x="T6" y="T7"/>
                </a:cxn>
                <a:cxn ang="0">
                  <a:pos x="T8" y="T9"/>
                </a:cxn>
                <a:cxn ang="0">
                  <a:pos x="T10" y="T11"/>
                </a:cxn>
              </a:cxnLst>
              <a:rect l="0" t="0" r="r" b="b"/>
              <a:pathLst>
                <a:path w="602" h="611">
                  <a:moveTo>
                    <a:pt x="301" y="0"/>
                  </a:moveTo>
                  <a:cubicBezTo>
                    <a:pt x="126" y="1"/>
                    <a:pt x="0" y="77"/>
                    <a:pt x="17" y="120"/>
                  </a:cubicBezTo>
                  <a:cubicBezTo>
                    <a:pt x="65" y="276"/>
                    <a:pt x="82" y="417"/>
                    <a:pt x="67" y="574"/>
                  </a:cubicBezTo>
                  <a:cubicBezTo>
                    <a:pt x="225" y="611"/>
                    <a:pt x="379" y="608"/>
                    <a:pt x="535" y="571"/>
                  </a:cubicBezTo>
                  <a:cubicBezTo>
                    <a:pt x="520" y="415"/>
                    <a:pt x="537" y="276"/>
                    <a:pt x="585" y="120"/>
                  </a:cubicBezTo>
                  <a:cubicBezTo>
                    <a:pt x="602" y="77"/>
                    <a:pt x="477" y="1"/>
                    <a:pt x="301" y="0"/>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48"/>
            <p:cNvSpPr>
              <a:spLocks/>
            </p:cNvSpPr>
            <p:nvPr/>
          </p:nvSpPr>
          <p:spPr bwMode="auto">
            <a:xfrm>
              <a:off x="4209" y="766"/>
              <a:ext cx="235" cy="111"/>
            </a:xfrm>
            <a:custGeom>
              <a:avLst/>
              <a:gdLst>
                <a:gd name="T0" fmla="*/ 14 w 488"/>
                <a:gd name="T1" fmla="*/ 0 h 230"/>
                <a:gd name="T2" fmla="*/ 0 w 488"/>
                <a:gd name="T3" fmla="*/ 92 h 230"/>
                <a:gd name="T4" fmla="*/ 488 w 488"/>
                <a:gd name="T5" fmla="*/ 92 h 230"/>
                <a:gd name="T6" fmla="*/ 474 w 488"/>
                <a:gd name="T7" fmla="*/ 0 h 230"/>
                <a:gd name="T8" fmla="*/ 14 w 488"/>
                <a:gd name="T9" fmla="*/ 0 h 230"/>
              </a:gdLst>
              <a:ahLst/>
              <a:cxnLst>
                <a:cxn ang="0">
                  <a:pos x="T0" y="T1"/>
                </a:cxn>
                <a:cxn ang="0">
                  <a:pos x="T2" y="T3"/>
                </a:cxn>
                <a:cxn ang="0">
                  <a:pos x="T4" y="T5"/>
                </a:cxn>
                <a:cxn ang="0">
                  <a:pos x="T6" y="T7"/>
                </a:cxn>
                <a:cxn ang="0">
                  <a:pos x="T8" y="T9"/>
                </a:cxn>
              </a:cxnLst>
              <a:rect l="0" t="0" r="r" b="b"/>
              <a:pathLst>
                <a:path w="488" h="230">
                  <a:moveTo>
                    <a:pt x="14" y="0"/>
                  </a:moveTo>
                  <a:cubicBezTo>
                    <a:pt x="17" y="32"/>
                    <a:pt x="0" y="92"/>
                    <a:pt x="0" y="92"/>
                  </a:cubicBezTo>
                  <a:cubicBezTo>
                    <a:pt x="145" y="230"/>
                    <a:pt x="343" y="230"/>
                    <a:pt x="488" y="92"/>
                  </a:cubicBezTo>
                  <a:cubicBezTo>
                    <a:pt x="488" y="92"/>
                    <a:pt x="474" y="33"/>
                    <a:pt x="474" y="0"/>
                  </a:cubicBezTo>
                  <a:cubicBezTo>
                    <a:pt x="326" y="134"/>
                    <a:pt x="162" y="134"/>
                    <a:pt x="14" y="0"/>
                  </a:cubicBezTo>
                </a:path>
              </a:pathLst>
            </a:custGeom>
            <a:solidFill>
              <a:srgbClr val="ED4C5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49"/>
            <p:cNvSpPr>
              <a:spLocks/>
            </p:cNvSpPr>
            <p:nvPr/>
          </p:nvSpPr>
          <p:spPr bwMode="auto">
            <a:xfrm>
              <a:off x="4188" y="535"/>
              <a:ext cx="277" cy="101"/>
            </a:xfrm>
            <a:custGeom>
              <a:avLst/>
              <a:gdLst>
                <a:gd name="T0" fmla="*/ 575 w 575"/>
                <a:gd name="T1" fmla="*/ 106 h 211"/>
                <a:gd name="T2" fmla="*/ 287 w 575"/>
                <a:gd name="T3" fmla="*/ 211 h 211"/>
                <a:gd name="T4" fmla="*/ 0 w 575"/>
                <a:gd name="T5" fmla="*/ 106 h 211"/>
                <a:gd name="T6" fmla="*/ 287 w 575"/>
                <a:gd name="T7" fmla="*/ 0 h 211"/>
                <a:gd name="T8" fmla="*/ 575 w 575"/>
                <a:gd name="T9" fmla="*/ 106 h 211"/>
              </a:gdLst>
              <a:ahLst/>
              <a:cxnLst>
                <a:cxn ang="0">
                  <a:pos x="T0" y="T1"/>
                </a:cxn>
                <a:cxn ang="0">
                  <a:pos x="T2" y="T3"/>
                </a:cxn>
                <a:cxn ang="0">
                  <a:pos x="T4" y="T5"/>
                </a:cxn>
                <a:cxn ang="0">
                  <a:pos x="T6" y="T7"/>
                </a:cxn>
                <a:cxn ang="0">
                  <a:pos x="T8" y="T9"/>
                </a:cxn>
              </a:cxnLst>
              <a:rect l="0" t="0" r="r" b="b"/>
              <a:pathLst>
                <a:path w="575" h="211">
                  <a:moveTo>
                    <a:pt x="575" y="106"/>
                  </a:moveTo>
                  <a:cubicBezTo>
                    <a:pt x="575" y="165"/>
                    <a:pt x="446" y="211"/>
                    <a:pt x="287" y="211"/>
                  </a:cubicBezTo>
                  <a:cubicBezTo>
                    <a:pt x="128" y="211"/>
                    <a:pt x="0" y="164"/>
                    <a:pt x="0" y="106"/>
                  </a:cubicBezTo>
                  <a:cubicBezTo>
                    <a:pt x="0" y="47"/>
                    <a:pt x="128" y="0"/>
                    <a:pt x="287" y="0"/>
                  </a:cubicBezTo>
                  <a:cubicBezTo>
                    <a:pt x="446" y="0"/>
                    <a:pt x="575" y="47"/>
                    <a:pt x="575" y="106"/>
                  </a:cubicBezTo>
                  <a:close/>
                </a:path>
              </a:pathLst>
            </a:custGeom>
            <a:solidFill>
              <a:srgbClr val="656D7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6" name="Group 178"/>
          <p:cNvGrpSpPr>
            <a:grpSpLocks noChangeAspect="1"/>
          </p:cNvGrpSpPr>
          <p:nvPr/>
        </p:nvGrpSpPr>
        <p:grpSpPr bwMode="auto">
          <a:xfrm>
            <a:off x="1153911" y="3930890"/>
            <a:ext cx="367503" cy="402384"/>
            <a:chOff x="2150" y="2268"/>
            <a:chExt cx="295" cy="323"/>
          </a:xfrm>
        </p:grpSpPr>
        <p:sp>
          <p:nvSpPr>
            <p:cNvPr id="327"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8" name="Group 178"/>
          <p:cNvGrpSpPr>
            <a:grpSpLocks noChangeAspect="1"/>
          </p:cNvGrpSpPr>
          <p:nvPr/>
        </p:nvGrpSpPr>
        <p:grpSpPr bwMode="auto">
          <a:xfrm>
            <a:off x="2313669" y="3915078"/>
            <a:ext cx="367503" cy="402384"/>
            <a:chOff x="2150" y="2268"/>
            <a:chExt cx="295" cy="323"/>
          </a:xfrm>
        </p:grpSpPr>
        <p:sp>
          <p:nvSpPr>
            <p:cNvPr id="339"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2" name="Group 178"/>
          <p:cNvGrpSpPr>
            <a:grpSpLocks noChangeAspect="1"/>
          </p:cNvGrpSpPr>
          <p:nvPr/>
        </p:nvGrpSpPr>
        <p:grpSpPr bwMode="auto">
          <a:xfrm>
            <a:off x="3385701" y="3903840"/>
            <a:ext cx="367503" cy="402384"/>
            <a:chOff x="2150" y="2268"/>
            <a:chExt cx="295" cy="323"/>
          </a:xfrm>
        </p:grpSpPr>
        <p:sp>
          <p:nvSpPr>
            <p:cNvPr id="343"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6" name="Group 178"/>
          <p:cNvGrpSpPr>
            <a:grpSpLocks noChangeAspect="1"/>
          </p:cNvGrpSpPr>
          <p:nvPr/>
        </p:nvGrpSpPr>
        <p:grpSpPr bwMode="auto">
          <a:xfrm>
            <a:off x="5090255" y="3947399"/>
            <a:ext cx="367503" cy="402384"/>
            <a:chOff x="2150" y="2268"/>
            <a:chExt cx="295" cy="323"/>
          </a:xfrm>
        </p:grpSpPr>
        <p:sp>
          <p:nvSpPr>
            <p:cNvPr id="347"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0" name="Group 178"/>
          <p:cNvGrpSpPr>
            <a:grpSpLocks noChangeAspect="1"/>
          </p:cNvGrpSpPr>
          <p:nvPr/>
        </p:nvGrpSpPr>
        <p:grpSpPr bwMode="auto">
          <a:xfrm>
            <a:off x="6141678" y="3892982"/>
            <a:ext cx="367503" cy="402384"/>
            <a:chOff x="2150" y="2268"/>
            <a:chExt cx="295" cy="323"/>
          </a:xfrm>
        </p:grpSpPr>
        <p:sp>
          <p:nvSpPr>
            <p:cNvPr id="351"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4" name="Group 178"/>
          <p:cNvGrpSpPr>
            <a:grpSpLocks noChangeAspect="1"/>
          </p:cNvGrpSpPr>
          <p:nvPr/>
        </p:nvGrpSpPr>
        <p:grpSpPr bwMode="auto">
          <a:xfrm>
            <a:off x="7213585" y="3905057"/>
            <a:ext cx="367503" cy="402384"/>
            <a:chOff x="2150" y="2268"/>
            <a:chExt cx="295" cy="323"/>
          </a:xfrm>
        </p:grpSpPr>
        <p:sp>
          <p:nvSpPr>
            <p:cNvPr id="355"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60</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3811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Monolith Deployment</a:t>
            </a:r>
            <a:endParaRPr lang="en" sz="2800" dirty="0">
              <a:solidFill>
                <a:srgbClr val="000000"/>
              </a:solidFill>
            </a:endParaRPr>
          </a:p>
        </p:txBody>
      </p:sp>
      <p:sp>
        <p:nvSpPr>
          <p:cNvPr id="20" name="Rectangle 19"/>
          <p:cNvSpPr/>
          <p:nvPr/>
        </p:nvSpPr>
        <p:spPr>
          <a:xfrm>
            <a:off x="906236" y="3532738"/>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sp>
        <p:nvSpPr>
          <p:cNvPr id="21" name="Rectangle 20"/>
          <p:cNvSpPr/>
          <p:nvPr/>
        </p:nvSpPr>
        <p:spPr>
          <a:xfrm>
            <a:off x="906236" y="3206082"/>
            <a:ext cx="7331528" cy="229618"/>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Router</a:t>
            </a:r>
            <a:endParaRPr lang="en-US" dirty="0">
              <a:solidFill>
                <a:schemeClr val="tx1"/>
              </a:solidFill>
            </a:endParaRPr>
          </a:p>
        </p:txBody>
      </p:sp>
      <p:grpSp>
        <p:nvGrpSpPr>
          <p:cNvPr id="22" name="Group 21"/>
          <p:cNvGrpSpPr/>
          <p:nvPr/>
        </p:nvGrpSpPr>
        <p:grpSpPr>
          <a:xfrm>
            <a:off x="1092692" y="3626628"/>
            <a:ext cx="916457" cy="1169889"/>
            <a:chOff x="6905664" y="495625"/>
            <a:chExt cx="916457" cy="1169889"/>
          </a:xfrm>
        </p:grpSpPr>
        <p:sp>
          <p:nvSpPr>
            <p:cNvPr id="23" name="Rectangle 22"/>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8"/>
            <p:cNvGrpSpPr>
              <a:grpSpLocks noChangeAspect="1"/>
            </p:cNvGrpSpPr>
            <p:nvPr/>
          </p:nvGrpSpPr>
          <p:grpSpPr bwMode="auto">
            <a:xfrm>
              <a:off x="7219882" y="583521"/>
              <a:ext cx="308429" cy="308429"/>
              <a:chOff x="1338" y="1553"/>
              <a:chExt cx="1609" cy="1609"/>
            </a:xfrm>
          </p:grpSpPr>
          <p:sp>
            <p:nvSpPr>
              <p:cNvPr id="3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8"/>
            <p:cNvGrpSpPr>
              <a:grpSpLocks noChangeAspect="1"/>
            </p:cNvGrpSpPr>
            <p:nvPr/>
          </p:nvGrpSpPr>
          <p:grpSpPr bwMode="auto">
            <a:xfrm>
              <a:off x="7034979" y="879286"/>
              <a:ext cx="308429" cy="308429"/>
              <a:chOff x="1338" y="1553"/>
              <a:chExt cx="1609" cy="1609"/>
            </a:xfrm>
          </p:grpSpPr>
          <p:sp>
            <p:nvSpPr>
              <p:cNvPr id="3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8"/>
            <p:cNvGrpSpPr>
              <a:grpSpLocks noChangeAspect="1"/>
            </p:cNvGrpSpPr>
            <p:nvPr/>
          </p:nvGrpSpPr>
          <p:grpSpPr bwMode="auto">
            <a:xfrm>
              <a:off x="7383655" y="1219906"/>
              <a:ext cx="308429" cy="308429"/>
              <a:chOff x="1338" y="1553"/>
              <a:chExt cx="1609" cy="1609"/>
            </a:xfrm>
          </p:grpSpPr>
          <p:sp>
            <p:nvSpPr>
              <p:cNvPr id="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8"/>
            <p:cNvGrpSpPr>
              <a:grpSpLocks noChangeAspect="1"/>
            </p:cNvGrpSpPr>
            <p:nvPr/>
          </p:nvGrpSpPr>
          <p:grpSpPr bwMode="auto">
            <a:xfrm>
              <a:off x="7036129" y="1219906"/>
              <a:ext cx="308429" cy="308429"/>
              <a:chOff x="1338" y="1553"/>
              <a:chExt cx="1609" cy="1609"/>
            </a:xfrm>
          </p:grpSpPr>
          <p:sp>
            <p:nvSpPr>
              <p:cNvPr id="3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8"/>
            <p:cNvGrpSpPr>
              <a:grpSpLocks noChangeAspect="1"/>
            </p:cNvGrpSpPr>
            <p:nvPr/>
          </p:nvGrpSpPr>
          <p:grpSpPr bwMode="auto">
            <a:xfrm>
              <a:off x="7382505" y="878821"/>
              <a:ext cx="308429" cy="308429"/>
              <a:chOff x="1338" y="1553"/>
              <a:chExt cx="1609" cy="1609"/>
            </a:xfrm>
          </p:grpSpPr>
          <p:sp>
            <p:nvSpPr>
              <p:cNvPr id="2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9" name="Group 38"/>
          <p:cNvGrpSpPr/>
          <p:nvPr/>
        </p:nvGrpSpPr>
        <p:grpSpPr>
          <a:xfrm>
            <a:off x="7102435" y="3632535"/>
            <a:ext cx="916457" cy="1169889"/>
            <a:chOff x="6905664" y="495625"/>
            <a:chExt cx="916457" cy="1169889"/>
          </a:xfrm>
        </p:grpSpPr>
        <p:sp>
          <p:nvSpPr>
            <p:cNvPr id="40" name="Rectangle 39"/>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8"/>
            <p:cNvGrpSpPr>
              <a:grpSpLocks noChangeAspect="1"/>
            </p:cNvGrpSpPr>
            <p:nvPr/>
          </p:nvGrpSpPr>
          <p:grpSpPr bwMode="auto">
            <a:xfrm>
              <a:off x="7219882" y="583521"/>
              <a:ext cx="308429" cy="308429"/>
              <a:chOff x="1338" y="1553"/>
              <a:chExt cx="1609" cy="1609"/>
            </a:xfrm>
          </p:grpSpPr>
          <p:sp>
            <p:nvSpPr>
              <p:cNvPr id="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8"/>
            <p:cNvGrpSpPr>
              <a:grpSpLocks noChangeAspect="1"/>
            </p:cNvGrpSpPr>
            <p:nvPr/>
          </p:nvGrpSpPr>
          <p:grpSpPr bwMode="auto">
            <a:xfrm>
              <a:off x="7034979" y="879286"/>
              <a:ext cx="308429" cy="308429"/>
              <a:chOff x="1338" y="1553"/>
              <a:chExt cx="1609" cy="1609"/>
            </a:xfrm>
          </p:grpSpPr>
          <p:sp>
            <p:nvSpPr>
              <p:cNvPr id="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 name="Group 8"/>
            <p:cNvGrpSpPr>
              <a:grpSpLocks noChangeAspect="1"/>
            </p:cNvGrpSpPr>
            <p:nvPr/>
          </p:nvGrpSpPr>
          <p:grpSpPr bwMode="auto">
            <a:xfrm>
              <a:off x="7383655" y="1219906"/>
              <a:ext cx="308429" cy="308429"/>
              <a:chOff x="1338" y="1553"/>
              <a:chExt cx="1609" cy="1609"/>
            </a:xfrm>
          </p:grpSpPr>
          <p:sp>
            <p:nvSpPr>
              <p:cNvPr id="5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8"/>
            <p:cNvGrpSpPr>
              <a:grpSpLocks noChangeAspect="1"/>
            </p:cNvGrpSpPr>
            <p:nvPr/>
          </p:nvGrpSpPr>
          <p:grpSpPr bwMode="auto">
            <a:xfrm>
              <a:off x="7036129" y="1219906"/>
              <a:ext cx="308429" cy="308429"/>
              <a:chOff x="1338" y="1553"/>
              <a:chExt cx="1609" cy="1609"/>
            </a:xfrm>
          </p:grpSpPr>
          <p:sp>
            <p:nvSpPr>
              <p:cNvPr id="4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8"/>
            <p:cNvGrpSpPr>
              <a:grpSpLocks noChangeAspect="1"/>
            </p:cNvGrpSpPr>
            <p:nvPr/>
          </p:nvGrpSpPr>
          <p:grpSpPr bwMode="auto">
            <a:xfrm>
              <a:off x="7382505" y="878821"/>
              <a:ext cx="308429" cy="308429"/>
              <a:chOff x="1338" y="1553"/>
              <a:chExt cx="1609" cy="1609"/>
            </a:xfrm>
          </p:grpSpPr>
          <p:sp>
            <p:nvSpPr>
              <p:cNvPr id="4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6" name="Group 12"/>
          <p:cNvGrpSpPr>
            <a:grpSpLocks noChangeAspect="1"/>
          </p:cNvGrpSpPr>
          <p:nvPr/>
        </p:nvGrpSpPr>
        <p:grpSpPr bwMode="auto">
          <a:xfrm>
            <a:off x="3535819" y="1617439"/>
            <a:ext cx="612775" cy="612775"/>
            <a:chOff x="3649" y="781"/>
            <a:chExt cx="386" cy="386"/>
          </a:xfrm>
        </p:grpSpPr>
        <p:sp>
          <p:nvSpPr>
            <p:cNvPr id="57"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12"/>
          <p:cNvGrpSpPr>
            <a:grpSpLocks noChangeAspect="1"/>
          </p:cNvGrpSpPr>
          <p:nvPr/>
        </p:nvGrpSpPr>
        <p:grpSpPr bwMode="auto">
          <a:xfrm>
            <a:off x="4251782" y="1618348"/>
            <a:ext cx="612775" cy="612775"/>
            <a:chOff x="3649" y="781"/>
            <a:chExt cx="386" cy="386"/>
          </a:xfrm>
        </p:grpSpPr>
        <p:sp>
          <p:nvSpPr>
            <p:cNvPr id="65"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 name="Group 12"/>
          <p:cNvGrpSpPr>
            <a:grpSpLocks noChangeAspect="1"/>
          </p:cNvGrpSpPr>
          <p:nvPr/>
        </p:nvGrpSpPr>
        <p:grpSpPr bwMode="auto">
          <a:xfrm>
            <a:off x="4944045" y="1618348"/>
            <a:ext cx="612775" cy="612775"/>
            <a:chOff x="3649" y="781"/>
            <a:chExt cx="386" cy="386"/>
          </a:xfrm>
        </p:grpSpPr>
        <p:sp>
          <p:nvSpPr>
            <p:cNvPr id="73"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80" name="Straight Arrow Connector 79"/>
          <p:cNvCxnSpPr/>
          <p:nvPr/>
        </p:nvCxnSpPr>
        <p:spPr>
          <a:xfrm flipH="1">
            <a:off x="3775532" y="2295301"/>
            <a:ext cx="476250" cy="81374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521148" y="2306615"/>
            <a:ext cx="0" cy="769029"/>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864557" y="2320651"/>
            <a:ext cx="319201" cy="75499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3" name="Group 12"/>
          <p:cNvGrpSpPr>
            <a:grpSpLocks noChangeAspect="1"/>
          </p:cNvGrpSpPr>
          <p:nvPr/>
        </p:nvGrpSpPr>
        <p:grpSpPr bwMode="auto">
          <a:xfrm>
            <a:off x="5532016" y="1453923"/>
            <a:ext cx="612775" cy="612775"/>
            <a:chOff x="3649" y="781"/>
            <a:chExt cx="386" cy="386"/>
          </a:xfrm>
        </p:grpSpPr>
        <p:sp>
          <p:nvSpPr>
            <p:cNvPr id="8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1" name="Group 12"/>
          <p:cNvGrpSpPr>
            <a:grpSpLocks noChangeAspect="1"/>
          </p:cNvGrpSpPr>
          <p:nvPr/>
        </p:nvGrpSpPr>
        <p:grpSpPr bwMode="auto">
          <a:xfrm>
            <a:off x="2786560" y="1417411"/>
            <a:ext cx="612775" cy="612775"/>
            <a:chOff x="3649" y="781"/>
            <a:chExt cx="386" cy="386"/>
          </a:xfrm>
        </p:grpSpPr>
        <p:sp>
          <p:nvSpPr>
            <p:cNvPr id="9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 name="Group 12"/>
          <p:cNvGrpSpPr>
            <a:grpSpLocks noChangeAspect="1"/>
          </p:cNvGrpSpPr>
          <p:nvPr/>
        </p:nvGrpSpPr>
        <p:grpSpPr bwMode="auto">
          <a:xfrm>
            <a:off x="3120190" y="1884707"/>
            <a:ext cx="612775" cy="612775"/>
            <a:chOff x="3649" y="781"/>
            <a:chExt cx="386" cy="386"/>
          </a:xfrm>
        </p:grpSpPr>
        <p:sp>
          <p:nvSpPr>
            <p:cNvPr id="10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12"/>
          <p:cNvGrpSpPr>
            <a:grpSpLocks noChangeAspect="1"/>
          </p:cNvGrpSpPr>
          <p:nvPr/>
        </p:nvGrpSpPr>
        <p:grpSpPr bwMode="auto">
          <a:xfrm>
            <a:off x="4009494" y="1379126"/>
            <a:ext cx="612775" cy="612775"/>
            <a:chOff x="3649" y="781"/>
            <a:chExt cx="386" cy="386"/>
          </a:xfrm>
        </p:grpSpPr>
        <p:sp>
          <p:nvSpPr>
            <p:cNvPr id="10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5" name="Group 12"/>
          <p:cNvGrpSpPr>
            <a:grpSpLocks noChangeAspect="1"/>
          </p:cNvGrpSpPr>
          <p:nvPr/>
        </p:nvGrpSpPr>
        <p:grpSpPr bwMode="auto">
          <a:xfrm>
            <a:off x="4679479" y="1435786"/>
            <a:ext cx="612775" cy="612775"/>
            <a:chOff x="3649" y="781"/>
            <a:chExt cx="386" cy="386"/>
          </a:xfrm>
        </p:grpSpPr>
        <p:sp>
          <p:nvSpPr>
            <p:cNvPr id="11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3" name="Group 12"/>
          <p:cNvGrpSpPr>
            <a:grpSpLocks noChangeAspect="1"/>
          </p:cNvGrpSpPr>
          <p:nvPr/>
        </p:nvGrpSpPr>
        <p:grpSpPr bwMode="auto">
          <a:xfrm>
            <a:off x="5324434" y="1968273"/>
            <a:ext cx="612775" cy="612775"/>
            <a:chOff x="3649" y="781"/>
            <a:chExt cx="386" cy="386"/>
          </a:xfrm>
        </p:grpSpPr>
        <p:sp>
          <p:nvSpPr>
            <p:cNvPr id="12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3" name="Group 132"/>
          <p:cNvGrpSpPr/>
          <p:nvPr/>
        </p:nvGrpSpPr>
        <p:grpSpPr>
          <a:xfrm>
            <a:off x="2201587" y="3624276"/>
            <a:ext cx="916457" cy="1169889"/>
            <a:chOff x="6905664" y="495625"/>
            <a:chExt cx="916457" cy="1169889"/>
          </a:xfrm>
        </p:grpSpPr>
        <p:sp>
          <p:nvSpPr>
            <p:cNvPr id="134" name="Rectangle 133"/>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8"/>
            <p:cNvGrpSpPr>
              <a:grpSpLocks noChangeAspect="1"/>
            </p:cNvGrpSpPr>
            <p:nvPr/>
          </p:nvGrpSpPr>
          <p:grpSpPr bwMode="auto">
            <a:xfrm>
              <a:off x="7219882" y="583521"/>
              <a:ext cx="308429" cy="308429"/>
              <a:chOff x="1338" y="1553"/>
              <a:chExt cx="1609" cy="1609"/>
            </a:xfrm>
          </p:grpSpPr>
          <p:sp>
            <p:nvSpPr>
              <p:cNvPr id="14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6" name="Group 8"/>
            <p:cNvGrpSpPr>
              <a:grpSpLocks noChangeAspect="1"/>
            </p:cNvGrpSpPr>
            <p:nvPr/>
          </p:nvGrpSpPr>
          <p:grpSpPr bwMode="auto">
            <a:xfrm>
              <a:off x="7034979" y="879286"/>
              <a:ext cx="308429" cy="308429"/>
              <a:chOff x="1338" y="1553"/>
              <a:chExt cx="1609" cy="1609"/>
            </a:xfrm>
          </p:grpSpPr>
          <p:sp>
            <p:nvSpPr>
              <p:cNvPr id="14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7" name="Group 8"/>
            <p:cNvGrpSpPr>
              <a:grpSpLocks noChangeAspect="1"/>
            </p:cNvGrpSpPr>
            <p:nvPr/>
          </p:nvGrpSpPr>
          <p:grpSpPr bwMode="auto">
            <a:xfrm>
              <a:off x="7383655" y="1219906"/>
              <a:ext cx="308429" cy="308429"/>
              <a:chOff x="1338" y="1553"/>
              <a:chExt cx="1609" cy="1609"/>
            </a:xfrm>
          </p:grpSpPr>
          <p:sp>
            <p:nvSpPr>
              <p:cNvPr id="14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8" name="Group 8"/>
            <p:cNvGrpSpPr>
              <a:grpSpLocks noChangeAspect="1"/>
            </p:cNvGrpSpPr>
            <p:nvPr/>
          </p:nvGrpSpPr>
          <p:grpSpPr bwMode="auto">
            <a:xfrm>
              <a:off x="7036129" y="1219906"/>
              <a:ext cx="308429" cy="308429"/>
              <a:chOff x="1338" y="1553"/>
              <a:chExt cx="1609" cy="1609"/>
            </a:xfrm>
          </p:grpSpPr>
          <p:sp>
            <p:nvSpPr>
              <p:cNvPr id="14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9" name="Group 8"/>
            <p:cNvGrpSpPr>
              <a:grpSpLocks noChangeAspect="1"/>
            </p:cNvGrpSpPr>
            <p:nvPr/>
          </p:nvGrpSpPr>
          <p:grpSpPr bwMode="auto">
            <a:xfrm>
              <a:off x="7382505" y="878821"/>
              <a:ext cx="308429" cy="308429"/>
              <a:chOff x="1338" y="1553"/>
              <a:chExt cx="1609" cy="1609"/>
            </a:xfrm>
          </p:grpSpPr>
          <p:sp>
            <p:nvSpPr>
              <p:cNvPr id="14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50" name="Group 149"/>
          <p:cNvGrpSpPr/>
          <p:nvPr/>
        </p:nvGrpSpPr>
        <p:grpSpPr>
          <a:xfrm>
            <a:off x="6038626" y="3619361"/>
            <a:ext cx="916457" cy="1169889"/>
            <a:chOff x="6905664" y="495625"/>
            <a:chExt cx="916457" cy="1169889"/>
          </a:xfrm>
        </p:grpSpPr>
        <p:sp>
          <p:nvSpPr>
            <p:cNvPr id="151" name="Rectangle 150"/>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8"/>
            <p:cNvGrpSpPr>
              <a:grpSpLocks noChangeAspect="1"/>
            </p:cNvGrpSpPr>
            <p:nvPr/>
          </p:nvGrpSpPr>
          <p:grpSpPr bwMode="auto">
            <a:xfrm>
              <a:off x="7219882" y="583521"/>
              <a:ext cx="308429" cy="308429"/>
              <a:chOff x="1338" y="1553"/>
              <a:chExt cx="1609" cy="1609"/>
            </a:xfrm>
          </p:grpSpPr>
          <p:sp>
            <p:nvSpPr>
              <p:cNvPr id="16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3" name="Group 8"/>
            <p:cNvGrpSpPr>
              <a:grpSpLocks noChangeAspect="1"/>
            </p:cNvGrpSpPr>
            <p:nvPr/>
          </p:nvGrpSpPr>
          <p:grpSpPr bwMode="auto">
            <a:xfrm>
              <a:off x="7034979" y="879286"/>
              <a:ext cx="308429" cy="308429"/>
              <a:chOff x="1338" y="1553"/>
              <a:chExt cx="1609" cy="1609"/>
            </a:xfrm>
          </p:grpSpPr>
          <p:sp>
            <p:nvSpPr>
              <p:cNvPr id="16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4" name="Group 8"/>
            <p:cNvGrpSpPr>
              <a:grpSpLocks noChangeAspect="1"/>
            </p:cNvGrpSpPr>
            <p:nvPr/>
          </p:nvGrpSpPr>
          <p:grpSpPr bwMode="auto">
            <a:xfrm>
              <a:off x="7383655" y="1219906"/>
              <a:ext cx="308429" cy="308429"/>
              <a:chOff x="1338" y="1553"/>
              <a:chExt cx="1609" cy="1609"/>
            </a:xfrm>
          </p:grpSpPr>
          <p:sp>
            <p:nvSpPr>
              <p:cNvPr id="1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8"/>
            <p:cNvGrpSpPr>
              <a:grpSpLocks noChangeAspect="1"/>
            </p:cNvGrpSpPr>
            <p:nvPr/>
          </p:nvGrpSpPr>
          <p:grpSpPr bwMode="auto">
            <a:xfrm>
              <a:off x="7036129" y="1219906"/>
              <a:ext cx="308429" cy="308429"/>
              <a:chOff x="1338" y="1553"/>
              <a:chExt cx="1609" cy="1609"/>
            </a:xfrm>
          </p:grpSpPr>
          <p:sp>
            <p:nvSpPr>
              <p:cNvPr id="1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6" name="Group 8"/>
            <p:cNvGrpSpPr>
              <a:grpSpLocks noChangeAspect="1"/>
            </p:cNvGrpSpPr>
            <p:nvPr/>
          </p:nvGrpSpPr>
          <p:grpSpPr bwMode="auto">
            <a:xfrm>
              <a:off x="7382505" y="878821"/>
              <a:ext cx="308429" cy="308429"/>
              <a:chOff x="1338" y="1553"/>
              <a:chExt cx="1609" cy="1609"/>
            </a:xfrm>
          </p:grpSpPr>
          <p:sp>
            <p:nvSpPr>
              <p:cNvPr id="1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7" name="Group 166"/>
          <p:cNvGrpSpPr/>
          <p:nvPr/>
        </p:nvGrpSpPr>
        <p:grpSpPr>
          <a:xfrm>
            <a:off x="4983673" y="3629887"/>
            <a:ext cx="916457" cy="1169889"/>
            <a:chOff x="6905664" y="495625"/>
            <a:chExt cx="916457" cy="1169889"/>
          </a:xfrm>
        </p:grpSpPr>
        <p:sp>
          <p:nvSpPr>
            <p:cNvPr id="168" name="Rectangle 167"/>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8"/>
            <p:cNvGrpSpPr>
              <a:grpSpLocks noChangeAspect="1"/>
            </p:cNvGrpSpPr>
            <p:nvPr/>
          </p:nvGrpSpPr>
          <p:grpSpPr bwMode="auto">
            <a:xfrm>
              <a:off x="7219882" y="583521"/>
              <a:ext cx="308429" cy="308429"/>
              <a:chOff x="1338" y="1553"/>
              <a:chExt cx="1609" cy="1609"/>
            </a:xfrm>
          </p:grpSpPr>
          <p:sp>
            <p:nvSpPr>
              <p:cNvPr id="18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0" name="Group 8"/>
            <p:cNvGrpSpPr>
              <a:grpSpLocks noChangeAspect="1"/>
            </p:cNvGrpSpPr>
            <p:nvPr/>
          </p:nvGrpSpPr>
          <p:grpSpPr bwMode="auto">
            <a:xfrm>
              <a:off x="7034979" y="879286"/>
              <a:ext cx="308429" cy="308429"/>
              <a:chOff x="1338" y="1553"/>
              <a:chExt cx="1609" cy="1609"/>
            </a:xfrm>
          </p:grpSpPr>
          <p:sp>
            <p:nvSpPr>
              <p:cNvPr id="1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1" name="Group 8"/>
            <p:cNvGrpSpPr>
              <a:grpSpLocks noChangeAspect="1"/>
            </p:cNvGrpSpPr>
            <p:nvPr/>
          </p:nvGrpSpPr>
          <p:grpSpPr bwMode="auto">
            <a:xfrm>
              <a:off x="7383655" y="1219906"/>
              <a:ext cx="308429" cy="308429"/>
              <a:chOff x="1338" y="1553"/>
              <a:chExt cx="1609" cy="1609"/>
            </a:xfrm>
          </p:grpSpPr>
          <p:sp>
            <p:nvSpPr>
              <p:cNvPr id="17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2" name="Group 8"/>
            <p:cNvGrpSpPr>
              <a:grpSpLocks noChangeAspect="1"/>
            </p:cNvGrpSpPr>
            <p:nvPr/>
          </p:nvGrpSpPr>
          <p:grpSpPr bwMode="auto">
            <a:xfrm>
              <a:off x="7036129" y="1219906"/>
              <a:ext cx="308429" cy="308429"/>
              <a:chOff x="1338" y="1553"/>
              <a:chExt cx="1609" cy="1609"/>
            </a:xfrm>
          </p:grpSpPr>
          <p:sp>
            <p:nvSpPr>
              <p:cNvPr id="17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3" name="Group 8"/>
            <p:cNvGrpSpPr>
              <a:grpSpLocks noChangeAspect="1"/>
            </p:cNvGrpSpPr>
            <p:nvPr/>
          </p:nvGrpSpPr>
          <p:grpSpPr bwMode="auto">
            <a:xfrm>
              <a:off x="7382505" y="878821"/>
              <a:ext cx="308429" cy="308429"/>
              <a:chOff x="1338" y="1553"/>
              <a:chExt cx="1609" cy="1609"/>
            </a:xfrm>
          </p:grpSpPr>
          <p:sp>
            <p:nvSpPr>
              <p:cNvPr id="17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4" name="Group 183"/>
          <p:cNvGrpSpPr/>
          <p:nvPr/>
        </p:nvGrpSpPr>
        <p:grpSpPr>
          <a:xfrm>
            <a:off x="3289093" y="3620262"/>
            <a:ext cx="916457" cy="1169889"/>
            <a:chOff x="6905664" y="495625"/>
            <a:chExt cx="916457" cy="1169889"/>
          </a:xfrm>
        </p:grpSpPr>
        <p:sp>
          <p:nvSpPr>
            <p:cNvPr id="185" name="Rectangle 184"/>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8"/>
            <p:cNvGrpSpPr>
              <a:grpSpLocks noChangeAspect="1"/>
            </p:cNvGrpSpPr>
            <p:nvPr/>
          </p:nvGrpSpPr>
          <p:grpSpPr bwMode="auto">
            <a:xfrm>
              <a:off x="7219882" y="583521"/>
              <a:ext cx="308429" cy="308429"/>
              <a:chOff x="1338" y="1553"/>
              <a:chExt cx="1609" cy="1609"/>
            </a:xfrm>
          </p:grpSpPr>
          <p:sp>
            <p:nvSpPr>
              <p:cNvPr id="19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7" name="Group 8"/>
            <p:cNvGrpSpPr>
              <a:grpSpLocks noChangeAspect="1"/>
            </p:cNvGrpSpPr>
            <p:nvPr/>
          </p:nvGrpSpPr>
          <p:grpSpPr bwMode="auto">
            <a:xfrm>
              <a:off x="7034979" y="879286"/>
              <a:ext cx="308429" cy="308429"/>
              <a:chOff x="1338" y="1553"/>
              <a:chExt cx="1609" cy="1609"/>
            </a:xfrm>
          </p:grpSpPr>
          <p:sp>
            <p:nvSpPr>
              <p:cNvPr id="19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8"/>
            <p:cNvGrpSpPr>
              <a:grpSpLocks noChangeAspect="1"/>
            </p:cNvGrpSpPr>
            <p:nvPr/>
          </p:nvGrpSpPr>
          <p:grpSpPr bwMode="auto">
            <a:xfrm>
              <a:off x="7383655" y="1219906"/>
              <a:ext cx="308429" cy="308429"/>
              <a:chOff x="1338" y="1553"/>
              <a:chExt cx="1609" cy="1609"/>
            </a:xfrm>
          </p:grpSpPr>
          <p:sp>
            <p:nvSpPr>
              <p:cNvPr id="19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9" name="Group 8"/>
            <p:cNvGrpSpPr>
              <a:grpSpLocks noChangeAspect="1"/>
            </p:cNvGrpSpPr>
            <p:nvPr/>
          </p:nvGrpSpPr>
          <p:grpSpPr bwMode="auto">
            <a:xfrm>
              <a:off x="7036129" y="1219906"/>
              <a:ext cx="308429" cy="308429"/>
              <a:chOff x="1338" y="1553"/>
              <a:chExt cx="1609" cy="1609"/>
            </a:xfrm>
          </p:grpSpPr>
          <p:sp>
            <p:nvSpPr>
              <p:cNvPr id="19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0" name="Group 8"/>
            <p:cNvGrpSpPr>
              <a:grpSpLocks noChangeAspect="1"/>
            </p:cNvGrpSpPr>
            <p:nvPr/>
          </p:nvGrpSpPr>
          <p:grpSpPr bwMode="auto">
            <a:xfrm>
              <a:off x="7382505" y="878821"/>
              <a:ext cx="308429" cy="308429"/>
              <a:chOff x="1338" y="1553"/>
              <a:chExt cx="1609" cy="1609"/>
            </a:xfrm>
          </p:grpSpPr>
          <p:sp>
            <p:nvSpPr>
              <p:cNvPr id="19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4" name="TextBox 213"/>
          <p:cNvSpPr txBox="1"/>
          <p:nvPr/>
        </p:nvSpPr>
        <p:spPr>
          <a:xfrm>
            <a:off x="-105103" y="3867807"/>
            <a:ext cx="184731" cy="307777"/>
          </a:xfrm>
          <a:prstGeom prst="rect">
            <a:avLst/>
          </a:prstGeom>
          <a:noFill/>
        </p:spPr>
        <p:txBody>
          <a:bodyPr wrap="none" rtlCol="0">
            <a:spAutoFit/>
          </a:bodyPr>
          <a:lstStyle/>
          <a:p>
            <a:endParaRPr lang="en-US" dirty="0"/>
          </a:p>
        </p:txBody>
      </p:sp>
      <p:grpSp>
        <p:nvGrpSpPr>
          <p:cNvPr id="312" name="Group 15"/>
          <p:cNvGrpSpPr>
            <a:grpSpLocks noChangeAspect="1"/>
          </p:cNvGrpSpPr>
          <p:nvPr/>
        </p:nvGrpSpPr>
        <p:grpSpPr bwMode="auto">
          <a:xfrm>
            <a:off x="7411320" y="1108497"/>
            <a:ext cx="991783" cy="991783"/>
            <a:chOff x="5839" y="2438"/>
            <a:chExt cx="386" cy="386"/>
          </a:xfrm>
        </p:grpSpPr>
        <p:sp>
          <p:nvSpPr>
            <p:cNvPr id="313" name="AutoShape 14"/>
            <p:cNvSpPr>
              <a:spLocks noChangeAspect="1" noChangeArrowheads="1" noTextEdit="1"/>
            </p:cNvSpPr>
            <p:nvPr/>
          </p:nvSpPr>
          <p:spPr bwMode="auto">
            <a:xfrm>
              <a:off x="5839" y="2438"/>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16"/>
            <p:cNvSpPr>
              <a:spLocks noChangeArrowheads="1"/>
            </p:cNvSpPr>
            <p:nvPr/>
          </p:nvSpPr>
          <p:spPr bwMode="auto">
            <a:xfrm>
              <a:off x="5851" y="2450"/>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7"/>
            <p:cNvSpPr>
              <a:spLocks/>
            </p:cNvSpPr>
            <p:nvPr/>
          </p:nvSpPr>
          <p:spPr bwMode="auto">
            <a:xfrm>
              <a:off x="5935" y="2661"/>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18"/>
            <p:cNvSpPr>
              <a:spLocks noChangeArrowheads="1"/>
            </p:cNvSpPr>
            <p:nvPr/>
          </p:nvSpPr>
          <p:spPr bwMode="auto">
            <a:xfrm>
              <a:off x="5940" y="2661"/>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9"/>
            <p:cNvSpPr>
              <a:spLocks noEditPoints="1"/>
            </p:cNvSpPr>
            <p:nvPr/>
          </p:nvSpPr>
          <p:spPr bwMode="auto">
            <a:xfrm>
              <a:off x="5929" y="2654"/>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Oval 20"/>
            <p:cNvSpPr>
              <a:spLocks noChangeArrowheads="1"/>
            </p:cNvSpPr>
            <p:nvPr/>
          </p:nvSpPr>
          <p:spPr bwMode="auto">
            <a:xfrm>
              <a:off x="5935" y="2558"/>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Oval 21"/>
            <p:cNvSpPr>
              <a:spLocks noChangeArrowheads="1"/>
            </p:cNvSpPr>
            <p:nvPr/>
          </p:nvSpPr>
          <p:spPr bwMode="auto">
            <a:xfrm>
              <a:off x="6074" y="2558"/>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9" name="Group 52"/>
          <p:cNvGrpSpPr>
            <a:grpSpLocks noChangeAspect="1"/>
          </p:cNvGrpSpPr>
          <p:nvPr/>
        </p:nvGrpSpPr>
        <p:grpSpPr bwMode="auto">
          <a:xfrm>
            <a:off x="7415551" y="1117999"/>
            <a:ext cx="987552" cy="987552"/>
            <a:chOff x="4047" y="1882"/>
            <a:chExt cx="386" cy="386"/>
          </a:xfrm>
        </p:grpSpPr>
        <p:sp>
          <p:nvSpPr>
            <p:cNvPr id="270" name="AutoShape 51"/>
            <p:cNvSpPr>
              <a:spLocks noChangeAspect="1" noChangeArrowheads="1" noTextEdit="1"/>
            </p:cNvSpPr>
            <p:nvPr/>
          </p:nvSpPr>
          <p:spPr bwMode="auto">
            <a:xfrm>
              <a:off x="4047" y="188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53"/>
            <p:cNvSpPr>
              <a:spLocks noChangeArrowheads="1"/>
            </p:cNvSpPr>
            <p:nvPr/>
          </p:nvSpPr>
          <p:spPr bwMode="auto">
            <a:xfrm>
              <a:off x="4059" y="1894"/>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Oval 54"/>
            <p:cNvSpPr>
              <a:spLocks noChangeArrowheads="1"/>
            </p:cNvSpPr>
            <p:nvPr/>
          </p:nvSpPr>
          <p:spPr bwMode="auto">
            <a:xfrm>
              <a:off x="4143" y="2005"/>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Oval 55"/>
            <p:cNvSpPr>
              <a:spLocks noChangeArrowheads="1"/>
            </p:cNvSpPr>
            <p:nvPr/>
          </p:nvSpPr>
          <p:spPr bwMode="auto">
            <a:xfrm>
              <a:off x="4282" y="2005"/>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56"/>
            <p:cNvSpPr>
              <a:spLocks/>
            </p:cNvSpPr>
            <p:nvPr/>
          </p:nvSpPr>
          <p:spPr bwMode="auto">
            <a:xfrm>
              <a:off x="4133" y="2085"/>
              <a:ext cx="213" cy="85"/>
            </a:xfrm>
            <a:custGeom>
              <a:avLst/>
              <a:gdLst>
                <a:gd name="T0" fmla="*/ 0 w 442"/>
                <a:gd name="T1" fmla="*/ 175 h 175"/>
                <a:gd name="T2" fmla="*/ 221 w 442"/>
                <a:gd name="T3" fmla="*/ 0 h 175"/>
                <a:gd name="T4" fmla="*/ 442 w 442"/>
                <a:gd name="T5" fmla="*/ 175 h 175"/>
                <a:gd name="T6" fmla="*/ 221 w 442"/>
                <a:gd name="T7" fmla="*/ 175 h 175"/>
                <a:gd name="T8" fmla="*/ 0 w 442"/>
                <a:gd name="T9" fmla="*/ 175 h 175"/>
              </a:gdLst>
              <a:ahLst/>
              <a:cxnLst>
                <a:cxn ang="0">
                  <a:pos x="T0" y="T1"/>
                </a:cxn>
                <a:cxn ang="0">
                  <a:pos x="T2" y="T3"/>
                </a:cxn>
                <a:cxn ang="0">
                  <a:pos x="T4" y="T5"/>
                </a:cxn>
                <a:cxn ang="0">
                  <a:pos x="T6" y="T7"/>
                </a:cxn>
                <a:cxn ang="0">
                  <a:pos x="T8" y="T9"/>
                </a:cxn>
              </a:cxnLst>
              <a:rect l="0" t="0" r="r" b="b"/>
              <a:pathLst>
                <a:path w="442" h="175">
                  <a:moveTo>
                    <a:pt x="0" y="175"/>
                  </a:moveTo>
                  <a:cubicBezTo>
                    <a:pt x="0" y="95"/>
                    <a:pt x="74" y="0"/>
                    <a:pt x="221" y="0"/>
                  </a:cubicBezTo>
                  <a:cubicBezTo>
                    <a:pt x="368" y="0"/>
                    <a:pt x="442" y="95"/>
                    <a:pt x="442" y="175"/>
                  </a:cubicBezTo>
                  <a:lnTo>
                    <a:pt x="221" y="175"/>
                  </a:lnTo>
                  <a:lnTo>
                    <a:pt x="0" y="17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57"/>
            <p:cNvSpPr>
              <a:spLocks noChangeArrowheads="1"/>
            </p:cNvSpPr>
            <p:nvPr/>
          </p:nvSpPr>
          <p:spPr bwMode="auto">
            <a:xfrm>
              <a:off x="4236" y="2088"/>
              <a:ext cx="6" cy="80"/>
            </a:xfrm>
            <a:prstGeom prst="rect">
              <a:avLst/>
            </a:prstGeom>
            <a:solidFill>
              <a:srgbClr val="969DA3"/>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58"/>
            <p:cNvSpPr>
              <a:spLocks noChangeArrowheads="1"/>
            </p:cNvSpPr>
            <p:nvPr/>
          </p:nvSpPr>
          <p:spPr bwMode="auto">
            <a:xfrm>
              <a:off x="4273" y="2090"/>
              <a:ext cx="7" cy="78"/>
            </a:xfrm>
            <a:prstGeom prst="rect">
              <a:avLst/>
            </a:prstGeom>
            <a:solidFill>
              <a:srgbClr val="969DA3"/>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59"/>
            <p:cNvSpPr>
              <a:spLocks noChangeArrowheads="1"/>
            </p:cNvSpPr>
            <p:nvPr/>
          </p:nvSpPr>
          <p:spPr bwMode="auto">
            <a:xfrm>
              <a:off x="4199" y="2090"/>
              <a:ext cx="6" cy="78"/>
            </a:xfrm>
            <a:prstGeom prst="rect">
              <a:avLst/>
            </a:prstGeom>
            <a:solidFill>
              <a:srgbClr val="969DA3"/>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60"/>
            <p:cNvSpPr>
              <a:spLocks noChangeArrowheads="1"/>
            </p:cNvSpPr>
            <p:nvPr/>
          </p:nvSpPr>
          <p:spPr bwMode="auto">
            <a:xfrm>
              <a:off x="4161" y="2114"/>
              <a:ext cx="7" cy="54"/>
            </a:xfrm>
            <a:prstGeom prst="rect">
              <a:avLst/>
            </a:prstGeom>
            <a:solidFill>
              <a:srgbClr val="969DA3"/>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61"/>
            <p:cNvSpPr>
              <a:spLocks noChangeArrowheads="1"/>
            </p:cNvSpPr>
            <p:nvPr/>
          </p:nvSpPr>
          <p:spPr bwMode="auto">
            <a:xfrm>
              <a:off x="4311" y="2114"/>
              <a:ext cx="6" cy="54"/>
            </a:xfrm>
            <a:prstGeom prst="rect">
              <a:avLst/>
            </a:prstGeom>
            <a:solidFill>
              <a:srgbClr val="969DA3"/>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62"/>
            <p:cNvSpPr>
              <a:spLocks noEditPoints="1"/>
            </p:cNvSpPr>
            <p:nvPr/>
          </p:nvSpPr>
          <p:spPr bwMode="auto">
            <a:xfrm>
              <a:off x="4127" y="2080"/>
              <a:ext cx="225" cy="96"/>
            </a:xfrm>
            <a:custGeom>
              <a:avLst/>
              <a:gdLst>
                <a:gd name="T0" fmla="*/ 234 w 468"/>
                <a:gd name="T1" fmla="*/ 0 h 200"/>
                <a:gd name="T2" fmla="*/ 468 w 468"/>
                <a:gd name="T3" fmla="*/ 187 h 200"/>
                <a:gd name="T4" fmla="*/ 468 w 468"/>
                <a:gd name="T5" fmla="*/ 200 h 200"/>
                <a:gd name="T6" fmla="*/ 0 w 468"/>
                <a:gd name="T7" fmla="*/ 200 h 200"/>
                <a:gd name="T8" fmla="*/ 0 w 468"/>
                <a:gd name="T9" fmla="*/ 187 h 200"/>
                <a:gd name="T10" fmla="*/ 234 w 468"/>
                <a:gd name="T11" fmla="*/ 0 h 200"/>
                <a:gd name="T12" fmla="*/ 440 w 468"/>
                <a:gd name="T13" fmla="*/ 175 h 200"/>
                <a:gd name="T14" fmla="*/ 234 w 468"/>
                <a:gd name="T15" fmla="*/ 25 h 200"/>
                <a:gd name="T16" fmla="*/ 28 w 468"/>
                <a:gd name="T17" fmla="*/ 175 h 200"/>
                <a:gd name="T18" fmla="*/ 440 w 468"/>
                <a:gd name="T19" fmla="*/ 17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200">
                  <a:moveTo>
                    <a:pt x="234" y="0"/>
                  </a:moveTo>
                  <a:cubicBezTo>
                    <a:pt x="386" y="0"/>
                    <a:pt x="468" y="96"/>
                    <a:pt x="468" y="187"/>
                  </a:cubicBezTo>
                  <a:lnTo>
                    <a:pt x="468" y="200"/>
                  </a:lnTo>
                  <a:lnTo>
                    <a:pt x="0" y="200"/>
                  </a:lnTo>
                  <a:lnTo>
                    <a:pt x="0" y="187"/>
                  </a:lnTo>
                  <a:cubicBezTo>
                    <a:pt x="0" y="96"/>
                    <a:pt x="82" y="0"/>
                    <a:pt x="234" y="0"/>
                  </a:cubicBezTo>
                  <a:close/>
                  <a:moveTo>
                    <a:pt x="440" y="175"/>
                  </a:moveTo>
                  <a:cubicBezTo>
                    <a:pt x="433" y="100"/>
                    <a:pt x="361" y="25"/>
                    <a:pt x="234" y="25"/>
                  </a:cubicBezTo>
                  <a:cubicBezTo>
                    <a:pt x="107" y="25"/>
                    <a:pt x="35" y="100"/>
                    <a:pt x="28" y="175"/>
                  </a:cubicBezTo>
                  <a:lnTo>
                    <a:pt x="440" y="17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63"/>
            <p:cNvSpPr>
              <a:spLocks/>
            </p:cNvSpPr>
            <p:nvPr/>
          </p:nvSpPr>
          <p:spPr bwMode="auto">
            <a:xfrm>
              <a:off x="4262" y="1962"/>
              <a:ext cx="79" cy="53"/>
            </a:xfrm>
            <a:custGeom>
              <a:avLst/>
              <a:gdLst>
                <a:gd name="T0" fmla="*/ 158 w 165"/>
                <a:gd name="T1" fmla="*/ 28 h 110"/>
                <a:gd name="T2" fmla="*/ 27 w 165"/>
                <a:gd name="T3" fmla="*/ 104 h 110"/>
                <a:gd name="T4" fmla="*/ 5 w 165"/>
                <a:gd name="T5" fmla="*/ 88 h 110"/>
                <a:gd name="T6" fmla="*/ 156 w 165"/>
                <a:gd name="T7" fmla="*/ 1 h 110"/>
                <a:gd name="T8" fmla="*/ 158 w 165"/>
                <a:gd name="T9" fmla="*/ 28 h 110"/>
              </a:gdLst>
              <a:ahLst/>
              <a:cxnLst>
                <a:cxn ang="0">
                  <a:pos x="T0" y="T1"/>
                </a:cxn>
                <a:cxn ang="0">
                  <a:pos x="T2" y="T3"/>
                </a:cxn>
                <a:cxn ang="0">
                  <a:pos x="T4" y="T5"/>
                </a:cxn>
                <a:cxn ang="0">
                  <a:pos x="T6" y="T7"/>
                </a:cxn>
                <a:cxn ang="0">
                  <a:pos x="T8" y="T9"/>
                </a:cxn>
              </a:cxnLst>
              <a:rect l="0" t="0" r="r" b="b"/>
              <a:pathLst>
                <a:path w="165" h="110">
                  <a:moveTo>
                    <a:pt x="158" y="28"/>
                  </a:moveTo>
                  <a:cubicBezTo>
                    <a:pt x="105" y="32"/>
                    <a:pt x="57" y="60"/>
                    <a:pt x="27" y="104"/>
                  </a:cubicBezTo>
                  <a:cubicBezTo>
                    <a:pt x="23" y="110"/>
                    <a:pt x="0" y="95"/>
                    <a:pt x="5" y="88"/>
                  </a:cubicBezTo>
                  <a:cubicBezTo>
                    <a:pt x="39" y="38"/>
                    <a:pt x="95" y="6"/>
                    <a:pt x="156" y="1"/>
                  </a:cubicBezTo>
                  <a:cubicBezTo>
                    <a:pt x="165" y="0"/>
                    <a:pt x="165" y="27"/>
                    <a:pt x="158" y="28"/>
                  </a:cubicBezTo>
                  <a:close/>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64"/>
            <p:cNvSpPr>
              <a:spLocks/>
            </p:cNvSpPr>
            <p:nvPr/>
          </p:nvSpPr>
          <p:spPr bwMode="auto">
            <a:xfrm>
              <a:off x="4137" y="1962"/>
              <a:ext cx="80" cy="53"/>
            </a:xfrm>
            <a:custGeom>
              <a:avLst/>
              <a:gdLst>
                <a:gd name="T0" fmla="*/ 138 w 165"/>
                <a:gd name="T1" fmla="*/ 104 h 110"/>
                <a:gd name="T2" fmla="*/ 7 w 165"/>
                <a:gd name="T3" fmla="*/ 28 h 110"/>
                <a:gd name="T4" fmla="*/ 9 w 165"/>
                <a:gd name="T5" fmla="*/ 1 h 110"/>
                <a:gd name="T6" fmla="*/ 160 w 165"/>
                <a:gd name="T7" fmla="*/ 88 h 110"/>
                <a:gd name="T8" fmla="*/ 138 w 165"/>
                <a:gd name="T9" fmla="*/ 104 h 110"/>
              </a:gdLst>
              <a:ahLst/>
              <a:cxnLst>
                <a:cxn ang="0">
                  <a:pos x="T0" y="T1"/>
                </a:cxn>
                <a:cxn ang="0">
                  <a:pos x="T2" y="T3"/>
                </a:cxn>
                <a:cxn ang="0">
                  <a:pos x="T4" y="T5"/>
                </a:cxn>
                <a:cxn ang="0">
                  <a:pos x="T6" y="T7"/>
                </a:cxn>
                <a:cxn ang="0">
                  <a:pos x="T8" y="T9"/>
                </a:cxn>
              </a:cxnLst>
              <a:rect l="0" t="0" r="r" b="b"/>
              <a:pathLst>
                <a:path w="165" h="110">
                  <a:moveTo>
                    <a:pt x="138" y="104"/>
                  </a:moveTo>
                  <a:cubicBezTo>
                    <a:pt x="108" y="60"/>
                    <a:pt x="60" y="32"/>
                    <a:pt x="7" y="28"/>
                  </a:cubicBezTo>
                  <a:cubicBezTo>
                    <a:pt x="0" y="27"/>
                    <a:pt x="0" y="0"/>
                    <a:pt x="9" y="1"/>
                  </a:cubicBezTo>
                  <a:cubicBezTo>
                    <a:pt x="70" y="6"/>
                    <a:pt x="126" y="38"/>
                    <a:pt x="160" y="88"/>
                  </a:cubicBezTo>
                  <a:cubicBezTo>
                    <a:pt x="165" y="95"/>
                    <a:pt x="142" y="110"/>
                    <a:pt x="138" y="104"/>
                  </a:cubicBezTo>
                  <a:close/>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0" name="Group 45"/>
          <p:cNvGrpSpPr>
            <a:grpSpLocks noChangeAspect="1"/>
          </p:cNvGrpSpPr>
          <p:nvPr/>
        </p:nvGrpSpPr>
        <p:grpSpPr bwMode="auto">
          <a:xfrm>
            <a:off x="7419260" y="420818"/>
            <a:ext cx="991783" cy="991783"/>
            <a:chOff x="4134" y="523"/>
            <a:chExt cx="386" cy="386"/>
          </a:xfrm>
        </p:grpSpPr>
        <p:sp>
          <p:nvSpPr>
            <p:cNvPr id="321" name="AutoShape 44"/>
            <p:cNvSpPr>
              <a:spLocks noChangeAspect="1" noChangeArrowheads="1" noTextEdit="1"/>
            </p:cNvSpPr>
            <p:nvPr/>
          </p:nvSpPr>
          <p:spPr bwMode="auto">
            <a:xfrm>
              <a:off x="4134" y="52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46"/>
            <p:cNvSpPr>
              <a:spLocks/>
            </p:cNvSpPr>
            <p:nvPr/>
          </p:nvSpPr>
          <p:spPr bwMode="auto">
            <a:xfrm>
              <a:off x="4128" y="729"/>
              <a:ext cx="397" cy="166"/>
            </a:xfrm>
            <a:custGeom>
              <a:avLst/>
              <a:gdLst>
                <a:gd name="T0" fmla="*/ 779 w 826"/>
                <a:gd name="T1" fmla="*/ 94 h 345"/>
                <a:gd name="T2" fmla="*/ 413 w 826"/>
                <a:gd name="T3" fmla="*/ 81 h 345"/>
                <a:gd name="T4" fmla="*/ 47 w 826"/>
                <a:gd name="T5" fmla="*/ 94 h 345"/>
                <a:gd name="T6" fmla="*/ 413 w 826"/>
                <a:gd name="T7" fmla="*/ 345 h 345"/>
                <a:gd name="T8" fmla="*/ 779 w 826"/>
                <a:gd name="T9" fmla="*/ 94 h 345"/>
              </a:gdLst>
              <a:ahLst/>
              <a:cxnLst>
                <a:cxn ang="0">
                  <a:pos x="T0" y="T1"/>
                </a:cxn>
                <a:cxn ang="0">
                  <a:pos x="T2" y="T3"/>
                </a:cxn>
                <a:cxn ang="0">
                  <a:pos x="T4" y="T5"/>
                </a:cxn>
                <a:cxn ang="0">
                  <a:pos x="T6" y="T7"/>
                </a:cxn>
                <a:cxn ang="0">
                  <a:pos x="T8" y="T9"/>
                </a:cxn>
              </a:cxnLst>
              <a:rect l="0" t="0" r="r" b="b"/>
              <a:pathLst>
                <a:path w="826" h="345">
                  <a:moveTo>
                    <a:pt x="779" y="94"/>
                  </a:moveTo>
                  <a:cubicBezTo>
                    <a:pt x="739" y="0"/>
                    <a:pt x="588" y="81"/>
                    <a:pt x="413" y="81"/>
                  </a:cubicBezTo>
                  <a:cubicBezTo>
                    <a:pt x="237" y="81"/>
                    <a:pt x="87" y="0"/>
                    <a:pt x="47" y="94"/>
                  </a:cubicBezTo>
                  <a:cubicBezTo>
                    <a:pt x="0" y="184"/>
                    <a:pt x="144" y="345"/>
                    <a:pt x="413" y="345"/>
                  </a:cubicBezTo>
                  <a:cubicBezTo>
                    <a:pt x="682" y="345"/>
                    <a:pt x="826" y="184"/>
                    <a:pt x="779" y="94"/>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47"/>
            <p:cNvSpPr>
              <a:spLocks/>
            </p:cNvSpPr>
            <p:nvPr/>
          </p:nvSpPr>
          <p:spPr bwMode="auto">
            <a:xfrm>
              <a:off x="4182" y="535"/>
              <a:ext cx="289" cy="293"/>
            </a:xfrm>
            <a:custGeom>
              <a:avLst/>
              <a:gdLst>
                <a:gd name="T0" fmla="*/ 301 w 602"/>
                <a:gd name="T1" fmla="*/ 0 h 611"/>
                <a:gd name="T2" fmla="*/ 17 w 602"/>
                <a:gd name="T3" fmla="*/ 120 h 611"/>
                <a:gd name="T4" fmla="*/ 67 w 602"/>
                <a:gd name="T5" fmla="*/ 574 h 611"/>
                <a:gd name="T6" fmla="*/ 535 w 602"/>
                <a:gd name="T7" fmla="*/ 571 h 611"/>
                <a:gd name="T8" fmla="*/ 585 w 602"/>
                <a:gd name="T9" fmla="*/ 120 h 611"/>
                <a:gd name="T10" fmla="*/ 301 w 602"/>
                <a:gd name="T11" fmla="*/ 0 h 611"/>
              </a:gdLst>
              <a:ahLst/>
              <a:cxnLst>
                <a:cxn ang="0">
                  <a:pos x="T0" y="T1"/>
                </a:cxn>
                <a:cxn ang="0">
                  <a:pos x="T2" y="T3"/>
                </a:cxn>
                <a:cxn ang="0">
                  <a:pos x="T4" y="T5"/>
                </a:cxn>
                <a:cxn ang="0">
                  <a:pos x="T6" y="T7"/>
                </a:cxn>
                <a:cxn ang="0">
                  <a:pos x="T8" y="T9"/>
                </a:cxn>
                <a:cxn ang="0">
                  <a:pos x="T10" y="T11"/>
                </a:cxn>
              </a:cxnLst>
              <a:rect l="0" t="0" r="r" b="b"/>
              <a:pathLst>
                <a:path w="602" h="611">
                  <a:moveTo>
                    <a:pt x="301" y="0"/>
                  </a:moveTo>
                  <a:cubicBezTo>
                    <a:pt x="126" y="1"/>
                    <a:pt x="0" y="77"/>
                    <a:pt x="17" y="120"/>
                  </a:cubicBezTo>
                  <a:cubicBezTo>
                    <a:pt x="65" y="276"/>
                    <a:pt x="82" y="417"/>
                    <a:pt x="67" y="574"/>
                  </a:cubicBezTo>
                  <a:cubicBezTo>
                    <a:pt x="225" y="611"/>
                    <a:pt x="379" y="608"/>
                    <a:pt x="535" y="571"/>
                  </a:cubicBezTo>
                  <a:cubicBezTo>
                    <a:pt x="520" y="415"/>
                    <a:pt x="537" y="276"/>
                    <a:pt x="585" y="120"/>
                  </a:cubicBezTo>
                  <a:cubicBezTo>
                    <a:pt x="602" y="77"/>
                    <a:pt x="477" y="1"/>
                    <a:pt x="301" y="0"/>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48"/>
            <p:cNvSpPr>
              <a:spLocks/>
            </p:cNvSpPr>
            <p:nvPr/>
          </p:nvSpPr>
          <p:spPr bwMode="auto">
            <a:xfrm>
              <a:off x="4209" y="766"/>
              <a:ext cx="235" cy="111"/>
            </a:xfrm>
            <a:custGeom>
              <a:avLst/>
              <a:gdLst>
                <a:gd name="T0" fmla="*/ 14 w 488"/>
                <a:gd name="T1" fmla="*/ 0 h 230"/>
                <a:gd name="T2" fmla="*/ 0 w 488"/>
                <a:gd name="T3" fmla="*/ 92 h 230"/>
                <a:gd name="T4" fmla="*/ 488 w 488"/>
                <a:gd name="T5" fmla="*/ 92 h 230"/>
                <a:gd name="T6" fmla="*/ 474 w 488"/>
                <a:gd name="T7" fmla="*/ 0 h 230"/>
                <a:gd name="T8" fmla="*/ 14 w 488"/>
                <a:gd name="T9" fmla="*/ 0 h 230"/>
              </a:gdLst>
              <a:ahLst/>
              <a:cxnLst>
                <a:cxn ang="0">
                  <a:pos x="T0" y="T1"/>
                </a:cxn>
                <a:cxn ang="0">
                  <a:pos x="T2" y="T3"/>
                </a:cxn>
                <a:cxn ang="0">
                  <a:pos x="T4" y="T5"/>
                </a:cxn>
                <a:cxn ang="0">
                  <a:pos x="T6" y="T7"/>
                </a:cxn>
                <a:cxn ang="0">
                  <a:pos x="T8" y="T9"/>
                </a:cxn>
              </a:cxnLst>
              <a:rect l="0" t="0" r="r" b="b"/>
              <a:pathLst>
                <a:path w="488" h="230">
                  <a:moveTo>
                    <a:pt x="14" y="0"/>
                  </a:moveTo>
                  <a:cubicBezTo>
                    <a:pt x="17" y="32"/>
                    <a:pt x="0" y="92"/>
                    <a:pt x="0" y="92"/>
                  </a:cubicBezTo>
                  <a:cubicBezTo>
                    <a:pt x="145" y="230"/>
                    <a:pt x="343" y="230"/>
                    <a:pt x="488" y="92"/>
                  </a:cubicBezTo>
                  <a:cubicBezTo>
                    <a:pt x="488" y="92"/>
                    <a:pt x="474" y="33"/>
                    <a:pt x="474" y="0"/>
                  </a:cubicBezTo>
                  <a:cubicBezTo>
                    <a:pt x="326" y="134"/>
                    <a:pt x="162" y="134"/>
                    <a:pt x="14" y="0"/>
                  </a:cubicBezTo>
                </a:path>
              </a:pathLst>
            </a:custGeom>
            <a:solidFill>
              <a:srgbClr val="ED4C5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49"/>
            <p:cNvSpPr>
              <a:spLocks/>
            </p:cNvSpPr>
            <p:nvPr/>
          </p:nvSpPr>
          <p:spPr bwMode="auto">
            <a:xfrm>
              <a:off x="4188" y="535"/>
              <a:ext cx="277" cy="101"/>
            </a:xfrm>
            <a:custGeom>
              <a:avLst/>
              <a:gdLst>
                <a:gd name="T0" fmla="*/ 575 w 575"/>
                <a:gd name="T1" fmla="*/ 106 h 211"/>
                <a:gd name="T2" fmla="*/ 287 w 575"/>
                <a:gd name="T3" fmla="*/ 211 h 211"/>
                <a:gd name="T4" fmla="*/ 0 w 575"/>
                <a:gd name="T5" fmla="*/ 106 h 211"/>
                <a:gd name="T6" fmla="*/ 287 w 575"/>
                <a:gd name="T7" fmla="*/ 0 h 211"/>
                <a:gd name="T8" fmla="*/ 575 w 575"/>
                <a:gd name="T9" fmla="*/ 106 h 211"/>
              </a:gdLst>
              <a:ahLst/>
              <a:cxnLst>
                <a:cxn ang="0">
                  <a:pos x="T0" y="T1"/>
                </a:cxn>
                <a:cxn ang="0">
                  <a:pos x="T2" y="T3"/>
                </a:cxn>
                <a:cxn ang="0">
                  <a:pos x="T4" y="T5"/>
                </a:cxn>
                <a:cxn ang="0">
                  <a:pos x="T6" y="T7"/>
                </a:cxn>
                <a:cxn ang="0">
                  <a:pos x="T8" y="T9"/>
                </a:cxn>
              </a:cxnLst>
              <a:rect l="0" t="0" r="r" b="b"/>
              <a:pathLst>
                <a:path w="575" h="211">
                  <a:moveTo>
                    <a:pt x="575" y="106"/>
                  </a:moveTo>
                  <a:cubicBezTo>
                    <a:pt x="575" y="165"/>
                    <a:pt x="446" y="211"/>
                    <a:pt x="287" y="211"/>
                  </a:cubicBezTo>
                  <a:cubicBezTo>
                    <a:pt x="128" y="211"/>
                    <a:pt x="0" y="164"/>
                    <a:pt x="0" y="106"/>
                  </a:cubicBezTo>
                  <a:cubicBezTo>
                    <a:pt x="0" y="47"/>
                    <a:pt x="128" y="0"/>
                    <a:pt x="287" y="0"/>
                  </a:cubicBezTo>
                  <a:cubicBezTo>
                    <a:pt x="446" y="0"/>
                    <a:pt x="575" y="47"/>
                    <a:pt x="575" y="106"/>
                  </a:cubicBezTo>
                  <a:close/>
                </a:path>
              </a:pathLst>
            </a:custGeom>
            <a:solidFill>
              <a:srgbClr val="656D7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1" name="Group 67"/>
          <p:cNvGrpSpPr>
            <a:grpSpLocks noChangeAspect="1"/>
          </p:cNvGrpSpPr>
          <p:nvPr/>
        </p:nvGrpSpPr>
        <p:grpSpPr bwMode="auto">
          <a:xfrm>
            <a:off x="3575162" y="658081"/>
            <a:ext cx="1956816" cy="1956816"/>
            <a:chOff x="4173" y="2802"/>
            <a:chExt cx="386" cy="386"/>
          </a:xfrm>
        </p:grpSpPr>
        <p:sp>
          <p:nvSpPr>
            <p:cNvPr id="292" name="AutoShape 66"/>
            <p:cNvSpPr>
              <a:spLocks noChangeAspect="1" noChangeArrowheads="1" noTextEdit="1"/>
            </p:cNvSpPr>
            <p:nvPr/>
          </p:nvSpPr>
          <p:spPr bwMode="auto">
            <a:xfrm>
              <a:off x="4173" y="280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68"/>
            <p:cNvSpPr>
              <a:spLocks noChangeArrowheads="1"/>
            </p:cNvSpPr>
            <p:nvPr/>
          </p:nvSpPr>
          <p:spPr bwMode="auto">
            <a:xfrm>
              <a:off x="4185" y="2814"/>
              <a:ext cx="361" cy="361"/>
            </a:xfrm>
            <a:prstGeom prst="ellipse">
              <a:avLst/>
            </a:prstGeom>
            <a:solidFill>
              <a:srgbClr val="F467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69"/>
            <p:cNvSpPr>
              <a:spLocks/>
            </p:cNvSpPr>
            <p:nvPr/>
          </p:nvSpPr>
          <p:spPr bwMode="auto">
            <a:xfrm>
              <a:off x="4301" y="3059"/>
              <a:ext cx="129" cy="36"/>
            </a:xfrm>
            <a:custGeom>
              <a:avLst/>
              <a:gdLst>
                <a:gd name="T0" fmla="*/ 268 w 268"/>
                <a:gd name="T1" fmla="*/ 75 h 75"/>
                <a:gd name="T2" fmla="*/ 201 w 268"/>
                <a:gd name="T3" fmla="*/ 49 h 75"/>
                <a:gd name="T4" fmla="*/ 134 w 268"/>
                <a:gd name="T5" fmla="*/ 41 h 75"/>
                <a:gd name="T6" fmla="*/ 67 w 268"/>
                <a:gd name="T7" fmla="*/ 49 h 75"/>
                <a:gd name="T8" fmla="*/ 0 w 268"/>
                <a:gd name="T9" fmla="*/ 75 h 75"/>
                <a:gd name="T10" fmla="*/ 55 w 268"/>
                <a:gd name="T11" fmla="*/ 19 h 75"/>
                <a:gd name="T12" fmla="*/ 134 w 268"/>
                <a:gd name="T13" fmla="*/ 0 h 75"/>
                <a:gd name="T14" fmla="*/ 213 w 268"/>
                <a:gd name="T15" fmla="*/ 19 h 75"/>
                <a:gd name="T16" fmla="*/ 268 w 268"/>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75">
                  <a:moveTo>
                    <a:pt x="268" y="75"/>
                  </a:moveTo>
                  <a:cubicBezTo>
                    <a:pt x="245" y="62"/>
                    <a:pt x="223" y="54"/>
                    <a:pt x="201" y="49"/>
                  </a:cubicBezTo>
                  <a:cubicBezTo>
                    <a:pt x="179" y="44"/>
                    <a:pt x="156" y="41"/>
                    <a:pt x="134" y="41"/>
                  </a:cubicBezTo>
                  <a:cubicBezTo>
                    <a:pt x="112" y="41"/>
                    <a:pt x="89" y="44"/>
                    <a:pt x="67" y="49"/>
                  </a:cubicBezTo>
                  <a:cubicBezTo>
                    <a:pt x="45" y="54"/>
                    <a:pt x="23" y="62"/>
                    <a:pt x="0" y="75"/>
                  </a:cubicBezTo>
                  <a:cubicBezTo>
                    <a:pt x="10" y="51"/>
                    <a:pt x="32" y="31"/>
                    <a:pt x="55" y="19"/>
                  </a:cubicBezTo>
                  <a:cubicBezTo>
                    <a:pt x="80" y="6"/>
                    <a:pt x="107" y="0"/>
                    <a:pt x="134" y="0"/>
                  </a:cubicBezTo>
                  <a:cubicBezTo>
                    <a:pt x="161" y="0"/>
                    <a:pt x="188" y="6"/>
                    <a:pt x="213" y="19"/>
                  </a:cubicBezTo>
                  <a:cubicBezTo>
                    <a:pt x="236" y="31"/>
                    <a:pt x="258" y="51"/>
                    <a:pt x="268" y="75"/>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70"/>
            <p:cNvSpPr>
              <a:spLocks/>
            </p:cNvSpPr>
            <p:nvPr/>
          </p:nvSpPr>
          <p:spPr bwMode="auto">
            <a:xfrm>
              <a:off x="4384" y="2930"/>
              <a:ext cx="116" cy="101"/>
            </a:xfrm>
            <a:custGeom>
              <a:avLst/>
              <a:gdLst>
                <a:gd name="T0" fmla="*/ 215 w 240"/>
                <a:gd name="T1" fmla="*/ 40 h 209"/>
                <a:gd name="T2" fmla="*/ 163 w 240"/>
                <a:gd name="T3" fmla="*/ 184 h 209"/>
                <a:gd name="T4" fmla="*/ 19 w 240"/>
                <a:gd name="T5" fmla="*/ 132 h 209"/>
                <a:gd name="T6" fmla="*/ 215 w 240"/>
                <a:gd name="T7" fmla="*/ 40 h 209"/>
              </a:gdLst>
              <a:ahLst/>
              <a:cxnLst>
                <a:cxn ang="0">
                  <a:pos x="T0" y="T1"/>
                </a:cxn>
                <a:cxn ang="0">
                  <a:pos x="T2" y="T3"/>
                </a:cxn>
                <a:cxn ang="0">
                  <a:pos x="T4" y="T5"/>
                </a:cxn>
                <a:cxn ang="0">
                  <a:pos x="T6" y="T7"/>
                </a:cxn>
              </a:cxnLst>
              <a:rect l="0" t="0" r="r" b="b"/>
              <a:pathLst>
                <a:path w="240" h="209">
                  <a:moveTo>
                    <a:pt x="215" y="40"/>
                  </a:moveTo>
                  <a:cubicBezTo>
                    <a:pt x="240" y="94"/>
                    <a:pt x="216" y="158"/>
                    <a:pt x="163" y="184"/>
                  </a:cubicBezTo>
                  <a:cubicBezTo>
                    <a:pt x="109" y="209"/>
                    <a:pt x="45" y="185"/>
                    <a:pt x="19" y="132"/>
                  </a:cubicBezTo>
                  <a:cubicBezTo>
                    <a:pt x="0" y="91"/>
                    <a:pt x="196" y="0"/>
                    <a:pt x="21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71"/>
            <p:cNvSpPr>
              <a:spLocks/>
            </p:cNvSpPr>
            <p:nvPr/>
          </p:nvSpPr>
          <p:spPr bwMode="auto">
            <a:xfrm>
              <a:off x="4403" y="2946"/>
              <a:ext cx="77" cy="66"/>
            </a:xfrm>
            <a:custGeom>
              <a:avLst/>
              <a:gdLst>
                <a:gd name="T0" fmla="*/ 143 w 160"/>
                <a:gd name="T1" fmla="*/ 23 h 137"/>
                <a:gd name="T2" fmla="*/ 108 w 160"/>
                <a:gd name="T3" fmla="*/ 120 h 137"/>
                <a:gd name="T4" fmla="*/ 11 w 160"/>
                <a:gd name="T5" fmla="*/ 85 h 137"/>
                <a:gd name="T6" fmla="*/ 143 w 160"/>
                <a:gd name="T7" fmla="*/ 23 h 137"/>
              </a:gdLst>
              <a:ahLst/>
              <a:cxnLst>
                <a:cxn ang="0">
                  <a:pos x="T0" y="T1"/>
                </a:cxn>
                <a:cxn ang="0">
                  <a:pos x="T2" y="T3"/>
                </a:cxn>
                <a:cxn ang="0">
                  <a:pos x="T4" y="T5"/>
                </a:cxn>
                <a:cxn ang="0">
                  <a:pos x="T6" y="T7"/>
                </a:cxn>
              </a:cxnLst>
              <a:rect l="0" t="0" r="r" b="b"/>
              <a:pathLst>
                <a:path w="160" h="137">
                  <a:moveTo>
                    <a:pt x="143" y="23"/>
                  </a:moveTo>
                  <a:cubicBezTo>
                    <a:pt x="160" y="60"/>
                    <a:pt x="144" y="103"/>
                    <a:pt x="108" y="120"/>
                  </a:cubicBezTo>
                  <a:cubicBezTo>
                    <a:pt x="71" y="137"/>
                    <a:pt x="28" y="121"/>
                    <a:pt x="11" y="85"/>
                  </a:cubicBezTo>
                  <a:cubicBezTo>
                    <a:pt x="0" y="62"/>
                    <a:pt x="132" y="0"/>
                    <a:pt x="143"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72"/>
            <p:cNvSpPr>
              <a:spLocks/>
            </p:cNvSpPr>
            <p:nvPr/>
          </p:nvSpPr>
          <p:spPr bwMode="auto">
            <a:xfrm>
              <a:off x="4389" y="2943"/>
              <a:ext cx="108" cy="59"/>
            </a:xfrm>
            <a:custGeom>
              <a:avLst/>
              <a:gdLst>
                <a:gd name="T0" fmla="*/ 225 w 225"/>
                <a:gd name="T1" fmla="*/ 19 h 123"/>
                <a:gd name="T2" fmla="*/ 160 w 225"/>
                <a:gd name="T3" fmla="*/ 30 h 123"/>
                <a:gd name="T4" fmla="*/ 103 w 225"/>
                <a:gd name="T5" fmla="*/ 51 h 123"/>
                <a:gd name="T6" fmla="*/ 49 w 225"/>
                <a:gd name="T7" fmla="*/ 81 h 123"/>
                <a:gd name="T8" fmla="*/ 0 w 225"/>
                <a:gd name="T9" fmla="*/ 123 h 123"/>
                <a:gd name="T10" fmla="*/ 29 w 225"/>
                <a:gd name="T11" fmla="*/ 60 h 123"/>
                <a:gd name="T12" fmla="*/ 87 w 225"/>
                <a:gd name="T13" fmla="*/ 17 h 123"/>
                <a:gd name="T14" fmla="*/ 157 w 225"/>
                <a:gd name="T15" fmla="*/ 1 h 123"/>
                <a:gd name="T16" fmla="*/ 225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225" y="19"/>
                  </a:moveTo>
                  <a:cubicBezTo>
                    <a:pt x="201" y="21"/>
                    <a:pt x="180" y="24"/>
                    <a:pt x="160" y="30"/>
                  </a:cubicBezTo>
                  <a:cubicBezTo>
                    <a:pt x="140" y="35"/>
                    <a:pt x="121" y="42"/>
                    <a:pt x="103" y="51"/>
                  </a:cubicBezTo>
                  <a:cubicBezTo>
                    <a:pt x="84" y="59"/>
                    <a:pt x="66" y="69"/>
                    <a:pt x="49" y="81"/>
                  </a:cubicBezTo>
                  <a:cubicBezTo>
                    <a:pt x="32" y="93"/>
                    <a:pt x="16" y="107"/>
                    <a:pt x="0" y="123"/>
                  </a:cubicBezTo>
                  <a:cubicBezTo>
                    <a:pt x="2" y="100"/>
                    <a:pt x="14" y="78"/>
                    <a:pt x="29" y="60"/>
                  </a:cubicBezTo>
                  <a:cubicBezTo>
                    <a:pt x="45" y="41"/>
                    <a:pt x="65" y="27"/>
                    <a:pt x="87" y="17"/>
                  </a:cubicBezTo>
                  <a:cubicBezTo>
                    <a:pt x="109" y="6"/>
                    <a:pt x="133" y="1"/>
                    <a:pt x="157" y="1"/>
                  </a:cubicBezTo>
                  <a:cubicBezTo>
                    <a:pt x="181" y="0"/>
                    <a:pt x="205" y="6"/>
                    <a:pt x="225"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73"/>
            <p:cNvSpPr>
              <a:spLocks/>
            </p:cNvSpPr>
            <p:nvPr/>
          </p:nvSpPr>
          <p:spPr bwMode="auto">
            <a:xfrm>
              <a:off x="4231" y="2930"/>
              <a:ext cx="116" cy="101"/>
            </a:xfrm>
            <a:custGeom>
              <a:avLst/>
              <a:gdLst>
                <a:gd name="T0" fmla="*/ 25 w 240"/>
                <a:gd name="T1" fmla="*/ 40 h 209"/>
                <a:gd name="T2" fmla="*/ 77 w 240"/>
                <a:gd name="T3" fmla="*/ 184 h 209"/>
                <a:gd name="T4" fmla="*/ 221 w 240"/>
                <a:gd name="T5" fmla="*/ 132 h 209"/>
                <a:gd name="T6" fmla="*/ 25 w 240"/>
                <a:gd name="T7" fmla="*/ 40 h 209"/>
              </a:gdLst>
              <a:ahLst/>
              <a:cxnLst>
                <a:cxn ang="0">
                  <a:pos x="T0" y="T1"/>
                </a:cxn>
                <a:cxn ang="0">
                  <a:pos x="T2" y="T3"/>
                </a:cxn>
                <a:cxn ang="0">
                  <a:pos x="T4" y="T5"/>
                </a:cxn>
                <a:cxn ang="0">
                  <a:pos x="T6" y="T7"/>
                </a:cxn>
              </a:cxnLst>
              <a:rect l="0" t="0" r="r" b="b"/>
              <a:pathLst>
                <a:path w="240" h="209">
                  <a:moveTo>
                    <a:pt x="25" y="40"/>
                  </a:moveTo>
                  <a:cubicBezTo>
                    <a:pt x="0" y="94"/>
                    <a:pt x="24" y="158"/>
                    <a:pt x="77" y="184"/>
                  </a:cubicBezTo>
                  <a:cubicBezTo>
                    <a:pt x="131" y="209"/>
                    <a:pt x="195" y="185"/>
                    <a:pt x="221" y="132"/>
                  </a:cubicBezTo>
                  <a:cubicBezTo>
                    <a:pt x="240" y="91"/>
                    <a:pt x="44" y="0"/>
                    <a:pt x="2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74"/>
            <p:cNvSpPr>
              <a:spLocks/>
            </p:cNvSpPr>
            <p:nvPr/>
          </p:nvSpPr>
          <p:spPr bwMode="auto">
            <a:xfrm>
              <a:off x="4250" y="2946"/>
              <a:ext cx="77" cy="66"/>
            </a:xfrm>
            <a:custGeom>
              <a:avLst/>
              <a:gdLst>
                <a:gd name="T0" fmla="*/ 17 w 160"/>
                <a:gd name="T1" fmla="*/ 23 h 137"/>
                <a:gd name="T2" fmla="*/ 52 w 160"/>
                <a:gd name="T3" fmla="*/ 120 h 137"/>
                <a:gd name="T4" fmla="*/ 149 w 160"/>
                <a:gd name="T5" fmla="*/ 85 h 137"/>
                <a:gd name="T6" fmla="*/ 17 w 160"/>
                <a:gd name="T7" fmla="*/ 23 h 137"/>
              </a:gdLst>
              <a:ahLst/>
              <a:cxnLst>
                <a:cxn ang="0">
                  <a:pos x="T0" y="T1"/>
                </a:cxn>
                <a:cxn ang="0">
                  <a:pos x="T2" y="T3"/>
                </a:cxn>
                <a:cxn ang="0">
                  <a:pos x="T4" y="T5"/>
                </a:cxn>
                <a:cxn ang="0">
                  <a:pos x="T6" y="T7"/>
                </a:cxn>
              </a:cxnLst>
              <a:rect l="0" t="0" r="r" b="b"/>
              <a:pathLst>
                <a:path w="160" h="137">
                  <a:moveTo>
                    <a:pt x="17" y="23"/>
                  </a:moveTo>
                  <a:cubicBezTo>
                    <a:pt x="0" y="60"/>
                    <a:pt x="16" y="103"/>
                    <a:pt x="52" y="120"/>
                  </a:cubicBezTo>
                  <a:cubicBezTo>
                    <a:pt x="89" y="137"/>
                    <a:pt x="132" y="121"/>
                    <a:pt x="149" y="85"/>
                  </a:cubicBezTo>
                  <a:cubicBezTo>
                    <a:pt x="160" y="62"/>
                    <a:pt x="28" y="0"/>
                    <a:pt x="17"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75"/>
            <p:cNvSpPr>
              <a:spLocks/>
            </p:cNvSpPr>
            <p:nvPr/>
          </p:nvSpPr>
          <p:spPr bwMode="auto">
            <a:xfrm>
              <a:off x="4234" y="2943"/>
              <a:ext cx="108" cy="59"/>
            </a:xfrm>
            <a:custGeom>
              <a:avLst/>
              <a:gdLst>
                <a:gd name="T0" fmla="*/ 0 w 225"/>
                <a:gd name="T1" fmla="*/ 19 h 123"/>
                <a:gd name="T2" fmla="*/ 68 w 225"/>
                <a:gd name="T3" fmla="*/ 1 h 123"/>
                <a:gd name="T4" fmla="*/ 138 w 225"/>
                <a:gd name="T5" fmla="*/ 17 h 123"/>
                <a:gd name="T6" fmla="*/ 196 w 225"/>
                <a:gd name="T7" fmla="*/ 60 h 123"/>
                <a:gd name="T8" fmla="*/ 225 w 225"/>
                <a:gd name="T9" fmla="*/ 123 h 123"/>
                <a:gd name="T10" fmla="*/ 176 w 225"/>
                <a:gd name="T11" fmla="*/ 81 h 123"/>
                <a:gd name="T12" fmla="*/ 123 w 225"/>
                <a:gd name="T13" fmla="*/ 51 h 123"/>
                <a:gd name="T14" fmla="*/ 65 w 225"/>
                <a:gd name="T15" fmla="*/ 30 h 123"/>
                <a:gd name="T16" fmla="*/ 0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0" y="19"/>
                  </a:moveTo>
                  <a:cubicBezTo>
                    <a:pt x="20" y="6"/>
                    <a:pt x="44" y="0"/>
                    <a:pt x="68" y="1"/>
                  </a:cubicBezTo>
                  <a:cubicBezTo>
                    <a:pt x="92" y="1"/>
                    <a:pt x="116" y="6"/>
                    <a:pt x="138" y="17"/>
                  </a:cubicBezTo>
                  <a:cubicBezTo>
                    <a:pt x="160" y="27"/>
                    <a:pt x="180" y="41"/>
                    <a:pt x="196" y="60"/>
                  </a:cubicBezTo>
                  <a:cubicBezTo>
                    <a:pt x="211" y="78"/>
                    <a:pt x="223" y="100"/>
                    <a:pt x="225" y="123"/>
                  </a:cubicBezTo>
                  <a:cubicBezTo>
                    <a:pt x="209" y="107"/>
                    <a:pt x="193" y="93"/>
                    <a:pt x="176" y="81"/>
                  </a:cubicBezTo>
                  <a:cubicBezTo>
                    <a:pt x="159" y="69"/>
                    <a:pt x="141" y="59"/>
                    <a:pt x="123" y="51"/>
                  </a:cubicBezTo>
                  <a:cubicBezTo>
                    <a:pt x="104" y="42"/>
                    <a:pt x="85" y="35"/>
                    <a:pt x="65" y="30"/>
                  </a:cubicBezTo>
                  <a:cubicBezTo>
                    <a:pt x="45" y="24"/>
                    <a:pt x="24" y="21"/>
                    <a:pt x="0"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01" name="Shape 731"/>
          <p:cNvSpPr txBox="1"/>
          <p:nvPr/>
        </p:nvSpPr>
        <p:spPr>
          <a:xfrm rot="19674690">
            <a:off x="976953" y="3363953"/>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6000" b="1" dirty="0" smtClean="0">
                <a:solidFill>
                  <a:srgbClr val="FF0000"/>
                </a:solidFill>
              </a:rPr>
              <a:t>ROLLBACK</a:t>
            </a:r>
            <a:endParaRPr lang="en" sz="6000" b="1" dirty="0">
              <a:solidFill>
                <a:srgbClr val="FF0000"/>
              </a:solidFill>
            </a:endParaRPr>
          </a:p>
        </p:txBody>
      </p:sp>
      <p:sp>
        <p:nvSpPr>
          <p:cNvPr id="5" name="Slide Number Placeholder 4"/>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61</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461091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err="1" smtClean="0">
                <a:solidFill>
                  <a:srgbClr val="000000"/>
                </a:solidFill>
              </a:rPr>
              <a:t>Microservices</a:t>
            </a:r>
            <a:r>
              <a:rPr lang="en-US" sz="2800" dirty="0" smtClean="0">
                <a:solidFill>
                  <a:srgbClr val="000000"/>
                </a:solidFill>
              </a:rPr>
              <a:t> Deployment</a:t>
            </a:r>
            <a:endParaRPr lang="en" sz="2800" dirty="0">
              <a:solidFill>
                <a:srgbClr val="000000"/>
              </a:solidFill>
            </a:endParaRPr>
          </a:p>
        </p:txBody>
      </p:sp>
      <p:sp>
        <p:nvSpPr>
          <p:cNvPr id="20" name="Rectangle 19"/>
          <p:cNvSpPr/>
          <p:nvPr/>
        </p:nvSpPr>
        <p:spPr>
          <a:xfrm>
            <a:off x="906236" y="3532738"/>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sp>
        <p:nvSpPr>
          <p:cNvPr id="21" name="Rectangle 20"/>
          <p:cNvSpPr/>
          <p:nvPr/>
        </p:nvSpPr>
        <p:spPr>
          <a:xfrm>
            <a:off x="906236" y="3206082"/>
            <a:ext cx="7331528" cy="229618"/>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Router</a:t>
            </a:r>
            <a:endParaRPr lang="en-US" dirty="0">
              <a:solidFill>
                <a:schemeClr val="tx1"/>
              </a:solidFill>
            </a:endParaRPr>
          </a:p>
        </p:txBody>
      </p:sp>
      <p:grpSp>
        <p:nvGrpSpPr>
          <p:cNvPr id="56" name="Group 12"/>
          <p:cNvGrpSpPr>
            <a:grpSpLocks noChangeAspect="1"/>
          </p:cNvGrpSpPr>
          <p:nvPr/>
        </p:nvGrpSpPr>
        <p:grpSpPr bwMode="auto">
          <a:xfrm>
            <a:off x="3535819" y="1617439"/>
            <a:ext cx="612775" cy="612775"/>
            <a:chOff x="3649" y="781"/>
            <a:chExt cx="386" cy="386"/>
          </a:xfrm>
        </p:grpSpPr>
        <p:sp>
          <p:nvSpPr>
            <p:cNvPr id="57"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12"/>
          <p:cNvGrpSpPr>
            <a:grpSpLocks noChangeAspect="1"/>
          </p:cNvGrpSpPr>
          <p:nvPr/>
        </p:nvGrpSpPr>
        <p:grpSpPr bwMode="auto">
          <a:xfrm>
            <a:off x="4251782" y="1618348"/>
            <a:ext cx="612775" cy="612775"/>
            <a:chOff x="3649" y="781"/>
            <a:chExt cx="386" cy="386"/>
          </a:xfrm>
        </p:grpSpPr>
        <p:sp>
          <p:nvSpPr>
            <p:cNvPr id="65"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 name="Group 12"/>
          <p:cNvGrpSpPr>
            <a:grpSpLocks noChangeAspect="1"/>
          </p:cNvGrpSpPr>
          <p:nvPr/>
        </p:nvGrpSpPr>
        <p:grpSpPr bwMode="auto">
          <a:xfrm>
            <a:off x="4944045" y="1618348"/>
            <a:ext cx="612775" cy="612775"/>
            <a:chOff x="3649" y="781"/>
            <a:chExt cx="386" cy="386"/>
          </a:xfrm>
        </p:grpSpPr>
        <p:sp>
          <p:nvSpPr>
            <p:cNvPr id="73"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80" name="Straight Arrow Connector 79"/>
          <p:cNvCxnSpPr/>
          <p:nvPr/>
        </p:nvCxnSpPr>
        <p:spPr>
          <a:xfrm flipH="1">
            <a:off x="3775532" y="2295301"/>
            <a:ext cx="476250" cy="81374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521148" y="2306615"/>
            <a:ext cx="0" cy="769029"/>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864557" y="2320651"/>
            <a:ext cx="319201" cy="75499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3" name="Group 12"/>
          <p:cNvGrpSpPr>
            <a:grpSpLocks noChangeAspect="1"/>
          </p:cNvGrpSpPr>
          <p:nvPr/>
        </p:nvGrpSpPr>
        <p:grpSpPr bwMode="auto">
          <a:xfrm>
            <a:off x="5532016" y="1453923"/>
            <a:ext cx="612775" cy="612775"/>
            <a:chOff x="3649" y="781"/>
            <a:chExt cx="386" cy="386"/>
          </a:xfrm>
        </p:grpSpPr>
        <p:sp>
          <p:nvSpPr>
            <p:cNvPr id="8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1" name="Group 12"/>
          <p:cNvGrpSpPr>
            <a:grpSpLocks noChangeAspect="1"/>
          </p:cNvGrpSpPr>
          <p:nvPr/>
        </p:nvGrpSpPr>
        <p:grpSpPr bwMode="auto">
          <a:xfrm>
            <a:off x="2786560" y="1417411"/>
            <a:ext cx="612775" cy="612775"/>
            <a:chOff x="3649" y="781"/>
            <a:chExt cx="386" cy="386"/>
          </a:xfrm>
        </p:grpSpPr>
        <p:sp>
          <p:nvSpPr>
            <p:cNvPr id="9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 name="Group 12"/>
          <p:cNvGrpSpPr>
            <a:grpSpLocks noChangeAspect="1"/>
          </p:cNvGrpSpPr>
          <p:nvPr/>
        </p:nvGrpSpPr>
        <p:grpSpPr bwMode="auto">
          <a:xfrm>
            <a:off x="3120190" y="1884707"/>
            <a:ext cx="612775" cy="612775"/>
            <a:chOff x="3649" y="781"/>
            <a:chExt cx="386" cy="386"/>
          </a:xfrm>
        </p:grpSpPr>
        <p:sp>
          <p:nvSpPr>
            <p:cNvPr id="10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12"/>
          <p:cNvGrpSpPr>
            <a:grpSpLocks noChangeAspect="1"/>
          </p:cNvGrpSpPr>
          <p:nvPr/>
        </p:nvGrpSpPr>
        <p:grpSpPr bwMode="auto">
          <a:xfrm>
            <a:off x="4009494" y="1379126"/>
            <a:ext cx="612775" cy="612775"/>
            <a:chOff x="3649" y="781"/>
            <a:chExt cx="386" cy="386"/>
          </a:xfrm>
        </p:grpSpPr>
        <p:sp>
          <p:nvSpPr>
            <p:cNvPr id="10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5" name="Group 12"/>
          <p:cNvGrpSpPr>
            <a:grpSpLocks noChangeAspect="1"/>
          </p:cNvGrpSpPr>
          <p:nvPr/>
        </p:nvGrpSpPr>
        <p:grpSpPr bwMode="auto">
          <a:xfrm>
            <a:off x="4679479" y="1435786"/>
            <a:ext cx="612775" cy="612775"/>
            <a:chOff x="3649" y="781"/>
            <a:chExt cx="386" cy="386"/>
          </a:xfrm>
        </p:grpSpPr>
        <p:sp>
          <p:nvSpPr>
            <p:cNvPr id="11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3" name="Group 12"/>
          <p:cNvGrpSpPr>
            <a:grpSpLocks noChangeAspect="1"/>
          </p:cNvGrpSpPr>
          <p:nvPr/>
        </p:nvGrpSpPr>
        <p:grpSpPr bwMode="auto">
          <a:xfrm>
            <a:off x="5324434" y="1968273"/>
            <a:ext cx="612775" cy="612775"/>
            <a:chOff x="3649" y="781"/>
            <a:chExt cx="386" cy="386"/>
          </a:xfrm>
        </p:grpSpPr>
        <p:sp>
          <p:nvSpPr>
            <p:cNvPr id="12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TextBox 213"/>
          <p:cNvSpPr txBox="1"/>
          <p:nvPr/>
        </p:nvSpPr>
        <p:spPr>
          <a:xfrm>
            <a:off x="-105103" y="3867807"/>
            <a:ext cx="184731" cy="307777"/>
          </a:xfrm>
          <a:prstGeom prst="rect">
            <a:avLst/>
          </a:prstGeom>
          <a:noFill/>
        </p:spPr>
        <p:txBody>
          <a:bodyPr wrap="none" rtlCol="0">
            <a:spAutoFit/>
          </a:bodyPr>
          <a:lstStyle/>
          <a:p>
            <a:endParaRPr lang="en-US" dirty="0"/>
          </a:p>
        </p:txBody>
      </p:sp>
      <p:grpSp>
        <p:nvGrpSpPr>
          <p:cNvPr id="312" name="Group 15"/>
          <p:cNvGrpSpPr>
            <a:grpSpLocks noChangeAspect="1"/>
          </p:cNvGrpSpPr>
          <p:nvPr/>
        </p:nvGrpSpPr>
        <p:grpSpPr bwMode="auto">
          <a:xfrm>
            <a:off x="7411320" y="1108497"/>
            <a:ext cx="991783" cy="991783"/>
            <a:chOff x="5839" y="2438"/>
            <a:chExt cx="386" cy="386"/>
          </a:xfrm>
        </p:grpSpPr>
        <p:sp>
          <p:nvSpPr>
            <p:cNvPr id="313" name="AutoShape 14"/>
            <p:cNvSpPr>
              <a:spLocks noChangeAspect="1" noChangeArrowheads="1" noTextEdit="1"/>
            </p:cNvSpPr>
            <p:nvPr/>
          </p:nvSpPr>
          <p:spPr bwMode="auto">
            <a:xfrm>
              <a:off x="5839" y="2438"/>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16"/>
            <p:cNvSpPr>
              <a:spLocks noChangeArrowheads="1"/>
            </p:cNvSpPr>
            <p:nvPr/>
          </p:nvSpPr>
          <p:spPr bwMode="auto">
            <a:xfrm>
              <a:off x="5851" y="2450"/>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7"/>
            <p:cNvSpPr>
              <a:spLocks/>
            </p:cNvSpPr>
            <p:nvPr/>
          </p:nvSpPr>
          <p:spPr bwMode="auto">
            <a:xfrm>
              <a:off x="5935" y="2661"/>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18"/>
            <p:cNvSpPr>
              <a:spLocks noChangeArrowheads="1"/>
            </p:cNvSpPr>
            <p:nvPr/>
          </p:nvSpPr>
          <p:spPr bwMode="auto">
            <a:xfrm>
              <a:off x="5940" y="2661"/>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9"/>
            <p:cNvSpPr>
              <a:spLocks noEditPoints="1"/>
            </p:cNvSpPr>
            <p:nvPr/>
          </p:nvSpPr>
          <p:spPr bwMode="auto">
            <a:xfrm>
              <a:off x="5929" y="2654"/>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Oval 20"/>
            <p:cNvSpPr>
              <a:spLocks noChangeArrowheads="1"/>
            </p:cNvSpPr>
            <p:nvPr/>
          </p:nvSpPr>
          <p:spPr bwMode="auto">
            <a:xfrm>
              <a:off x="5935" y="2558"/>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Oval 21"/>
            <p:cNvSpPr>
              <a:spLocks noChangeArrowheads="1"/>
            </p:cNvSpPr>
            <p:nvPr/>
          </p:nvSpPr>
          <p:spPr bwMode="auto">
            <a:xfrm>
              <a:off x="6074" y="2558"/>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0" name="Group 45"/>
          <p:cNvGrpSpPr>
            <a:grpSpLocks noChangeAspect="1"/>
          </p:cNvGrpSpPr>
          <p:nvPr/>
        </p:nvGrpSpPr>
        <p:grpSpPr bwMode="auto">
          <a:xfrm>
            <a:off x="7419260" y="420818"/>
            <a:ext cx="991783" cy="991783"/>
            <a:chOff x="4134" y="523"/>
            <a:chExt cx="386" cy="386"/>
          </a:xfrm>
        </p:grpSpPr>
        <p:sp>
          <p:nvSpPr>
            <p:cNvPr id="321" name="AutoShape 44"/>
            <p:cNvSpPr>
              <a:spLocks noChangeAspect="1" noChangeArrowheads="1" noTextEdit="1"/>
            </p:cNvSpPr>
            <p:nvPr/>
          </p:nvSpPr>
          <p:spPr bwMode="auto">
            <a:xfrm>
              <a:off x="4134" y="52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46"/>
            <p:cNvSpPr>
              <a:spLocks/>
            </p:cNvSpPr>
            <p:nvPr/>
          </p:nvSpPr>
          <p:spPr bwMode="auto">
            <a:xfrm>
              <a:off x="4128" y="729"/>
              <a:ext cx="397" cy="166"/>
            </a:xfrm>
            <a:custGeom>
              <a:avLst/>
              <a:gdLst>
                <a:gd name="T0" fmla="*/ 779 w 826"/>
                <a:gd name="T1" fmla="*/ 94 h 345"/>
                <a:gd name="T2" fmla="*/ 413 w 826"/>
                <a:gd name="T3" fmla="*/ 81 h 345"/>
                <a:gd name="T4" fmla="*/ 47 w 826"/>
                <a:gd name="T5" fmla="*/ 94 h 345"/>
                <a:gd name="T6" fmla="*/ 413 w 826"/>
                <a:gd name="T7" fmla="*/ 345 h 345"/>
                <a:gd name="T8" fmla="*/ 779 w 826"/>
                <a:gd name="T9" fmla="*/ 94 h 345"/>
              </a:gdLst>
              <a:ahLst/>
              <a:cxnLst>
                <a:cxn ang="0">
                  <a:pos x="T0" y="T1"/>
                </a:cxn>
                <a:cxn ang="0">
                  <a:pos x="T2" y="T3"/>
                </a:cxn>
                <a:cxn ang="0">
                  <a:pos x="T4" y="T5"/>
                </a:cxn>
                <a:cxn ang="0">
                  <a:pos x="T6" y="T7"/>
                </a:cxn>
                <a:cxn ang="0">
                  <a:pos x="T8" y="T9"/>
                </a:cxn>
              </a:cxnLst>
              <a:rect l="0" t="0" r="r" b="b"/>
              <a:pathLst>
                <a:path w="826" h="345">
                  <a:moveTo>
                    <a:pt x="779" y="94"/>
                  </a:moveTo>
                  <a:cubicBezTo>
                    <a:pt x="739" y="0"/>
                    <a:pt x="588" y="81"/>
                    <a:pt x="413" y="81"/>
                  </a:cubicBezTo>
                  <a:cubicBezTo>
                    <a:pt x="237" y="81"/>
                    <a:pt x="87" y="0"/>
                    <a:pt x="47" y="94"/>
                  </a:cubicBezTo>
                  <a:cubicBezTo>
                    <a:pt x="0" y="184"/>
                    <a:pt x="144" y="345"/>
                    <a:pt x="413" y="345"/>
                  </a:cubicBezTo>
                  <a:cubicBezTo>
                    <a:pt x="682" y="345"/>
                    <a:pt x="826" y="184"/>
                    <a:pt x="779" y="94"/>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47"/>
            <p:cNvSpPr>
              <a:spLocks/>
            </p:cNvSpPr>
            <p:nvPr/>
          </p:nvSpPr>
          <p:spPr bwMode="auto">
            <a:xfrm>
              <a:off x="4182" y="535"/>
              <a:ext cx="289" cy="293"/>
            </a:xfrm>
            <a:custGeom>
              <a:avLst/>
              <a:gdLst>
                <a:gd name="T0" fmla="*/ 301 w 602"/>
                <a:gd name="T1" fmla="*/ 0 h 611"/>
                <a:gd name="T2" fmla="*/ 17 w 602"/>
                <a:gd name="T3" fmla="*/ 120 h 611"/>
                <a:gd name="T4" fmla="*/ 67 w 602"/>
                <a:gd name="T5" fmla="*/ 574 h 611"/>
                <a:gd name="T6" fmla="*/ 535 w 602"/>
                <a:gd name="T7" fmla="*/ 571 h 611"/>
                <a:gd name="T8" fmla="*/ 585 w 602"/>
                <a:gd name="T9" fmla="*/ 120 h 611"/>
                <a:gd name="T10" fmla="*/ 301 w 602"/>
                <a:gd name="T11" fmla="*/ 0 h 611"/>
              </a:gdLst>
              <a:ahLst/>
              <a:cxnLst>
                <a:cxn ang="0">
                  <a:pos x="T0" y="T1"/>
                </a:cxn>
                <a:cxn ang="0">
                  <a:pos x="T2" y="T3"/>
                </a:cxn>
                <a:cxn ang="0">
                  <a:pos x="T4" y="T5"/>
                </a:cxn>
                <a:cxn ang="0">
                  <a:pos x="T6" y="T7"/>
                </a:cxn>
                <a:cxn ang="0">
                  <a:pos x="T8" y="T9"/>
                </a:cxn>
                <a:cxn ang="0">
                  <a:pos x="T10" y="T11"/>
                </a:cxn>
              </a:cxnLst>
              <a:rect l="0" t="0" r="r" b="b"/>
              <a:pathLst>
                <a:path w="602" h="611">
                  <a:moveTo>
                    <a:pt x="301" y="0"/>
                  </a:moveTo>
                  <a:cubicBezTo>
                    <a:pt x="126" y="1"/>
                    <a:pt x="0" y="77"/>
                    <a:pt x="17" y="120"/>
                  </a:cubicBezTo>
                  <a:cubicBezTo>
                    <a:pt x="65" y="276"/>
                    <a:pt x="82" y="417"/>
                    <a:pt x="67" y="574"/>
                  </a:cubicBezTo>
                  <a:cubicBezTo>
                    <a:pt x="225" y="611"/>
                    <a:pt x="379" y="608"/>
                    <a:pt x="535" y="571"/>
                  </a:cubicBezTo>
                  <a:cubicBezTo>
                    <a:pt x="520" y="415"/>
                    <a:pt x="537" y="276"/>
                    <a:pt x="585" y="120"/>
                  </a:cubicBezTo>
                  <a:cubicBezTo>
                    <a:pt x="602" y="77"/>
                    <a:pt x="477" y="1"/>
                    <a:pt x="301" y="0"/>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48"/>
            <p:cNvSpPr>
              <a:spLocks/>
            </p:cNvSpPr>
            <p:nvPr/>
          </p:nvSpPr>
          <p:spPr bwMode="auto">
            <a:xfrm>
              <a:off x="4209" y="766"/>
              <a:ext cx="235" cy="111"/>
            </a:xfrm>
            <a:custGeom>
              <a:avLst/>
              <a:gdLst>
                <a:gd name="T0" fmla="*/ 14 w 488"/>
                <a:gd name="T1" fmla="*/ 0 h 230"/>
                <a:gd name="T2" fmla="*/ 0 w 488"/>
                <a:gd name="T3" fmla="*/ 92 h 230"/>
                <a:gd name="T4" fmla="*/ 488 w 488"/>
                <a:gd name="T5" fmla="*/ 92 h 230"/>
                <a:gd name="T6" fmla="*/ 474 w 488"/>
                <a:gd name="T7" fmla="*/ 0 h 230"/>
                <a:gd name="T8" fmla="*/ 14 w 488"/>
                <a:gd name="T9" fmla="*/ 0 h 230"/>
              </a:gdLst>
              <a:ahLst/>
              <a:cxnLst>
                <a:cxn ang="0">
                  <a:pos x="T0" y="T1"/>
                </a:cxn>
                <a:cxn ang="0">
                  <a:pos x="T2" y="T3"/>
                </a:cxn>
                <a:cxn ang="0">
                  <a:pos x="T4" y="T5"/>
                </a:cxn>
                <a:cxn ang="0">
                  <a:pos x="T6" y="T7"/>
                </a:cxn>
                <a:cxn ang="0">
                  <a:pos x="T8" y="T9"/>
                </a:cxn>
              </a:cxnLst>
              <a:rect l="0" t="0" r="r" b="b"/>
              <a:pathLst>
                <a:path w="488" h="230">
                  <a:moveTo>
                    <a:pt x="14" y="0"/>
                  </a:moveTo>
                  <a:cubicBezTo>
                    <a:pt x="17" y="32"/>
                    <a:pt x="0" y="92"/>
                    <a:pt x="0" y="92"/>
                  </a:cubicBezTo>
                  <a:cubicBezTo>
                    <a:pt x="145" y="230"/>
                    <a:pt x="343" y="230"/>
                    <a:pt x="488" y="92"/>
                  </a:cubicBezTo>
                  <a:cubicBezTo>
                    <a:pt x="488" y="92"/>
                    <a:pt x="474" y="33"/>
                    <a:pt x="474" y="0"/>
                  </a:cubicBezTo>
                  <a:cubicBezTo>
                    <a:pt x="326" y="134"/>
                    <a:pt x="162" y="134"/>
                    <a:pt x="14" y="0"/>
                  </a:cubicBezTo>
                </a:path>
              </a:pathLst>
            </a:custGeom>
            <a:solidFill>
              <a:srgbClr val="ED4C5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49"/>
            <p:cNvSpPr>
              <a:spLocks/>
            </p:cNvSpPr>
            <p:nvPr/>
          </p:nvSpPr>
          <p:spPr bwMode="auto">
            <a:xfrm>
              <a:off x="4188" y="535"/>
              <a:ext cx="277" cy="101"/>
            </a:xfrm>
            <a:custGeom>
              <a:avLst/>
              <a:gdLst>
                <a:gd name="T0" fmla="*/ 575 w 575"/>
                <a:gd name="T1" fmla="*/ 106 h 211"/>
                <a:gd name="T2" fmla="*/ 287 w 575"/>
                <a:gd name="T3" fmla="*/ 211 h 211"/>
                <a:gd name="T4" fmla="*/ 0 w 575"/>
                <a:gd name="T5" fmla="*/ 106 h 211"/>
                <a:gd name="T6" fmla="*/ 287 w 575"/>
                <a:gd name="T7" fmla="*/ 0 h 211"/>
                <a:gd name="T8" fmla="*/ 575 w 575"/>
                <a:gd name="T9" fmla="*/ 106 h 211"/>
              </a:gdLst>
              <a:ahLst/>
              <a:cxnLst>
                <a:cxn ang="0">
                  <a:pos x="T0" y="T1"/>
                </a:cxn>
                <a:cxn ang="0">
                  <a:pos x="T2" y="T3"/>
                </a:cxn>
                <a:cxn ang="0">
                  <a:pos x="T4" y="T5"/>
                </a:cxn>
                <a:cxn ang="0">
                  <a:pos x="T6" y="T7"/>
                </a:cxn>
                <a:cxn ang="0">
                  <a:pos x="T8" y="T9"/>
                </a:cxn>
              </a:cxnLst>
              <a:rect l="0" t="0" r="r" b="b"/>
              <a:pathLst>
                <a:path w="575" h="211">
                  <a:moveTo>
                    <a:pt x="575" y="106"/>
                  </a:moveTo>
                  <a:cubicBezTo>
                    <a:pt x="575" y="165"/>
                    <a:pt x="446" y="211"/>
                    <a:pt x="287" y="211"/>
                  </a:cubicBezTo>
                  <a:cubicBezTo>
                    <a:pt x="128" y="211"/>
                    <a:pt x="0" y="164"/>
                    <a:pt x="0" y="106"/>
                  </a:cubicBezTo>
                  <a:cubicBezTo>
                    <a:pt x="0" y="47"/>
                    <a:pt x="128" y="0"/>
                    <a:pt x="287" y="0"/>
                  </a:cubicBezTo>
                  <a:cubicBezTo>
                    <a:pt x="446" y="0"/>
                    <a:pt x="575" y="47"/>
                    <a:pt x="575" y="106"/>
                  </a:cubicBezTo>
                  <a:close/>
                </a:path>
              </a:pathLst>
            </a:custGeom>
            <a:solidFill>
              <a:srgbClr val="656D7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70" name="Rectangle 269"/>
          <p:cNvSpPr/>
          <p:nvPr/>
        </p:nvSpPr>
        <p:spPr>
          <a:xfrm>
            <a:off x="1092692" y="3626639"/>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1" name="Group 8"/>
          <p:cNvGrpSpPr>
            <a:grpSpLocks noChangeAspect="1"/>
          </p:cNvGrpSpPr>
          <p:nvPr/>
        </p:nvGrpSpPr>
        <p:grpSpPr bwMode="auto">
          <a:xfrm>
            <a:off x="1406910" y="3714535"/>
            <a:ext cx="308429" cy="308429"/>
            <a:chOff x="1338" y="1553"/>
            <a:chExt cx="1609" cy="1609"/>
          </a:xfrm>
        </p:grpSpPr>
        <p:sp>
          <p:nvSpPr>
            <p:cNvPr id="2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2" name="Group 8"/>
          <p:cNvGrpSpPr>
            <a:grpSpLocks noChangeAspect="1"/>
          </p:cNvGrpSpPr>
          <p:nvPr/>
        </p:nvGrpSpPr>
        <p:grpSpPr bwMode="auto">
          <a:xfrm>
            <a:off x="1223157" y="4350920"/>
            <a:ext cx="308429" cy="308429"/>
            <a:chOff x="1338" y="1553"/>
            <a:chExt cx="1609" cy="1609"/>
          </a:xfrm>
        </p:grpSpPr>
        <p:sp>
          <p:nvSpPr>
            <p:cNvPr id="28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5" name="Group 284"/>
          <p:cNvGrpSpPr>
            <a:grpSpLocks noChangeAspect="1"/>
          </p:cNvGrpSpPr>
          <p:nvPr/>
        </p:nvGrpSpPr>
        <p:grpSpPr bwMode="auto">
          <a:xfrm>
            <a:off x="1569533" y="4009835"/>
            <a:ext cx="308429" cy="308429"/>
            <a:chOff x="1338" y="1553"/>
            <a:chExt cx="1609" cy="1609"/>
          </a:xfrm>
        </p:grpSpPr>
        <p:sp>
          <p:nvSpPr>
            <p:cNvPr id="28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8" name="Rectangle 287"/>
          <p:cNvSpPr/>
          <p:nvPr/>
        </p:nvSpPr>
        <p:spPr>
          <a:xfrm>
            <a:off x="7102435" y="3632546"/>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Group 8"/>
          <p:cNvGrpSpPr>
            <a:grpSpLocks noChangeAspect="1"/>
          </p:cNvGrpSpPr>
          <p:nvPr/>
        </p:nvGrpSpPr>
        <p:grpSpPr bwMode="auto">
          <a:xfrm>
            <a:off x="7416653" y="3720442"/>
            <a:ext cx="308429" cy="308429"/>
            <a:chOff x="1338" y="1553"/>
            <a:chExt cx="1609" cy="1609"/>
          </a:xfrm>
        </p:grpSpPr>
        <p:sp>
          <p:nvSpPr>
            <p:cNvPr id="29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2" name="Group 8"/>
          <p:cNvGrpSpPr>
            <a:grpSpLocks noChangeAspect="1"/>
          </p:cNvGrpSpPr>
          <p:nvPr/>
        </p:nvGrpSpPr>
        <p:grpSpPr bwMode="auto">
          <a:xfrm>
            <a:off x="7232900" y="4356827"/>
            <a:ext cx="308429" cy="308429"/>
            <a:chOff x="1338" y="1553"/>
            <a:chExt cx="1609" cy="1609"/>
          </a:xfrm>
        </p:grpSpPr>
        <p:sp>
          <p:nvSpPr>
            <p:cNvPr id="29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5" name="Group 294"/>
          <p:cNvGrpSpPr>
            <a:grpSpLocks noChangeAspect="1"/>
          </p:cNvGrpSpPr>
          <p:nvPr/>
        </p:nvGrpSpPr>
        <p:grpSpPr bwMode="auto">
          <a:xfrm>
            <a:off x="7579276" y="4015742"/>
            <a:ext cx="308429" cy="308429"/>
            <a:chOff x="1338" y="1553"/>
            <a:chExt cx="1609" cy="1609"/>
          </a:xfrm>
        </p:grpSpPr>
        <p:sp>
          <p:nvSpPr>
            <p:cNvPr id="29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8" name="Group 297"/>
          <p:cNvGrpSpPr/>
          <p:nvPr/>
        </p:nvGrpSpPr>
        <p:grpSpPr>
          <a:xfrm>
            <a:off x="2128052" y="3858521"/>
            <a:ext cx="1355116" cy="665740"/>
            <a:chOff x="6193110" y="1634670"/>
            <a:chExt cx="1355116" cy="665740"/>
          </a:xfrm>
        </p:grpSpPr>
        <p:grpSp>
          <p:nvGrpSpPr>
            <p:cNvPr id="299" name="Group 8"/>
            <p:cNvGrpSpPr>
              <a:grpSpLocks noChangeAspect="1"/>
            </p:cNvGrpSpPr>
            <p:nvPr/>
          </p:nvGrpSpPr>
          <p:grpSpPr bwMode="auto">
            <a:xfrm>
              <a:off x="6539627" y="1651361"/>
              <a:ext cx="308429" cy="308429"/>
              <a:chOff x="1338" y="1553"/>
              <a:chExt cx="1609" cy="1609"/>
            </a:xfrm>
          </p:grpSpPr>
          <p:sp>
            <p:nvSpPr>
              <p:cNvPr id="3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0" name="Group 8"/>
            <p:cNvGrpSpPr>
              <a:grpSpLocks noChangeAspect="1"/>
            </p:cNvGrpSpPr>
            <p:nvPr/>
          </p:nvGrpSpPr>
          <p:grpSpPr bwMode="auto">
            <a:xfrm>
              <a:off x="6888303" y="1991981"/>
              <a:ext cx="308429" cy="308429"/>
              <a:chOff x="1338" y="1553"/>
              <a:chExt cx="1609" cy="1609"/>
            </a:xfrm>
          </p:grpSpPr>
          <p:sp>
            <p:nvSpPr>
              <p:cNvPr id="33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1" name="Group 8"/>
            <p:cNvGrpSpPr>
              <a:grpSpLocks noChangeAspect="1"/>
            </p:cNvGrpSpPr>
            <p:nvPr/>
          </p:nvGrpSpPr>
          <p:grpSpPr bwMode="auto">
            <a:xfrm>
              <a:off x="6886144" y="1634670"/>
              <a:ext cx="308429" cy="308429"/>
              <a:chOff x="1338" y="1553"/>
              <a:chExt cx="1609" cy="1609"/>
            </a:xfrm>
          </p:grpSpPr>
          <p:sp>
            <p:nvSpPr>
              <p:cNvPr id="31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2" name="Group 8"/>
            <p:cNvGrpSpPr>
              <a:grpSpLocks noChangeAspect="1"/>
            </p:cNvGrpSpPr>
            <p:nvPr/>
          </p:nvGrpSpPr>
          <p:grpSpPr bwMode="auto">
            <a:xfrm>
              <a:off x="6559237" y="1990831"/>
              <a:ext cx="308429" cy="308429"/>
              <a:chOff x="1338" y="1553"/>
              <a:chExt cx="1609" cy="1609"/>
            </a:xfrm>
          </p:grpSpPr>
          <p:sp>
            <p:nvSpPr>
              <p:cNvPr id="30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3" name="Group 8"/>
            <p:cNvGrpSpPr>
              <a:grpSpLocks noChangeAspect="1"/>
            </p:cNvGrpSpPr>
            <p:nvPr/>
          </p:nvGrpSpPr>
          <p:grpSpPr bwMode="auto">
            <a:xfrm>
              <a:off x="6193110" y="1645940"/>
              <a:ext cx="308429" cy="308429"/>
              <a:chOff x="1338" y="1553"/>
              <a:chExt cx="1609" cy="1609"/>
            </a:xfrm>
          </p:grpSpPr>
          <p:sp>
            <p:nvSpPr>
              <p:cNvPr id="30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4" name="Group 8"/>
            <p:cNvGrpSpPr>
              <a:grpSpLocks noChangeAspect="1"/>
            </p:cNvGrpSpPr>
            <p:nvPr/>
          </p:nvGrpSpPr>
          <p:grpSpPr bwMode="auto">
            <a:xfrm>
              <a:off x="7239797" y="1990166"/>
              <a:ext cx="308429" cy="308429"/>
              <a:chOff x="1338" y="1553"/>
              <a:chExt cx="1609" cy="1609"/>
            </a:xfrm>
          </p:grpSpPr>
          <p:sp>
            <p:nvSpPr>
              <p:cNvPr id="30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305"/>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35" name="Group 334"/>
          <p:cNvGrpSpPr/>
          <p:nvPr/>
        </p:nvGrpSpPr>
        <p:grpSpPr>
          <a:xfrm>
            <a:off x="6328685" y="3840316"/>
            <a:ext cx="669373" cy="658354"/>
            <a:chOff x="6886798" y="1284745"/>
            <a:chExt cx="669373" cy="658354"/>
          </a:xfrm>
        </p:grpSpPr>
        <p:grpSp>
          <p:nvGrpSpPr>
            <p:cNvPr id="336" name="Group 8"/>
            <p:cNvGrpSpPr>
              <a:grpSpLocks noChangeAspect="1"/>
            </p:cNvGrpSpPr>
            <p:nvPr/>
          </p:nvGrpSpPr>
          <p:grpSpPr bwMode="auto">
            <a:xfrm>
              <a:off x="6886798" y="1284745"/>
              <a:ext cx="308429" cy="308429"/>
              <a:chOff x="1338" y="1553"/>
              <a:chExt cx="1609" cy="1609"/>
            </a:xfrm>
          </p:grpSpPr>
          <p:sp>
            <p:nvSpPr>
              <p:cNvPr id="36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7" name="Group 8"/>
            <p:cNvGrpSpPr>
              <a:grpSpLocks noChangeAspect="1"/>
            </p:cNvGrpSpPr>
            <p:nvPr/>
          </p:nvGrpSpPr>
          <p:grpSpPr bwMode="auto">
            <a:xfrm>
              <a:off x="7247742" y="1284745"/>
              <a:ext cx="308429" cy="308429"/>
              <a:chOff x="1338" y="1553"/>
              <a:chExt cx="1609" cy="1609"/>
            </a:xfrm>
          </p:grpSpPr>
          <p:sp>
            <p:nvSpPr>
              <p:cNvPr id="3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8" name="Group 8"/>
            <p:cNvGrpSpPr>
              <a:grpSpLocks noChangeAspect="1"/>
            </p:cNvGrpSpPr>
            <p:nvPr/>
          </p:nvGrpSpPr>
          <p:grpSpPr bwMode="auto">
            <a:xfrm>
              <a:off x="7245217" y="1634670"/>
              <a:ext cx="308429" cy="308429"/>
              <a:chOff x="1338" y="1553"/>
              <a:chExt cx="1609" cy="1609"/>
            </a:xfrm>
          </p:grpSpPr>
          <p:sp>
            <p:nvSpPr>
              <p:cNvPr id="3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65" name="Group 313"/>
          <p:cNvGrpSpPr>
            <a:grpSpLocks noChangeAspect="1"/>
          </p:cNvGrpSpPr>
          <p:nvPr/>
        </p:nvGrpSpPr>
        <p:grpSpPr bwMode="auto">
          <a:xfrm>
            <a:off x="2100804" y="3833836"/>
            <a:ext cx="384856" cy="385706"/>
            <a:chOff x="4983" y="3001"/>
            <a:chExt cx="453" cy="454"/>
          </a:xfrm>
        </p:grpSpPr>
        <p:sp>
          <p:nvSpPr>
            <p:cNvPr id="366"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9" name="Group 313"/>
          <p:cNvGrpSpPr>
            <a:grpSpLocks noChangeAspect="1"/>
          </p:cNvGrpSpPr>
          <p:nvPr/>
        </p:nvGrpSpPr>
        <p:grpSpPr bwMode="auto">
          <a:xfrm>
            <a:off x="2442590" y="4167934"/>
            <a:ext cx="384856" cy="385706"/>
            <a:chOff x="4983" y="3001"/>
            <a:chExt cx="453" cy="454"/>
          </a:xfrm>
        </p:grpSpPr>
        <p:sp>
          <p:nvSpPr>
            <p:cNvPr id="370"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3" name="Group 313"/>
          <p:cNvGrpSpPr>
            <a:grpSpLocks noChangeAspect="1"/>
          </p:cNvGrpSpPr>
          <p:nvPr/>
        </p:nvGrpSpPr>
        <p:grpSpPr bwMode="auto">
          <a:xfrm>
            <a:off x="2442523" y="3842785"/>
            <a:ext cx="384856" cy="385706"/>
            <a:chOff x="4983" y="3001"/>
            <a:chExt cx="453" cy="454"/>
          </a:xfrm>
        </p:grpSpPr>
        <p:sp>
          <p:nvSpPr>
            <p:cNvPr id="374"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7" name="Group 313"/>
          <p:cNvGrpSpPr>
            <a:grpSpLocks noChangeAspect="1"/>
          </p:cNvGrpSpPr>
          <p:nvPr/>
        </p:nvGrpSpPr>
        <p:grpSpPr bwMode="auto">
          <a:xfrm>
            <a:off x="2785336" y="4181667"/>
            <a:ext cx="384856" cy="385706"/>
            <a:chOff x="4983" y="3001"/>
            <a:chExt cx="453" cy="454"/>
          </a:xfrm>
        </p:grpSpPr>
        <p:sp>
          <p:nvSpPr>
            <p:cNvPr id="378"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1" name="Group 313"/>
          <p:cNvGrpSpPr>
            <a:grpSpLocks noChangeAspect="1"/>
          </p:cNvGrpSpPr>
          <p:nvPr/>
        </p:nvGrpSpPr>
        <p:grpSpPr bwMode="auto">
          <a:xfrm>
            <a:off x="2793471" y="3823346"/>
            <a:ext cx="384856" cy="385706"/>
            <a:chOff x="4983" y="3001"/>
            <a:chExt cx="453" cy="454"/>
          </a:xfrm>
        </p:grpSpPr>
        <p:sp>
          <p:nvSpPr>
            <p:cNvPr id="382"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5" name="Group 313"/>
          <p:cNvGrpSpPr>
            <a:grpSpLocks noChangeAspect="1"/>
          </p:cNvGrpSpPr>
          <p:nvPr/>
        </p:nvGrpSpPr>
        <p:grpSpPr bwMode="auto">
          <a:xfrm>
            <a:off x="3163625" y="4166234"/>
            <a:ext cx="384856" cy="385706"/>
            <a:chOff x="4983" y="3001"/>
            <a:chExt cx="453" cy="454"/>
          </a:xfrm>
        </p:grpSpPr>
        <p:sp>
          <p:nvSpPr>
            <p:cNvPr id="386"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9" name="Group 313"/>
          <p:cNvGrpSpPr>
            <a:grpSpLocks noChangeAspect="1"/>
          </p:cNvGrpSpPr>
          <p:nvPr/>
        </p:nvGrpSpPr>
        <p:grpSpPr bwMode="auto">
          <a:xfrm>
            <a:off x="6296259" y="3797547"/>
            <a:ext cx="384856" cy="385706"/>
            <a:chOff x="4983" y="3001"/>
            <a:chExt cx="453" cy="454"/>
          </a:xfrm>
        </p:grpSpPr>
        <p:sp>
          <p:nvSpPr>
            <p:cNvPr id="390"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3" name="Group 313"/>
          <p:cNvGrpSpPr>
            <a:grpSpLocks noChangeAspect="1"/>
          </p:cNvGrpSpPr>
          <p:nvPr/>
        </p:nvGrpSpPr>
        <p:grpSpPr bwMode="auto">
          <a:xfrm>
            <a:off x="6657256" y="4140645"/>
            <a:ext cx="384856" cy="385706"/>
            <a:chOff x="4983" y="3001"/>
            <a:chExt cx="453" cy="454"/>
          </a:xfrm>
        </p:grpSpPr>
        <p:sp>
          <p:nvSpPr>
            <p:cNvPr id="394"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7" name="Group 313"/>
          <p:cNvGrpSpPr>
            <a:grpSpLocks noChangeAspect="1"/>
          </p:cNvGrpSpPr>
          <p:nvPr/>
        </p:nvGrpSpPr>
        <p:grpSpPr bwMode="auto">
          <a:xfrm>
            <a:off x="6656617" y="3806645"/>
            <a:ext cx="384856" cy="385706"/>
            <a:chOff x="4983" y="3001"/>
            <a:chExt cx="453" cy="454"/>
          </a:xfrm>
        </p:grpSpPr>
        <p:sp>
          <p:nvSpPr>
            <p:cNvPr id="398"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14"/>
            <p:cNvSpPr>
              <a:spLocks noChangeArrowheads="1"/>
            </p:cNvSpPr>
            <p:nvPr/>
          </p:nvSpPr>
          <p:spPr bwMode="auto">
            <a:xfrm>
              <a:off x="5033" y="3054"/>
              <a:ext cx="343" cy="344"/>
            </a:xfrm>
            <a:prstGeom prst="ellipse">
              <a:avLst/>
            </a:prstGeom>
            <a:solidFill>
              <a:srgbClr val="EE352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1" name="Group 178"/>
          <p:cNvGrpSpPr>
            <a:grpSpLocks noChangeAspect="1"/>
          </p:cNvGrpSpPr>
          <p:nvPr/>
        </p:nvGrpSpPr>
        <p:grpSpPr bwMode="auto">
          <a:xfrm>
            <a:off x="2108720" y="3811158"/>
            <a:ext cx="367503" cy="402384"/>
            <a:chOff x="2150" y="2268"/>
            <a:chExt cx="295" cy="323"/>
          </a:xfrm>
        </p:grpSpPr>
        <p:sp>
          <p:nvSpPr>
            <p:cNvPr id="422"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5" name="Group 178"/>
          <p:cNvGrpSpPr>
            <a:grpSpLocks noChangeAspect="1"/>
          </p:cNvGrpSpPr>
          <p:nvPr/>
        </p:nvGrpSpPr>
        <p:grpSpPr bwMode="auto">
          <a:xfrm>
            <a:off x="2450715" y="4136203"/>
            <a:ext cx="367503" cy="402384"/>
            <a:chOff x="2150" y="2268"/>
            <a:chExt cx="295" cy="323"/>
          </a:xfrm>
        </p:grpSpPr>
        <p:sp>
          <p:nvSpPr>
            <p:cNvPr id="426"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9" name="Group 178"/>
          <p:cNvGrpSpPr>
            <a:grpSpLocks noChangeAspect="1"/>
          </p:cNvGrpSpPr>
          <p:nvPr/>
        </p:nvGrpSpPr>
        <p:grpSpPr bwMode="auto">
          <a:xfrm>
            <a:off x="2457771" y="3777994"/>
            <a:ext cx="367503" cy="402384"/>
            <a:chOff x="2150" y="2268"/>
            <a:chExt cx="295" cy="323"/>
          </a:xfrm>
        </p:grpSpPr>
        <p:sp>
          <p:nvSpPr>
            <p:cNvPr id="430"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3" name="Group 178"/>
          <p:cNvGrpSpPr>
            <a:grpSpLocks noChangeAspect="1"/>
          </p:cNvGrpSpPr>
          <p:nvPr/>
        </p:nvGrpSpPr>
        <p:grpSpPr bwMode="auto">
          <a:xfrm>
            <a:off x="6302612" y="3720442"/>
            <a:ext cx="367503" cy="402384"/>
            <a:chOff x="2150" y="2268"/>
            <a:chExt cx="295" cy="323"/>
          </a:xfrm>
        </p:grpSpPr>
        <p:sp>
          <p:nvSpPr>
            <p:cNvPr id="434"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7" name="Group 178"/>
          <p:cNvGrpSpPr>
            <a:grpSpLocks noChangeAspect="1"/>
          </p:cNvGrpSpPr>
          <p:nvPr/>
        </p:nvGrpSpPr>
        <p:grpSpPr bwMode="auto">
          <a:xfrm>
            <a:off x="6682573" y="3741620"/>
            <a:ext cx="367503" cy="402384"/>
            <a:chOff x="2150" y="2268"/>
            <a:chExt cx="295" cy="323"/>
          </a:xfrm>
        </p:grpSpPr>
        <p:sp>
          <p:nvSpPr>
            <p:cNvPr id="438"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1" name="Group 178"/>
          <p:cNvGrpSpPr>
            <a:grpSpLocks noChangeAspect="1"/>
          </p:cNvGrpSpPr>
          <p:nvPr/>
        </p:nvGrpSpPr>
        <p:grpSpPr bwMode="auto">
          <a:xfrm>
            <a:off x="6679076" y="4122074"/>
            <a:ext cx="367503" cy="402384"/>
            <a:chOff x="2150" y="2268"/>
            <a:chExt cx="295" cy="323"/>
          </a:xfrm>
        </p:grpSpPr>
        <p:sp>
          <p:nvSpPr>
            <p:cNvPr id="442"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62</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526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err="1" smtClean="0">
                <a:solidFill>
                  <a:srgbClr val="000000"/>
                </a:solidFill>
              </a:rPr>
              <a:t>Microservices</a:t>
            </a:r>
            <a:r>
              <a:rPr lang="en-US" sz="2800" dirty="0" smtClean="0">
                <a:solidFill>
                  <a:srgbClr val="000000"/>
                </a:solidFill>
              </a:rPr>
              <a:t> Deployment</a:t>
            </a:r>
            <a:endParaRPr lang="en" sz="2800" dirty="0">
              <a:solidFill>
                <a:srgbClr val="000000"/>
              </a:solidFill>
            </a:endParaRPr>
          </a:p>
        </p:txBody>
      </p:sp>
      <p:sp>
        <p:nvSpPr>
          <p:cNvPr id="20" name="Rectangle 19"/>
          <p:cNvSpPr/>
          <p:nvPr/>
        </p:nvSpPr>
        <p:spPr>
          <a:xfrm>
            <a:off x="906236" y="3532738"/>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sp>
        <p:nvSpPr>
          <p:cNvPr id="21" name="Rectangle 20"/>
          <p:cNvSpPr/>
          <p:nvPr/>
        </p:nvSpPr>
        <p:spPr>
          <a:xfrm>
            <a:off x="906236" y="3206082"/>
            <a:ext cx="7331528" cy="229618"/>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Router</a:t>
            </a:r>
            <a:endParaRPr lang="en-US" dirty="0">
              <a:solidFill>
                <a:schemeClr val="tx1"/>
              </a:solidFill>
            </a:endParaRPr>
          </a:p>
        </p:txBody>
      </p:sp>
      <p:grpSp>
        <p:nvGrpSpPr>
          <p:cNvPr id="56" name="Group 12"/>
          <p:cNvGrpSpPr>
            <a:grpSpLocks noChangeAspect="1"/>
          </p:cNvGrpSpPr>
          <p:nvPr/>
        </p:nvGrpSpPr>
        <p:grpSpPr bwMode="auto">
          <a:xfrm>
            <a:off x="3535819" y="1617439"/>
            <a:ext cx="612775" cy="612775"/>
            <a:chOff x="3649" y="781"/>
            <a:chExt cx="386" cy="386"/>
          </a:xfrm>
        </p:grpSpPr>
        <p:sp>
          <p:nvSpPr>
            <p:cNvPr id="57"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12"/>
          <p:cNvGrpSpPr>
            <a:grpSpLocks noChangeAspect="1"/>
          </p:cNvGrpSpPr>
          <p:nvPr/>
        </p:nvGrpSpPr>
        <p:grpSpPr bwMode="auto">
          <a:xfrm>
            <a:off x="4251782" y="1618348"/>
            <a:ext cx="612775" cy="612775"/>
            <a:chOff x="3649" y="781"/>
            <a:chExt cx="386" cy="386"/>
          </a:xfrm>
        </p:grpSpPr>
        <p:sp>
          <p:nvSpPr>
            <p:cNvPr id="65"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 name="Group 12"/>
          <p:cNvGrpSpPr>
            <a:grpSpLocks noChangeAspect="1"/>
          </p:cNvGrpSpPr>
          <p:nvPr/>
        </p:nvGrpSpPr>
        <p:grpSpPr bwMode="auto">
          <a:xfrm>
            <a:off x="4944045" y="1618348"/>
            <a:ext cx="612775" cy="612775"/>
            <a:chOff x="3649" y="781"/>
            <a:chExt cx="386" cy="386"/>
          </a:xfrm>
        </p:grpSpPr>
        <p:sp>
          <p:nvSpPr>
            <p:cNvPr id="73"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80" name="Straight Arrow Connector 79"/>
          <p:cNvCxnSpPr/>
          <p:nvPr/>
        </p:nvCxnSpPr>
        <p:spPr>
          <a:xfrm flipH="1">
            <a:off x="3775532" y="2295301"/>
            <a:ext cx="476250" cy="81374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4521148" y="2306615"/>
            <a:ext cx="0" cy="769029"/>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864557" y="2320651"/>
            <a:ext cx="319201" cy="75499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3" name="Group 12"/>
          <p:cNvGrpSpPr>
            <a:grpSpLocks noChangeAspect="1"/>
          </p:cNvGrpSpPr>
          <p:nvPr/>
        </p:nvGrpSpPr>
        <p:grpSpPr bwMode="auto">
          <a:xfrm>
            <a:off x="5532016" y="1453923"/>
            <a:ext cx="612775" cy="612775"/>
            <a:chOff x="3649" y="781"/>
            <a:chExt cx="386" cy="386"/>
          </a:xfrm>
        </p:grpSpPr>
        <p:sp>
          <p:nvSpPr>
            <p:cNvPr id="8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1" name="Group 12"/>
          <p:cNvGrpSpPr>
            <a:grpSpLocks noChangeAspect="1"/>
          </p:cNvGrpSpPr>
          <p:nvPr/>
        </p:nvGrpSpPr>
        <p:grpSpPr bwMode="auto">
          <a:xfrm>
            <a:off x="2786560" y="1417411"/>
            <a:ext cx="612775" cy="612775"/>
            <a:chOff x="3649" y="781"/>
            <a:chExt cx="386" cy="386"/>
          </a:xfrm>
        </p:grpSpPr>
        <p:sp>
          <p:nvSpPr>
            <p:cNvPr id="9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 name="Group 12"/>
          <p:cNvGrpSpPr>
            <a:grpSpLocks noChangeAspect="1"/>
          </p:cNvGrpSpPr>
          <p:nvPr/>
        </p:nvGrpSpPr>
        <p:grpSpPr bwMode="auto">
          <a:xfrm>
            <a:off x="3120190" y="1884707"/>
            <a:ext cx="612775" cy="612775"/>
            <a:chOff x="3649" y="781"/>
            <a:chExt cx="386" cy="386"/>
          </a:xfrm>
        </p:grpSpPr>
        <p:sp>
          <p:nvSpPr>
            <p:cNvPr id="10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12"/>
          <p:cNvGrpSpPr>
            <a:grpSpLocks noChangeAspect="1"/>
          </p:cNvGrpSpPr>
          <p:nvPr/>
        </p:nvGrpSpPr>
        <p:grpSpPr bwMode="auto">
          <a:xfrm>
            <a:off x="4009494" y="1379126"/>
            <a:ext cx="612775" cy="612775"/>
            <a:chOff x="3649" y="781"/>
            <a:chExt cx="386" cy="386"/>
          </a:xfrm>
        </p:grpSpPr>
        <p:sp>
          <p:nvSpPr>
            <p:cNvPr id="10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5" name="Group 12"/>
          <p:cNvGrpSpPr>
            <a:grpSpLocks noChangeAspect="1"/>
          </p:cNvGrpSpPr>
          <p:nvPr/>
        </p:nvGrpSpPr>
        <p:grpSpPr bwMode="auto">
          <a:xfrm>
            <a:off x="4679479" y="1435786"/>
            <a:ext cx="612775" cy="612775"/>
            <a:chOff x="3649" y="781"/>
            <a:chExt cx="386" cy="386"/>
          </a:xfrm>
        </p:grpSpPr>
        <p:sp>
          <p:nvSpPr>
            <p:cNvPr id="11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3" name="Group 12"/>
          <p:cNvGrpSpPr>
            <a:grpSpLocks noChangeAspect="1"/>
          </p:cNvGrpSpPr>
          <p:nvPr/>
        </p:nvGrpSpPr>
        <p:grpSpPr bwMode="auto">
          <a:xfrm>
            <a:off x="5324434" y="1968273"/>
            <a:ext cx="612775" cy="612775"/>
            <a:chOff x="3649" y="781"/>
            <a:chExt cx="386" cy="386"/>
          </a:xfrm>
        </p:grpSpPr>
        <p:sp>
          <p:nvSpPr>
            <p:cNvPr id="12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TextBox 213"/>
          <p:cNvSpPr txBox="1"/>
          <p:nvPr/>
        </p:nvSpPr>
        <p:spPr>
          <a:xfrm>
            <a:off x="-105103" y="3867807"/>
            <a:ext cx="184731" cy="307777"/>
          </a:xfrm>
          <a:prstGeom prst="rect">
            <a:avLst/>
          </a:prstGeom>
          <a:noFill/>
        </p:spPr>
        <p:txBody>
          <a:bodyPr wrap="none" rtlCol="0">
            <a:spAutoFit/>
          </a:bodyPr>
          <a:lstStyle/>
          <a:p>
            <a:endParaRPr lang="en-US" dirty="0"/>
          </a:p>
        </p:txBody>
      </p:sp>
      <p:grpSp>
        <p:nvGrpSpPr>
          <p:cNvPr id="312" name="Group 15"/>
          <p:cNvGrpSpPr>
            <a:grpSpLocks noChangeAspect="1"/>
          </p:cNvGrpSpPr>
          <p:nvPr/>
        </p:nvGrpSpPr>
        <p:grpSpPr bwMode="auto">
          <a:xfrm>
            <a:off x="7411320" y="1108497"/>
            <a:ext cx="991783" cy="991783"/>
            <a:chOff x="5839" y="2438"/>
            <a:chExt cx="386" cy="386"/>
          </a:xfrm>
        </p:grpSpPr>
        <p:sp>
          <p:nvSpPr>
            <p:cNvPr id="313" name="AutoShape 14"/>
            <p:cNvSpPr>
              <a:spLocks noChangeAspect="1" noChangeArrowheads="1" noTextEdit="1"/>
            </p:cNvSpPr>
            <p:nvPr/>
          </p:nvSpPr>
          <p:spPr bwMode="auto">
            <a:xfrm>
              <a:off x="5839" y="2438"/>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16"/>
            <p:cNvSpPr>
              <a:spLocks noChangeArrowheads="1"/>
            </p:cNvSpPr>
            <p:nvPr/>
          </p:nvSpPr>
          <p:spPr bwMode="auto">
            <a:xfrm>
              <a:off x="5851" y="2450"/>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7"/>
            <p:cNvSpPr>
              <a:spLocks/>
            </p:cNvSpPr>
            <p:nvPr/>
          </p:nvSpPr>
          <p:spPr bwMode="auto">
            <a:xfrm>
              <a:off x="5935" y="2661"/>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18"/>
            <p:cNvSpPr>
              <a:spLocks noChangeArrowheads="1"/>
            </p:cNvSpPr>
            <p:nvPr/>
          </p:nvSpPr>
          <p:spPr bwMode="auto">
            <a:xfrm>
              <a:off x="5940" y="2661"/>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9"/>
            <p:cNvSpPr>
              <a:spLocks noEditPoints="1"/>
            </p:cNvSpPr>
            <p:nvPr/>
          </p:nvSpPr>
          <p:spPr bwMode="auto">
            <a:xfrm>
              <a:off x="5929" y="2654"/>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Oval 20"/>
            <p:cNvSpPr>
              <a:spLocks noChangeArrowheads="1"/>
            </p:cNvSpPr>
            <p:nvPr/>
          </p:nvSpPr>
          <p:spPr bwMode="auto">
            <a:xfrm>
              <a:off x="5935" y="2558"/>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Oval 21"/>
            <p:cNvSpPr>
              <a:spLocks noChangeArrowheads="1"/>
            </p:cNvSpPr>
            <p:nvPr/>
          </p:nvSpPr>
          <p:spPr bwMode="auto">
            <a:xfrm>
              <a:off x="6074" y="2558"/>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70" name="Rectangle 269"/>
          <p:cNvSpPr/>
          <p:nvPr/>
        </p:nvSpPr>
        <p:spPr>
          <a:xfrm>
            <a:off x="1092692" y="3626639"/>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1" name="Group 8"/>
          <p:cNvGrpSpPr>
            <a:grpSpLocks noChangeAspect="1"/>
          </p:cNvGrpSpPr>
          <p:nvPr/>
        </p:nvGrpSpPr>
        <p:grpSpPr bwMode="auto">
          <a:xfrm>
            <a:off x="1406910" y="3714535"/>
            <a:ext cx="308429" cy="308429"/>
            <a:chOff x="1338" y="1553"/>
            <a:chExt cx="1609" cy="1609"/>
          </a:xfrm>
        </p:grpSpPr>
        <p:sp>
          <p:nvSpPr>
            <p:cNvPr id="2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2" name="Group 8"/>
          <p:cNvGrpSpPr>
            <a:grpSpLocks noChangeAspect="1"/>
          </p:cNvGrpSpPr>
          <p:nvPr/>
        </p:nvGrpSpPr>
        <p:grpSpPr bwMode="auto">
          <a:xfrm>
            <a:off x="1223157" y="4350920"/>
            <a:ext cx="308429" cy="308429"/>
            <a:chOff x="1338" y="1553"/>
            <a:chExt cx="1609" cy="1609"/>
          </a:xfrm>
        </p:grpSpPr>
        <p:sp>
          <p:nvSpPr>
            <p:cNvPr id="28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5" name="Group 284"/>
          <p:cNvGrpSpPr>
            <a:grpSpLocks noChangeAspect="1"/>
          </p:cNvGrpSpPr>
          <p:nvPr/>
        </p:nvGrpSpPr>
        <p:grpSpPr bwMode="auto">
          <a:xfrm>
            <a:off x="1569533" y="4009835"/>
            <a:ext cx="308429" cy="308429"/>
            <a:chOff x="1338" y="1553"/>
            <a:chExt cx="1609" cy="1609"/>
          </a:xfrm>
        </p:grpSpPr>
        <p:sp>
          <p:nvSpPr>
            <p:cNvPr id="28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8" name="Rectangle 287"/>
          <p:cNvSpPr/>
          <p:nvPr/>
        </p:nvSpPr>
        <p:spPr>
          <a:xfrm>
            <a:off x="7102435" y="3632546"/>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Group 8"/>
          <p:cNvGrpSpPr>
            <a:grpSpLocks noChangeAspect="1"/>
          </p:cNvGrpSpPr>
          <p:nvPr/>
        </p:nvGrpSpPr>
        <p:grpSpPr bwMode="auto">
          <a:xfrm>
            <a:off x="7416653" y="3720442"/>
            <a:ext cx="308429" cy="308429"/>
            <a:chOff x="1338" y="1553"/>
            <a:chExt cx="1609" cy="1609"/>
          </a:xfrm>
        </p:grpSpPr>
        <p:sp>
          <p:nvSpPr>
            <p:cNvPr id="29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2" name="Group 8"/>
          <p:cNvGrpSpPr>
            <a:grpSpLocks noChangeAspect="1"/>
          </p:cNvGrpSpPr>
          <p:nvPr/>
        </p:nvGrpSpPr>
        <p:grpSpPr bwMode="auto">
          <a:xfrm>
            <a:off x="7232900" y="4356827"/>
            <a:ext cx="308429" cy="308429"/>
            <a:chOff x="1338" y="1553"/>
            <a:chExt cx="1609" cy="1609"/>
          </a:xfrm>
        </p:grpSpPr>
        <p:sp>
          <p:nvSpPr>
            <p:cNvPr id="29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5" name="Group 294"/>
          <p:cNvGrpSpPr>
            <a:grpSpLocks noChangeAspect="1"/>
          </p:cNvGrpSpPr>
          <p:nvPr/>
        </p:nvGrpSpPr>
        <p:grpSpPr bwMode="auto">
          <a:xfrm>
            <a:off x="7579276" y="4015742"/>
            <a:ext cx="308429" cy="308429"/>
            <a:chOff x="1338" y="1553"/>
            <a:chExt cx="1609" cy="1609"/>
          </a:xfrm>
        </p:grpSpPr>
        <p:sp>
          <p:nvSpPr>
            <p:cNvPr id="29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8" name="Group 297"/>
          <p:cNvGrpSpPr/>
          <p:nvPr/>
        </p:nvGrpSpPr>
        <p:grpSpPr>
          <a:xfrm>
            <a:off x="2128052" y="3858521"/>
            <a:ext cx="1355116" cy="665740"/>
            <a:chOff x="6193110" y="1634670"/>
            <a:chExt cx="1355116" cy="665740"/>
          </a:xfrm>
        </p:grpSpPr>
        <p:grpSp>
          <p:nvGrpSpPr>
            <p:cNvPr id="299" name="Group 8"/>
            <p:cNvGrpSpPr>
              <a:grpSpLocks noChangeAspect="1"/>
            </p:cNvGrpSpPr>
            <p:nvPr/>
          </p:nvGrpSpPr>
          <p:grpSpPr bwMode="auto">
            <a:xfrm>
              <a:off x="6539627" y="1651361"/>
              <a:ext cx="308429" cy="308429"/>
              <a:chOff x="1338" y="1553"/>
              <a:chExt cx="1609" cy="1609"/>
            </a:xfrm>
          </p:grpSpPr>
          <p:sp>
            <p:nvSpPr>
              <p:cNvPr id="3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0" name="Group 8"/>
            <p:cNvGrpSpPr>
              <a:grpSpLocks noChangeAspect="1"/>
            </p:cNvGrpSpPr>
            <p:nvPr/>
          </p:nvGrpSpPr>
          <p:grpSpPr bwMode="auto">
            <a:xfrm>
              <a:off x="6888303" y="1991981"/>
              <a:ext cx="308429" cy="308429"/>
              <a:chOff x="1338" y="1553"/>
              <a:chExt cx="1609" cy="1609"/>
            </a:xfrm>
          </p:grpSpPr>
          <p:sp>
            <p:nvSpPr>
              <p:cNvPr id="33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1" name="Group 8"/>
            <p:cNvGrpSpPr>
              <a:grpSpLocks noChangeAspect="1"/>
            </p:cNvGrpSpPr>
            <p:nvPr/>
          </p:nvGrpSpPr>
          <p:grpSpPr bwMode="auto">
            <a:xfrm>
              <a:off x="6886144" y="1634670"/>
              <a:ext cx="308429" cy="308429"/>
              <a:chOff x="1338" y="1553"/>
              <a:chExt cx="1609" cy="1609"/>
            </a:xfrm>
          </p:grpSpPr>
          <p:sp>
            <p:nvSpPr>
              <p:cNvPr id="31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2" name="Group 8"/>
            <p:cNvGrpSpPr>
              <a:grpSpLocks noChangeAspect="1"/>
            </p:cNvGrpSpPr>
            <p:nvPr/>
          </p:nvGrpSpPr>
          <p:grpSpPr bwMode="auto">
            <a:xfrm>
              <a:off x="6559237" y="1990831"/>
              <a:ext cx="308429" cy="308429"/>
              <a:chOff x="1338" y="1553"/>
              <a:chExt cx="1609" cy="1609"/>
            </a:xfrm>
          </p:grpSpPr>
          <p:sp>
            <p:nvSpPr>
              <p:cNvPr id="30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3" name="Group 8"/>
            <p:cNvGrpSpPr>
              <a:grpSpLocks noChangeAspect="1"/>
            </p:cNvGrpSpPr>
            <p:nvPr/>
          </p:nvGrpSpPr>
          <p:grpSpPr bwMode="auto">
            <a:xfrm>
              <a:off x="6193110" y="1645940"/>
              <a:ext cx="308429" cy="308429"/>
              <a:chOff x="1338" y="1553"/>
              <a:chExt cx="1609" cy="1609"/>
            </a:xfrm>
          </p:grpSpPr>
          <p:sp>
            <p:nvSpPr>
              <p:cNvPr id="30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4" name="Group 8"/>
            <p:cNvGrpSpPr>
              <a:grpSpLocks noChangeAspect="1"/>
            </p:cNvGrpSpPr>
            <p:nvPr/>
          </p:nvGrpSpPr>
          <p:grpSpPr bwMode="auto">
            <a:xfrm>
              <a:off x="7239797" y="1990166"/>
              <a:ext cx="308429" cy="308429"/>
              <a:chOff x="1338" y="1553"/>
              <a:chExt cx="1609" cy="1609"/>
            </a:xfrm>
          </p:grpSpPr>
          <p:sp>
            <p:nvSpPr>
              <p:cNvPr id="30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305"/>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35" name="Group 334"/>
          <p:cNvGrpSpPr/>
          <p:nvPr/>
        </p:nvGrpSpPr>
        <p:grpSpPr>
          <a:xfrm>
            <a:off x="6328685" y="3840316"/>
            <a:ext cx="669373" cy="658354"/>
            <a:chOff x="6886798" y="1284745"/>
            <a:chExt cx="669373" cy="658354"/>
          </a:xfrm>
        </p:grpSpPr>
        <p:grpSp>
          <p:nvGrpSpPr>
            <p:cNvPr id="336" name="Group 8"/>
            <p:cNvGrpSpPr>
              <a:grpSpLocks noChangeAspect="1"/>
            </p:cNvGrpSpPr>
            <p:nvPr/>
          </p:nvGrpSpPr>
          <p:grpSpPr bwMode="auto">
            <a:xfrm>
              <a:off x="6886798" y="1284745"/>
              <a:ext cx="308429" cy="308429"/>
              <a:chOff x="1338" y="1553"/>
              <a:chExt cx="1609" cy="1609"/>
            </a:xfrm>
          </p:grpSpPr>
          <p:sp>
            <p:nvSpPr>
              <p:cNvPr id="36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7" name="Group 8"/>
            <p:cNvGrpSpPr>
              <a:grpSpLocks noChangeAspect="1"/>
            </p:cNvGrpSpPr>
            <p:nvPr/>
          </p:nvGrpSpPr>
          <p:grpSpPr bwMode="auto">
            <a:xfrm>
              <a:off x="7247742" y="1284745"/>
              <a:ext cx="308429" cy="308429"/>
              <a:chOff x="1338" y="1553"/>
              <a:chExt cx="1609" cy="1609"/>
            </a:xfrm>
          </p:grpSpPr>
          <p:sp>
            <p:nvSpPr>
              <p:cNvPr id="3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8" name="Group 8"/>
            <p:cNvGrpSpPr>
              <a:grpSpLocks noChangeAspect="1"/>
            </p:cNvGrpSpPr>
            <p:nvPr/>
          </p:nvGrpSpPr>
          <p:grpSpPr bwMode="auto">
            <a:xfrm>
              <a:off x="7245217" y="1634670"/>
              <a:ext cx="308429" cy="308429"/>
              <a:chOff x="1338" y="1553"/>
              <a:chExt cx="1609" cy="1609"/>
            </a:xfrm>
          </p:grpSpPr>
          <p:sp>
            <p:nvSpPr>
              <p:cNvPr id="3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77" name="Group 313"/>
          <p:cNvGrpSpPr>
            <a:grpSpLocks noChangeAspect="1"/>
          </p:cNvGrpSpPr>
          <p:nvPr/>
        </p:nvGrpSpPr>
        <p:grpSpPr bwMode="auto">
          <a:xfrm>
            <a:off x="2776357" y="4185741"/>
            <a:ext cx="384856" cy="385706"/>
            <a:chOff x="4983" y="3001"/>
            <a:chExt cx="453" cy="454"/>
          </a:xfrm>
        </p:grpSpPr>
        <p:sp>
          <p:nvSpPr>
            <p:cNvPr id="378"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1" name="Group 313"/>
          <p:cNvGrpSpPr>
            <a:grpSpLocks noChangeAspect="1"/>
          </p:cNvGrpSpPr>
          <p:nvPr/>
        </p:nvGrpSpPr>
        <p:grpSpPr bwMode="auto">
          <a:xfrm>
            <a:off x="2793471" y="3823346"/>
            <a:ext cx="384856" cy="385706"/>
            <a:chOff x="4983" y="3001"/>
            <a:chExt cx="453" cy="454"/>
          </a:xfrm>
        </p:grpSpPr>
        <p:sp>
          <p:nvSpPr>
            <p:cNvPr id="382"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5" name="Group 313"/>
          <p:cNvGrpSpPr>
            <a:grpSpLocks noChangeAspect="1"/>
          </p:cNvGrpSpPr>
          <p:nvPr/>
        </p:nvGrpSpPr>
        <p:grpSpPr bwMode="auto">
          <a:xfrm>
            <a:off x="3163625" y="4166234"/>
            <a:ext cx="384856" cy="385706"/>
            <a:chOff x="4983" y="3001"/>
            <a:chExt cx="453" cy="454"/>
          </a:xfrm>
        </p:grpSpPr>
        <p:sp>
          <p:nvSpPr>
            <p:cNvPr id="386" name="AutoShape 312"/>
            <p:cNvSpPr>
              <a:spLocks noChangeAspect="1" noChangeArrowheads="1" noTextEdit="1"/>
            </p:cNvSpPr>
            <p:nvPr/>
          </p:nvSpPr>
          <p:spPr bwMode="auto">
            <a:xfrm>
              <a:off x="4983" y="3001"/>
              <a:ext cx="45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14"/>
            <p:cNvSpPr>
              <a:spLocks noChangeArrowheads="1"/>
            </p:cNvSpPr>
            <p:nvPr/>
          </p:nvSpPr>
          <p:spPr bwMode="auto">
            <a:xfrm>
              <a:off x="5033" y="3054"/>
              <a:ext cx="343" cy="344"/>
            </a:xfrm>
            <a:prstGeom prst="ellipse">
              <a:avLst/>
            </a:prstGeom>
            <a:solidFill>
              <a:schemeClr val="accent3">
                <a:lumMod val="75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315"/>
            <p:cNvSpPr>
              <a:spLocks/>
            </p:cNvSpPr>
            <p:nvPr/>
          </p:nvSpPr>
          <p:spPr bwMode="auto">
            <a:xfrm>
              <a:off x="5149" y="3141"/>
              <a:ext cx="117" cy="171"/>
            </a:xfrm>
            <a:custGeom>
              <a:avLst/>
              <a:gdLst>
                <a:gd name="T0" fmla="*/ 4 w 242"/>
                <a:gd name="T1" fmla="*/ 125 h 355"/>
                <a:gd name="T2" fmla="*/ 120 w 242"/>
                <a:gd name="T3" fmla="*/ 0 h 355"/>
                <a:gd name="T4" fmla="*/ 242 w 242"/>
                <a:gd name="T5" fmla="*/ 112 h 355"/>
                <a:gd name="T6" fmla="*/ 168 w 242"/>
                <a:gd name="T7" fmla="*/ 227 h 355"/>
                <a:gd name="T8" fmla="*/ 88 w 242"/>
                <a:gd name="T9" fmla="*/ 293 h 355"/>
                <a:gd name="T10" fmla="*/ 242 w 242"/>
                <a:gd name="T11" fmla="*/ 293 h 355"/>
                <a:gd name="T12" fmla="*/ 242 w 242"/>
                <a:gd name="T13" fmla="*/ 355 h 355"/>
                <a:gd name="T14" fmla="*/ 0 w 242"/>
                <a:gd name="T15" fmla="*/ 355 h 355"/>
                <a:gd name="T16" fmla="*/ 82 w 242"/>
                <a:gd name="T17" fmla="*/ 214 h 355"/>
                <a:gd name="T18" fmla="*/ 172 w 242"/>
                <a:gd name="T19" fmla="*/ 109 h 355"/>
                <a:gd name="T20" fmla="*/ 123 w 242"/>
                <a:gd name="T21" fmla="*/ 59 h 355"/>
                <a:gd name="T22" fmla="*/ 72 w 242"/>
                <a:gd name="T23" fmla="*/ 125 h 355"/>
                <a:gd name="T24" fmla="*/ 4 w 242"/>
                <a:gd name="T25" fmla="*/ 1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 h="355">
                  <a:moveTo>
                    <a:pt x="4" y="125"/>
                  </a:moveTo>
                  <a:cubicBezTo>
                    <a:pt x="4" y="10"/>
                    <a:pt x="88" y="0"/>
                    <a:pt x="120" y="0"/>
                  </a:cubicBezTo>
                  <a:cubicBezTo>
                    <a:pt x="188" y="0"/>
                    <a:pt x="242" y="40"/>
                    <a:pt x="242" y="112"/>
                  </a:cubicBezTo>
                  <a:cubicBezTo>
                    <a:pt x="242" y="173"/>
                    <a:pt x="202" y="204"/>
                    <a:pt x="168" y="227"/>
                  </a:cubicBezTo>
                  <a:cubicBezTo>
                    <a:pt x="121" y="260"/>
                    <a:pt x="96" y="276"/>
                    <a:pt x="88" y="293"/>
                  </a:cubicBezTo>
                  <a:lnTo>
                    <a:pt x="242" y="293"/>
                  </a:lnTo>
                  <a:lnTo>
                    <a:pt x="242" y="355"/>
                  </a:lnTo>
                  <a:lnTo>
                    <a:pt x="0" y="355"/>
                  </a:lnTo>
                  <a:cubicBezTo>
                    <a:pt x="2" y="313"/>
                    <a:pt x="5" y="270"/>
                    <a:pt x="82" y="214"/>
                  </a:cubicBezTo>
                  <a:cubicBezTo>
                    <a:pt x="146" y="167"/>
                    <a:pt x="172" y="149"/>
                    <a:pt x="172" y="109"/>
                  </a:cubicBezTo>
                  <a:cubicBezTo>
                    <a:pt x="172" y="86"/>
                    <a:pt x="157" y="59"/>
                    <a:pt x="123" y="59"/>
                  </a:cubicBezTo>
                  <a:cubicBezTo>
                    <a:pt x="74" y="59"/>
                    <a:pt x="72" y="99"/>
                    <a:pt x="72" y="125"/>
                  </a:cubicBezTo>
                  <a:lnTo>
                    <a:pt x="4" y="1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6" name="Group 711"/>
          <p:cNvGrpSpPr>
            <a:grpSpLocks noChangeAspect="1"/>
          </p:cNvGrpSpPr>
          <p:nvPr/>
        </p:nvGrpSpPr>
        <p:grpSpPr bwMode="auto">
          <a:xfrm>
            <a:off x="7412145" y="1124733"/>
            <a:ext cx="984994" cy="987552"/>
            <a:chOff x="5320" y="2754"/>
            <a:chExt cx="385" cy="386"/>
          </a:xfrm>
        </p:grpSpPr>
        <p:sp>
          <p:nvSpPr>
            <p:cNvPr id="217" name="AutoShape 710"/>
            <p:cNvSpPr>
              <a:spLocks noChangeAspect="1" noChangeArrowheads="1" noTextEdit="1"/>
            </p:cNvSpPr>
            <p:nvPr/>
          </p:nvSpPr>
          <p:spPr bwMode="auto">
            <a:xfrm>
              <a:off x="5320" y="2754"/>
              <a:ext cx="385"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712"/>
            <p:cNvSpPr>
              <a:spLocks noChangeArrowheads="1"/>
            </p:cNvSpPr>
            <p:nvPr/>
          </p:nvSpPr>
          <p:spPr bwMode="auto">
            <a:xfrm>
              <a:off x="5332" y="2766"/>
              <a:ext cx="360"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713"/>
            <p:cNvSpPr>
              <a:spLocks/>
            </p:cNvSpPr>
            <p:nvPr/>
          </p:nvSpPr>
          <p:spPr bwMode="auto">
            <a:xfrm>
              <a:off x="5577" y="2894"/>
              <a:ext cx="116" cy="96"/>
            </a:xfrm>
            <a:custGeom>
              <a:avLst/>
              <a:gdLst>
                <a:gd name="T0" fmla="*/ 155 w 242"/>
                <a:gd name="T1" fmla="*/ 27 h 200"/>
                <a:gd name="T2" fmla="*/ 223 w 242"/>
                <a:gd name="T3" fmla="*/ 148 h 200"/>
                <a:gd name="T4" fmla="*/ 87 w 242"/>
                <a:gd name="T5" fmla="*/ 174 h 200"/>
                <a:gd name="T6" fmla="*/ 19 w 242"/>
                <a:gd name="T7" fmla="*/ 53 h 200"/>
                <a:gd name="T8" fmla="*/ 155 w 242"/>
                <a:gd name="T9" fmla="*/ 27 h 200"/>
              </a:gdLst>
              <a:ahLst/>
              <a:cxnLst>
                <a:cxn ang="0">
                  <a:pos x="T0" y="T1"/>
                </a:cxn>
                <a:cxn ang="0">
                  <a:pos x="T2" y="T3"/>
                </a:cxn>
                <a:cxn ang="0">
                  <a:pos x="T4" y="T5"/>
                </a:cxn>
                <a:cxn ang="0">
                  <a:pos x="T6" y="T7"/>
                </a:cxn>
                <a:cxn ang="0">
                  <a:pos x="T8" y="T9"/>
                </a:cxn>
              </a:cxnLst>
              <a:rect l="0" t="0" r="r" b="b"/>
              <a:pathLst>
                <a:path w="242" h="200">
                  <a:moveTo>
                    <a:pt x="155" y="27"/>
                  </a:moveTo>
                  <a:cubicBezTo>
                    <a:pt x="212" y="53"/>
                    <a:pt x="242" y="107"/>
                    <a:pt x="223" y="148"/>
                  </a:cubicBezTo>
                  <a:cubicBezTo>
                    <a:pt x="204" y="189"/>
                    <a:pt x="143" y="200"/>
                    <a:pt x="87" y="174"/>
                  </a:cubicBezTo>
                  <a:cubicBezTo>
                    <a:pt x="30" y="148"/>
                    <a:pt x="0" y="93"/>
                    <a:pt x="19" y="53"/>
                  </a:cubicBezTo>
                  <a:cubicBezTo>
                    <a:pt x="38" y="12"/>
                    <a:pt x="99" y="0"/>
                    <a:pt x="155" y="27"/>
                  </a:cubicBezTo>
                  <a:close/>
                </a:path>
              </a:pathLst>
            </a:custGeom>
            <a:solidFill>
              <a:srgbClr val="FF71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714"/>
            <p:cNvSpPr>
              <a:spLocks/>
            </p:cNvSpPr>
            <p:nvPr/>
          </p:nvSpPr>
          <p:spPr bwMode="auto">
            <a:xfrm>
              <a:off x="5331" y="2894"/>
              <a:ext cx="116" cy="96"/>
            </a:xfrm>
            <a:custGeom>
              <a:avLst/>
              <a:gdLst>
                <a:gd name="T0" fmla="*/ 223 w 242"/>
                <a:gd name="T1" fmla="*/ 53 h 200"/>
                <a:gd name="T2" fmla="*/ 155 w 242"/>
                <a:gd name="T3" fmla="*/ 174 h 200"/>
                <a:gd name="T4" fmla="*/ 19 w 242"/>
                <a:gd name="T5" fmla="*/ 148 h 200"/>
                <a:gd name="T6" fmla="*/ 86 w 242"/>
                <a:gd name="T7" fmla="*/ 27 h 200"/>
                <a:gd name="T8" fmla="*/ 223 w 242"/>
                <a:gd name="T9" fmla="*/ 53 h 200"/>
              </a:gdLst>
              <a:ahLst/>
              <a:cxnLst>
                <a:cxn ang="0">
                  <a:pos x="T0" y="T1"/>
                </a:cxn>
                <a:cxn ang="0">
                  <a:pos x="T2" y="T3"/>
                </a:cxn>
                <a:cxn ang="0">
                  <a:pos x="T4" y="T5"/>
                </a:cxn>
                <a:cxn ang="0">
                  <a:pos x="T6" y="T7"/>
                </a:cxn>
                <a:cxn ang="0">
                  <a:pos x="T8" y="T9"/>
                </a:cxn>
              </a:cxnLst>
              <a:rect l="0" t="0" r="r" b="b"/>
              <a:pathLst>
                <a:path w="242" h="200">
                  <a:moveTo>
                    <a:pt x="223" y="53"/>
                  </a:moveTo>
                  <a:cubicBezTo>
                    <a:pt x="242" y="93"/>
                    <a:pt x="211" y="148"/>
                    <a:pt x="155" y="174"/>
                  </a:cubicBezTo>
                  <a:cubicBezTo>
                    <a:pt x="99" y="200"/>
                    <a:pt x="38" y="188"/>
                    <a:pt x="19" y="148"/>
                  </a:cubicBezTo>
                  <a:cubicBezTo>
                    <a:pt x="0" y="107"/>
                    <a:pt x="30" y="53"/>
                    <a:pt x="86" y="27"/>
                  </a:cubicBezTo>
                  <a:cubicBezTo>
                    <a:pt x="143" y="0"/>
                    <a:pt x="204" y="12"/>
                    <a:pt x="223" y="53"/>
                  </a:cubicBezTo>
                  <a:close/>
                </a:path>
              </a:pathLst>
            </a:custGeom>
            <a:solidFill>
              <a:srgbClr val="FF71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715"/>
            <p:cNvSpPr>
              <a:spLocks/>
            </p:cNvSpPr>
            <p:nvPr/>
          </p:nvSpPr>
          <p:spPr bwMode="auto">
            <a:xfrm>
              <a:off x="5426" y="2952"/>
              <a:ext cx="172" cy="60"/>
            </a:xfrm>
            <a:custGeom>
              <a:avLst/>
              <a:gdLst>
                <a:gd name="T0" fmla="*/ 22 w 360"/>
                <a:gd name="T1" fmla="*/ 117 h 125"/>
                <a:gd name="T2" fmla="*/ 337 w 360"/>
                <a:gd name="T3" fmla="*/ 117 h 125"/>
                <a:gd name="T4" fmla="*/ 353 w 360"/>
                <a:gd name="T5" fmla="*/ 97 h 125"/>
                <a:gd name="T6" fmla="*/ 180 w 360"/>
                <a:gd name="T7" fmla="*/ 0 h 125"/>
                <a:gd name="T8" fmla="*/ 7 w 360"/>
                <a:gd name="T9" fmla="*/ 97 h 125"/>
                <a:gd name="T10" fmla="*/ 22 w 360"/>
                <a:gd name="T11" fmla="*/ 117 h 125"/>
              </a:gdLst>
              <a:ahLst/>
              <a:cxnLst>
                <a:cxn ang="0">
                  <a:pos x="T0" y="T1"/>
                </a:cxn>
                <a:cxn ang="0">
                  <a:pos x="T2" y="T3"/>
                </a:cxn>
                <a:cxn ang="0">
                  <a:pos x="T4" y="T5"/>
                </a:cxn>
                <a:cxn ang="0">
                  <a:pos x="T6" y="T7"/>
                </a:cxn>
                <a:cxn ang="0">
                  <a:pos x="T8" y="T9"/>
                </a:cxn>
                <a:cxn ang="0">
                  <a:pos x="T10" y="T11"/>
                </a:cxn>
              </a:cxnLst>
              <a:rect l="0" t="0" r="r" b="b"/>
              <a:pathLst>
                <a:path w="360" h="125">
                  <a:moveTo>
                    <a:pt x="22" y="117"/>
                  </a:moveTo>
                  <a:cubicBezTo>
                    <a:pt x="124" y="45"/>
                    <a:pt x="236" y="47"/>
                    <a:pt x="337" y="117"/>
                  </a:cubicBezTo>
                  <a:cubicBezTo>
                    <a:pt x="350" y="125"/>
                    <a:pt x="360" y="110"/>
                    <a:pt x="353" y="97"/>
                  </a:cubicBezTo>
                  <a:cubicBezTo>
                    <a:pt x="321" y="47"/>
                    <a:pt x="260" y="0"/>
                    <a:pt x="180" y="0"/>
                  </a:cubicBezTo>
                  <a:cubicBezTo>
                    <a:pt x="100" y="0"/>
                    <a:pt x="39" y="45"/>
                    <a:pt x="7" y="97"/>
                  </a:cubicBezTo>
                  <a:cubicBezTo>
                    <a:pt x="0" y="110"/>
                    <a:pt x="10" y="125"/>
                    <a:pt x="22" y="117"/>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716"/>
            <p:cNvSpPr>
              <a:spLocks/>
            </p:cNvSpPr>
            <p:nvPr/>
          </p:nvSpPr>
          <p:spPr bwMode="auto">
            <a:xfrm>
              <a:off x="5530" y="2824"/>
              <a:ext cx="106" cy="77"/>
            </a:xfrm>
            <a:custGeom>
              <a:avLst/>
              <a:gdLst>
                <a:gd name="T0" fmla="*/ 208 w 220"/>
                <a:gd name="T1" fmla="*/ 43 h 160"/>
                <a:gd name="T2" fmla="*/ 206 w 220"/>
                <a:gd name="T3" fmla="*/ 57 h 160"/>
                <a:gd name="T4" fmla="*/ 102 w 220"/>
                <a:gd name="T5" fmla="*/ 86 h 160"/>
                <a:gd name="T6" fmla="*/ 215 w 220"/>
                <a:gd name="T7" fmla="*/ 147 h 160"/>
                <a:gd name="T8" fmla="*/ 208 w 220"/>
                <a:gd name="T9" fmla="*/ 159 h 160"/>
                <a:gd name="T10" fmla="*/ 11 w 220"/>
                <a:gd name="T11" fmla="*/ 134 h 160"/>
                <a:gd name="T12" fmla="*/ 1 w 220"/>
                <a:gd name="T13" fmla="*/ 125 h 160"/>
                <a:gd name="T14" fmla="*/ 208 w 220"/>
                <a:gd name="T15" fmla="*/ 4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60">
                  <a:moveTo>
                    <a:pt x="208" y="43"/>
                  </a:moveTo>
                  <a:cubicBezTo>
                    <a:pt x="216" y="47"/>
                    <a:pt x="212" y="55"/>
                    <a:pt x="206" y="57"/>
                  </a:cubicBezTo>
                  <a:cubicBezTo>
                    <a:pt x="172" y="61"/>
                    <a:pt x="137" y="68"/>
                    <a:pt x="102" y="86"/>
                  </a:cubicBezTo>
                  <a:cubicBezTo>
                    <a:pt x="152" y="95"/>
                    <a:pt x="192" y="120"/>
                    <a:pt x="215" y="147"/>
                  </a:cubicBezTo>
                  <a:cubicBezTo>
                    <a:pt x="220" y="153"/>
                    <a:pt x="213" y="160"/>
                    <a:pt x="208" y="159"/>
                  </a:cubicBezTo>
                  <a:cubicBezTo>
                    <a:pt x="148" y="138"/>
                    <a:pt x="87" y="125"/>
                    <a:pt x="11" y="134"/>
                  </a:cubicBezTo>
                  <a:cubicBezTo>
                    <a:pt x="5" y="134"/>
                    <a:pt x="0" y="132"/>
                    <a:pt x="1" y="125"/>
                  </a:cubicBezTo>
                  <a:cubicBezTo>
                    <a:pt x="21" y="34"/>
                    <a:pt x="137" y="0"/>
                    <a:pt x="208" y="43"/>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717"/>
            <p:cNvSpPr>
              <a:spLocks/>
            </p:cNvSpPr>
            <p:nvPr/>
          </p:nvSpPr>
          <p:spPr bwMode="auto">
            <a:xfrm>
              <a:off x="5389" y="2824"/>
              <a:ext cx="105" cy="77"/>
            </a:xfrm>
            <a:custGeom>
              <a:avLst/>
              <a:gdLst>
                <a:gd name="T0" fmla="*/ 11 w 220"/>
                <a:gd name="T1" fmla="*/ 43 h 160"/>
                <a:gd name="T2" fmla="*/ 13 w 220"/>
                <a:gd name="T3" fmla="*/ 57 h 160"/>
                <a:gd name="T4" fmla="*/ 117 w 220"/>
                <a:gd name="T5" fmla="*/ 86 h 160"/>
                <a:gd name="T6" fmla="*/ 5 w 220"/>
                <a:gd name="T7" fmla="*/ 147 h 160"/>
                <a:gd name="T8" fmla="*/ 11 w 220"/>
                <a:gd name="T9" fmla="*/ 159 h 160"/>
                <a:gd name="T10" fmla="*/ 208 w 220"/>
                <a:gd name="T11" fmla="*/ 134 h 160"/>
                <a:gd name="T12" fmla="*/ 218 w 220"/>
                <a:gd name="T13" fmla="*/ 125 h 160"/>
                <a:gd name="T14" fmla="*/ 11 w 220"/>
                <a:gd name="T15" fmla="*/ 4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60">
                  <a:moveTo>
                    <a:pt x="11" y="43"/>
                  </a:moveTo>
                  <a:cubicBezTo>
                    <a:pt x="3" y="47"/>
                    <a:pt x="7" y="55"/>
                    <a:pt x="13" y="57"/>
                  </a:cubicBezTo>
                  <a:cubicBezTo>
                    <a:pt x="47" y="61"/>
                    <a:pt x="82" y="68"/>
                    <a:pt x="117" y="86"/>
                  </a:cubicBezTo>
                  <a:cubicBezTo>
                    <a:pt x="67" y="95"/>
                    <a:pt x="27" y="120"/>
                    <a:pt x="5" y="147"/>
                  </a:cubicBezTo>
                  <a:cubicBezTo>
                    <a:pt x="0" y="153"/>
                    <a:pt x="6" y="160"/>
                    <a:pt x="11" y="159"/>
                  </a:cubicBezTo>
                  <a:cubicBezTo>
                    <a:pt x="71" y="138"/>
                    <a:pt x="132" y="125"/>
                    <a:pt x="208" y="134"/>
                  </a:cubicBezTo>
                  <a:cubicBezTo>
                    <a:pt x="215" y="134"/>
                    <a:pt x="220" y="132"/>
                    <a:pt x="218" y="125"/>
                  </a:cubicBezTo>
                  <a:cubicBezTo>
                    <a:pt x="198" y="34"/>
                    <a:pt x="82" y="0"/>
                    <a:pt x="11" y="43"/>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0" name="Group 45"/>
          <p:cNvGrpSpPr>
            <a:grpSpLocks noChangeAspect="1"/>
          </p:cNvGrpSpPr>
          <p:nvPr/>
        </p:nvGrpSpPr>
        <p:grpSpPr bwMode="auto">
          <a:xfrm>
            <a:off x="7419260" y="420818"/>
            <a:ext cx="991783" cy="991783"/>
            <a:chOff x="4134" y="523"/>
            <a:chExt cx="386" cy="386"/>
          </a:xfrm>
        </p:grpSpPr>
        <p:sp>
          <p:nvSpPr>
            <p:cNvPr id="321" name="AutoShape 44"/>
            <p:cNvSpPr>
              <a:spLocks noChangeAspect="1" noChangeArrowheads="1" noTextEdit="1"/>
            </p:cNvSpPr>
            <p:nvPr/>
          </p:nvSpPr>
          <p:spPr bwMode="auto">
            <a:xfrm>
              <a:off x="4134" y="52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46"/>
            <p:cNvSpPr>
              <a:spLocks/>
            </p:cNvSpPr>
            <p:nvPr/>
          </p:nvSpPr>
          <p:spPr bwMode="auto">
            <a:xfrm>
              <a:off x="4128" y="729"/>
              <a:ext cx="397" cy="166"/>
            </a:xfrm>
            <a:custGeom>
              <a:avLst/>
              <a:gdLst>
                <a:gd name="T0" fmla="*/ 779 w 826"/>
                <a:gd name="T1" fmla="*/ 94 h 345"/>
                <a:gd name="T2" fmla="*/ 413 w 826"/>
                <a:gd name="T3" fmla="*/ 81 h 345"/>
                <a:gd name="T4" fmla="*/ 47 w 826"/>
                <a:gd name="T5" fmla="*/ 94 h 345"/>
                <a:gd name="T6" fmla="*/ 413 w 826"/>
                <a:gd name="T7" fmla="*/ 345 h 345"/>
                <a:gd name="T8" fmla="*/ 779 w 826"/>
                <a:gd name="T9" fmla="*/ 94 h 345"/>
              </a:gdLst>
              <a:ahLst/>
              <a:cxnLst>
                <a:cxn ang="0">
                  <a:pos x="T0" y="T1"/>
                </a:cxn>
                <a:cxn ang="0">
                  <a:pos x="T2" y="T3"/>
                </a:cxn>
                <a:cxn ang="0">
                  <a:pos x="T4" y="T5"/>
                </a:cxn>
                <a:cxn ang="0">
                  <a:pos x="T6" y="T7"/>
                </a:cxn>
                <a:cxn ang="0">
                  <a:pos x="T8" y="T9"/>
                </a:cxn>
              </a:cxnLst>
              <a:rect l="0" t="0" r="r" b="b"/>
              <a:pathLst>
                <a:path w="826" h="345">
                  <a:moveTo>
                    <a:pt x="779" y="94"/>
                  </a:moveTo>
                  <a:cubicBezTo>
                    <a:pt x="739" y="0"/>
                    <a:pt x="588" y="81"/>
                    <a:pt x="413" y="81"/>
                  </a:cubicBezTo>
                  <a:cubicBezTo>
                    <a:pt x="237" y="81"/>
                    <a:pt x="87" y="0"/>
                    <a:pt x="47" y="94"/>
                  </a:cubicBezTo>
                  <a:cubicBezTo>
                    <a:pt x="0" y="184"/>
                    <a:pt x="144" y="345"/>
                    <a:pt x="413" y="345"/>
                  </a:cubicBezTo>
                  <a:cubicBezTo>
                    <a:pt x="682" y="345"/>
                    <a:pt x="826" y="184"/>
                    <a:pt x="779" y="94"/>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47"/>
            <p:cNvSpPr>
              <a:spLocks/>
            </p:cNvSpPr>
            <p:nvPr/>
          </p:nvSpPr>
          <p:spPr bwMode="auto">
            <a:xfrm>
              <a:off x="4182" y="535"/>
              <a:ext cx="289" cy="293"/>
            </a:xfrm>
            <a:custGeom>
              <a:avLst/>
              <a:gdLst>
                <a:gd name="T0" fmla="*/ 301 w 602"/>
                <a:gd name="T1" fmla="*/ 0 h 611"/>
                <a:gd name="T2" fmla="*/ 17 w 602"/>
                <a:gd name="T3" fmla="*/ 120 h 611"/>
                <a:gd name="T4" fmla="*/ 67 w 602"/>
                <a:gd name="T5" fmla="*/ 574 h 611"/>
                <a:gd name="T6" fmla="*/ 535 w 602"/>
                <a:gd name="T7" fmla="*/ 571 h 611"/>
                <a:gd name="T8" fmla="*/ 585 w 602"/>
                <a:gd name="T9" fmla="*/ 120 h 611"/>
                <a:gd name="T10" fmla="*/ 301 w 602"/>
                <a:gd name="T11" fmla="*/ 0 h 611"/>
              </a:gdLst>
              <a:ahLst/>
              <a:cxnLst>
                <a:cxn ang="0">
                  <a:pos x="T0" y="T1"/>
                </a:cxn>
                <a:cxn ang="0">
                  <a:pos x="T2" y="T3"/>
                </a:cxn>
                <a:cxn ang="0">
                  <a:pos x="T4" y="T5"/>
                </a:cxn>
                <a:cxn ang="0">
                  <a:pos x="T6" y="T7"/>
                </a:cxn>
                <a:cxn ang="0">
                  <a:pos x="T8" y="T9"/>
                </a:cxn>
                <a:cxn ang="0">
                  <a:pos x="T10" y="T11"/>
                </a:cxn>
              </a:cxnLst>
              <a:rect l="0" t="0" r="r" b="b"/>
              <a:pathLst>
                <a:path w="602" h="611">
                  <a:moveTo>
                    <a:pt x="301" y="0"/>
                  </a:moveTo>
                  <a:cubicBezTo>
                    <a:pt x="126" y="1"/>
                    <a:pt x="0" y="77"/>
                    <a:pt x="17" y="120"/>
                  </a:cubicBezTo>
                  <a:cubicBezTo>
                    <a:pt x="65" y="276"/>
                    <a:pt x="82" y="417"/>
                    <a:pt x="67" y="574"/>
                  </a:cubicBezTo>
                  <a:cubicBezTo>
                    <a:pt x="225" y="611"/>
                    <a:pt x="379" y="608"/>
                    <a:pt x="535" y="571"/>
                  </a:cubicBezTo>
                  <a:cubicBezTo>
                    <a:pt x="520" y="415"/>
                    <a:pt x="537" y="276"/>
                    <a:pt x="585" y="120"/>
                  </a:cubicBezTo>
                  <a:cubicBezTo>
                    <a:pt x="602" y="77"/>
                    <a:pt x="477" y="1"/>
                    <a:pt x="301" y="0"/>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48"/>
            <p:cNvSpPr>
              <a:spLocks/>
            </p:cNvSpPr>
            <p:nvPr/>
          </p:nvSpPr>
          <p:spPr bwMode="auto">
            <a:xfrm>
              <a:off x="4209" y="766"/>
              <a:ext cx="235" cy="111"/>
            </a:xfrm>
            <a:custGeom>
              <a:avLst/>
              <a:gdLst>
                <a:gd name="T0" fmla="*/ 14 w 488"/>
                <a:gd name="T1" fmla="*/ 0 h 230"/>
                <a:gd name="T2" fmla="*/ 0 w 488"/>
                <a:gd name="T3" fmla="*/ 92 h 230"/>
                <a:gd name="T4" fmla="*/ 488 w 488"/>
                <a:gd name="T5" fmla="*/ 92 h 230"/>
                <a:gd name="T6" fmla="*/ 474 w 488"/>
                <a:gd name="T7" fmla="*/ 0 h 230"/>
                <a:gd name="T8" fmla="*/ 14 w 488"/>
                <a:gd name="T9" fmla="*/ 0 h 230"/>
              </a:gdLst>
              <a:ahLst/>
              <a:cxnLst>
                <a:cxn ang="0">
                  <a:pos x="T0" y="T1"/>
                </a:cxn>
                <a:cxn ang="0">
                  <a:pos x="T2" y="T3"/>
                </a:cxn>
                <a:cxn ang="0">
                  <a:pos x="T4" y="T5"/>
                </a:cxn>
                <a:cxn ang="0">
                  <a:pos x="T6" y="T7"/>
                </a:cxn>
                <a:cxn ang="0">
                  <a:pos x="T8" y="T9"/>
                </a:cxn>
              </a:cxnLst>
              <a:rect l="0" t="0" r="r" b="b"/>
              <a:pathLst>
                <a:path w="488" h="230">
                  <a:moveTo>
                    <a:pt x="14" y="0"/>
                  </a:moveTo>
                  <a:cubicBezTo>
                    <a:pt x="17" y="32"/>
                    <a:pt x="0" y="92"/>
                    <a:pt x="0" y="92"/>
                  </a:cubicBezTo>
                  <a:cubicBezTo>
                    <a:pt x="145" y="230"/>
                    <a:pt x="343" y="230"/>
                    <a:pt x="488" y="92"/>
                  </a:cubicBezTo>
                  <a:cubicBezTo>
                    <a:pt x="488" y="92"/>
                    <a:pt x="474" y="33"/>
                    <a:pt x="474" y="0"/>
                  </a:cubicBezTo>
                  <a:cubicBezTo>
                    <a:pt x="326" y="134"/>
                    <a:pt x="162" y="134"/>
                    <a:pt x="14" y="0"/>
                  </a:cubicBezTo>
                </a:path>
              </a:pathLst>
            </a:custGeom>
            <a:solidFill>
              <a:srgbClr val="ED4C5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49"/>
            <p:cNvSpPr>
              <a:spLocks/>
            </p:cNvSpPr>
            <p:nvPr/>
          </p:nvSpPr>
          <p:spPr bwMode="auto">
            <a:xfrm>
              <a:off x="4188" y="535"/>
              <a:ext cx="277" cy="101"/>
            </a:xfrm>
            <a:custGeom>
              <a:avLst/>
              <a:gdLst>
                <a:gd name="T0" fmla="*/ 575 w 575"/>
                <a:gd name="T1" fmla="*/ 106 h 211"/>
                <a:gd name="T2" fmla="*/ 287 w 575"/>
                <a:gd name="T3" fmla="*/ 211 h 211"/>
                <a:gd name="T4" fmla="*/ 0 w 575"/>
                <a:gd name="T5" fmla="*/ 106 h 211"/>
                <a:gd name="T6" fmla="*/ 287 w 575"/>
                <a:gd name="T7" fmla="*/ 0 h 211"/>
                <a:gd name="T8" fmla="*/ 575 w 575"/>
                <a:gd name="T9" fmla="*/ 106 h 211"/>
              </a:gdLst>
              <a:ahLst/>
              <a:cxnLst>
                <a:cxn ang="0">
                  <a:pos x="T0" y="T1"/>
                </a:cxn>
                <a:cxn ang="0">
                  <a:pos x="T2" y="T3"/>
                </a:cxn>
                <a:cxn ang="0">
                  <a:pos x="T4" y="T5"/>
                </a:cxn>
                <a:cxn ang="0">
                  <a:pos x="T6" y="T7"/>
                </a:cxn>
                <a:cxn ang="0">
                  <a:pos x="T8" y="T9"/>
                </a:cxn>
              </a:cxnLst>
              <a:rect l="0" t="0" r="r" b="b"/>
              <a:pathLst>
                <a:path w="575" h="211">
                  <a:moveTo>
                    <a:pt x="575" y="106"/>
                  </a:moveTo>
                  <a:cubicBezTo>
                    <a:pt x="575" y="165"/>
                    <a:pt x="446" y="211"/>
                    <a:pt x="287" y="211"/>
                  </a:cubicBezTo>
                  <a:cubicBezTo>
                    <a:pt x="128" y="211"/>
                    <a:pt x="0" y="164"/>
                    <a:pt x="0" y="106"/>
                  </a:cubicBezTo>
                  <a:cubicBezTo>
                    <a:pt x="0" y="47"/>
                    <a:pt x="128" y="0"/>
                    <a:pt x="287" y="0"/>
                  </a:cubicBezTo>
                  <a:cubicBezTo>
                    <a:pt x="446" y="0"/>
                    <a:pt x="575" y="47"/>
                    <a:pt x="575" y="106"/>
                  </a:cubicBezTo>
                  <a:close/>
                </a:path>
              </a:pathLst>
            </a:custGeom>
            <a:solidFill>
              <a:srgbClr val="656D7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8" name="Shape 731"/>
          <p:cNvSpPr txBox="1"/>
          <p:nvPr/>
        </p:nvSpPr>
        <p:spPr>
          <a:xfrm rot="19674690">
            <a:off x="976953" y="3363953"/>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6000" b="1" dirty="0" smtClean="0">
                <a:solidFill>
                  <a:srgbClr val="FF0000"/>
                </a:solidFill>
              </a:rPr>
              <a:t>ROLLBACK</a:t>
            </a:r>
            <a:endParaRPr lang="en" sz="6000" b="1" dirty="0">
              <a:solidFill>
                <a:srgbClr val="FF0000"/>
              </a:solidFill>
            </a:endParaRPr>
          </a:p>
        </p:txBody>
      </p:sp>
      <p:sp>
        <p:nvSpPr>
          <p:cNvPr id="5" name="Slide Number Placeholder 4"/>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63</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62734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Monolith scaling</a:t>
            </a:r>
            <a:endParaRPr lang="en" sz="2800" dirty="0">
              <a:solidFill>
                <a:srgbClr val="000000"/>
              </a:solidFill>
            </a:endParaRPr>
          </a:p>
        </p:txBody>
      </p:sp>
      <p:sp>
        <p:nvSpPr>
          <p:cNvPr id="26" name="Rectangle 25"/>
          <p:cNvSpPr/>
          <p:nvPr/>
        </p:nvSpPr>
        <p:spPr>
          <a:xfrm>
            <a:off x="906236" y="3532738"/>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sp>
        <p:nvSpPr>
          <p:cNvPr id="27" name="Rectangle 26"/>
          <p:cNvSpPr/>
          <p:nvPr/>
        </p:nvSpPr>
        <p:spPr>
          <a:xfrm>
            <a:off x="906236" y="3206082"/>
            <a:ext cx="7331528" cy="229618"/>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Router</a:t>
            </a:r>
            <a:endParaRPr lang="en-US" dirty="0">
              <a:solidFill>
                <a:schemeClr val="tx1"/>
              </a:solidFill>
            </a:endParaRPr>
          </a:p>
        </p:txBody>
      </p:sp>
      <p:grpSp>
        <p:nvGrpSpPr>
          <p:cNvPr id="44" name="Group 43"/>
          <p:cNvGrpSpPr/>
          <p:nvPr/>
        </p:nvGrpSpPr>
        <p:grpSpPr>
          <a:xfrm>
            <a:off x="1092692" y="3626628"/>
            <a:ext cx="916457" cy="1169889"/>
            <a:chOff x="6905664" y="495625"/>
            <a:chExt cx="916457" cy="1169889"/>
          </a:xfrm>
        </p:grpSpPr>
        <p:sp>
          <p:nvSpPr>
            <p:cNvPr id="28" name="Rectangle 27"/>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8"/>
            <p:cNvGrpSpPr>
              <a:grpSpLocks noChangeAspect="1"/>
            </p:cNvGrpSpPr>
            <p:nvPr/>
          </p:nvGrpSpPr>
          <p:grpSpPr bwMode="auto">
            <a:xfrm>
              <a:off x="7219882" y="583521"/>
              <a:ext cx="308429" cy="308429"/>
              <a:chOff x="1338" y="1553"/>
              <a:chExt cx="1609" cy="1609"/>
            </a:xfrm>
          </p:grpSpPr>
          <p:sp>
            <p:nvSpPr>
              <p:cNvPr id="3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 name="Group 8"/>
            <p:cNvGrpSpPr>
              <a:grpSpLocks noChangeAspect="1"/>
            </p:cNvGrpSpPr>
            <p:nvPr/>
          </p:nvGrpSpPr>
          <p:grpSpPr bwMode="auto">
            <a:xfrm>
              <a:off x="7034979" y="879286"/>
              <a:ext cx="308429" cy="308429"/>
              <a:chOff x="1338" y="1553"/>
              <a:chExt cx="1609" cy="1609"/>
            </a:xfrm>
          </p:grpSpPr>
          <p:sp>
            <p:nvSpPr>
              <p:cNvPr id="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8"/>
            <p:cNvGrpSpPr>
              <a:grpSpLocks noChangeAspect="1"/>
            </p:cNvGrpSpPr>
            <p:nvPr/>
          </p:nvGrpSpPr>
          <p:grpSpPr bwMode="auto">
            <a:xfrm>
              <a:off x="7383655" y="1219906"/>
              <a:ext cx="308429" cy="308429"/>
              <a:chOff x="1338" y="1553"/>
              <a:chExt cx="1609" cy="1609"/>
            </a:xfrm>
          </p:grpSpPr>
          <p:sp>
            <p:nvSpPr>
              <p:cNvPr id="3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8"/>
            <p:cNvGrpSpPr>
              <a:grpSpLocks noChangeAspect="1"/>
            </p:cNvGrpSpPr>
            <p:nvPr/>
          </p:nvGrpSpPr>
          <p:grpSpPr bwMode="auto">
            <a:xfrm>
              <a:off x="7036129" y="1219906"/>
              <a:ext cx="308429" cy="308429"/>
              <a:chOff x="1338" y="1553"/>
              <a:chExt cx="1609" cy="1609"/>
            </a:xfrm>
          </p:grpSpPr>
          <p:sp>
            <p:nvSpPr>
              <p:cNvPr id="3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8"/>
            <p:cNvGrpSpPr>
              <a:grpSpLocks noChangeAspect="1"/>
            </p:cNvGrpSpPr>
            <p:nvPr/>
          </p:nvGrpSpPr>
          <p:grpSpPr bwMode="auto">
            <a:xfrm>
              <a:off x="7382505" y="878821"/>
              <a:ext cx="308429" cy="308429"/>
              <a:chOff x="1338" y="1553"/>
              <a:chExt cx="1609" cy="1609"/>
            </a:xfrm>
          </p:grpSpPr>
          <p:sp>
            <p:nvSpPr>
              <p:cNvPr id="4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5" name="Group 44"/>
          <p:cNvGrpSpPr/>
          <p:nvPr/>
        </p:nvGrpSpPr>
        <p:grpSpPr>
          <a:xfrm>
            <a:off x="7102435" y="3632535"/>
            <a:ext cx="916457" cy="1169889"/>
            <a:chOff x="6905664" y="495625"/>
            <a:chExt cx="916457" cy="1169889"/>
          </a:xfrm>
        </p:grpSpPr>
        <p:sp>
          <p:nvSpPr>
            <p:cNvPr id="46" name="Rectangle 45"/>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8"/>
            <p:cNvGrpSpPr>
              <a:grpSpLocks noChangeAspect="1"/>
            </p:cNvGrpSpPr>
            <p:nvPr/>
          </p:nvGrpSpPr>
          <p:grpSpPr bwMode="auto">
            <a:xfrm>
              <a:off x="7219882" y="583521"/>
              <a:ext cx="308429" cy="308429"/>
              <a:chOff x="1338" y="1553"/>
              <a:chExt cx="1609" cy="1609"/>
            </a:xfrm>
          </p:grpSpPr>
          <p:sp>
            <p:nvSpPr>
              <p:cNvPr id="6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8"/>
            <p:cNvGrpSpPr>
              <a:grpSpLocks noChangeAspect="1"/>
            </p:cNvGrpSpPr>
            <p:nvPr/>
          </p:nvGrpSpPr>
          <p:grpSpPr bwMode="auto">
            <a:xfrm>
              <a:off x="7034979" y="879286"/>
              <a:ext cx="308429" cy="308429"/>
              <a:chOff x="1338" y="1553"/>
              <a:chExt cx="1609" cy="1609"/>
            </a:xfrm>
          </p:grpSpPr>
          <p:sp>
            <p:nvSpPr>
              <p:cNvPr id="5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8"/>
            <p:cNvGrpSpPr>
              <a:grpSpLocks noChangeAspect="1"/>
            </p:cNvGrpSpPr>
            <p:nvPr/>
          </p:nvGrpSpPr>
          <p:grpSpPr bwMode="auto">
            <a:xfrm>
              <a:off x="7383655" y="1219906"/>
              <a:ext cx="308429" cy="308429"/>
              <a:chOff x="1338" y="1553"/>
              <a:chExt cx="1609" cy="1609"/>
            </a:xfrm>
          </p:grpSpPr>
          <p:sp>
            <p:nvSpPr>
              <p:cNvPr id="5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8"/>
            <p:cNvGrpSpPr>
              <a:grpSpLocks noChangeAspect="1"/>
            </p:cNvGrpSpPr>
            <p:nvPr/>
          </p:nvGrpSpPr>
          <p:grpSpPr bwMode="auto">
            <a:xfrm>
              <a:off x="7036129" y="1219906"/>
              <a:ext cx="308429" cy="308429"/>
              <a:chOff x="1338" y="1553"/>
              <a:chExt cx="1609" cy="1609"/>
            </a:xfrm>
          </p:grpSpPr>
          <p:sp>
            <p:nvSpPr>
              <p:cNvPr id="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8"/>
            <p:cNvGrpSpPr>
              <a:grpSpLocks noChangeAspect="1"/>
            </p:cNvGrpSpPr>
            <p:nvPr/>
          </p:nvGrpSpPr>
          <p:grpSpPr bwMode="auto">
            <a:xfrm>
              <a:off x="7382505" y="878821"/>
              <a:ext cx="308429" cy="308429"/>
              <a:chOff x="1338" y="1553"/>
              <a:chExt cx="1609" cy="1609"/>
            </a:xfrm>
          </p:grpSpPr>
          <p:sp>
            <p:nvSpPr>
              <p:cNvPr id="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5" name="Group 12"/>
          <p:cNvGrpSpPr>
            <a:grpSpLocks noChangeAspect="1"/>
          </p:cNvGrpSpPr>
          <p:nvPr/>
        </p:nvGrpSpPr>
        <p:grpSpPr bwMode="auto">
          <a:xfrm>
            <a:off x="3535819" y="1617439"/>
            <a:ext cx="612775" cy="612775"/>
            <a:chOff x="3649" y="781"/>
            <a:chExt cx="386" cy="386"/>
          </a:xfrm>
        </p:grpSpPr>
        <p:sp>
          <p:nvSpPr>
            <p:cNvPr id="6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3" name="Group 12"/>
          <p:cNvGrpSpPr>
            <a:grpSpLocks noChangeAspect="1"/>
          </p:cNvGrpSpPr>
          <p:nvPr/>
        </p:nvGrpSpPr>
        <p:grpSpPr bwMode="auto">
          <a:xfrm>
            <a:off x="4251782" y="1618348"/>
            <a:ext cx="612775" cy="612775"/>
            <a:chOff x="3649" y="781"/>
            <a:chExt cx="386" cy="386"/>
          </a:xfrm>
        </p:grpSpPr>
        <p:sp>
          <p:nvSpPr>
            <p:cNvPr id="7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12"/>
          <p:cNvGrpSpPr>
            <a:grpSpLocks noChangeAspect="1"/>
          </p:cNvGrpSpPr>
          <p:nvPr/>
        </p:nvGrpSpPr>
        <p:grpSpPr bwMode="auto">
          <a:xfrm>
            <a:off x="4944045" y="1618348"/>
            <a:ext cx="612775" cy="612775"/>
            <a:chOff x="3649" y="781"/>
            <a:chExt cx="386" cy="386"/>
          </a:xfrm>
        </p:grpSpPr>
        <p:sp>
          <p:nvSpPr>
            <p:cNvPr id="8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90" name="Straight Arrow Connector 89"/>
          <p:cNvCxnSpPr/>
          <p:nvPr/>
        </p:nvCxnSpPr>
        <p:spPr>
          <a:xfrm flipH="1">
            <a:off x="3775532" y="2295301"/>
            <a:ext cx="476250" cy="81374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521148" y="2306615"/>
            <a:ext cx="0" cy="769029"/>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864557" y="2320651"/>
            <a:ext cx="319201" cy="75499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7" name="Group 12"/>
          <p:cNvGrpSpPr>
            <a:grpSpLocks noChangeAspect="1"/>
          </p:cNvGrpSpPr>
          <p:nvPr/>
        </p:nvGrpSpPr>
        <p:grpSpPr bwMode="auto">
          <a:xfrm>
            <a:off x="5532016" y="1453923"/>
            <a:ext cx="612775" cy="612775"/>
            <a:chOff x="3649" y="781"/>
            <a:chExt cx="386" cy="386"/>
          </a:xfrm>
        </p:grpSpPr>
        <p:sp>
          <p:nvSpPr>
            <p:cNvPr id="9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5" name="Group 12"/>
          <p:cNvGrpSpPr>
            <a:grpSpLocks noChangeAspect="1"/>
          </p:cNvGrpSpPr>
          <p:nvPr/>
        </p:nvGrpSpPr>
        <p:grpSpPr bwMode="auto">
          <a:xfrm>
            <a:off x="2786560" y="1417411"/>
            <a:ext cx="612775" cy="612775"/>
            <a:chOff x="3649" y="781"/>
            <a:chExt cx="386" cy="386"/>
          </a:xfrm>
        </p:grpSpPr>
        <p:sp>
          <p:nvSpPr>
            <p:cNvPr id="10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3" name="Group 12"/>
          <p:cNvGrpSpPr>
            <a:grpSpLocks noChangeAspect="1"/>
          </p:cNvGrpSpPr>
          <p:nvPr/>
        </p:nvGrpSpPr>
        <p:grpSpPr bwMode="auto">
          <a:xfrm>
            <a:off x="3120190" y="1884707"/>
            <a:ext cx="612775" cy="612775"/>
            <a:chOff x="3649" y="781"/>
            <a:chExt cx="386" cy="386"/>
          </a:xfrm>
        </p:grpSpPr>
        <p:sp>
          <p:nvSpPr>
            <p:cNvPr id="11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12"/>
          <p:cNvGrpSpPr>
            <a:grpSpLocks noChangeAspect="1"/>
          </p:cNvGrpSpPr>
          <p:nvPr/>
        </p:nvGrpSpPr>
        <p:grpSpPr bwMode="auto">
          <a:xfrm>
            <a:off x="4009494" y="1379126"/>
            <a:ext cx="612775" cy="612775"/>
            <a:chOff x="3649" y="781"/>
            <a:chExt cx="386" cy="386"/>
          </a:xfrm>
        </p:grpSpPr>
        <p:sp>
          <p:nvSpPr>
            <p:cNvPr id="12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9" name="Group 12"/>
          <p:cNvGrpSpPr>
            <a:grpSpLocks noChangeAspect="1"/>
          </p:cNvGrpSpPr>
          <p:nvPr/>
        </p:nvGrpSpPr>
        <p:grpSpPr bwMode="auto">
          <a:xfrm>
            <a:off x="4679479" y="1435786"/>
            <a:ext cx="612775" cy="612775"/>
            <a:chOff x="3649" y="781"/>
            <a:chExt cx="386" cy="386"/>
          </a:xfrm>
        </p:grpSpPr>
        <p:sp>
          <p:nvSpPr>
            <p:cNvPr id="13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2"/>
          <p:cNvGrpSpPr>
            <a:grpSpLocks noChangeAspect="1"/>
          </p:cNvGrpSpPr>
          <p:nvPr/>
        </p:nvGrpSpPr>
        <p:grpSpPr bwMode="auto">
          <a:xfrm>
            <a:off x="5324434" y="1968273"/>
            <a:ext cx="612775" cy="612775"/>
            <a:chOff x="3649" y="781"/>
            <a:chExt cx="386" cy="386"/>
          </a:xfrm>
        </p:grpSpPr>
        <p:sp>
          <p:nvSpPr>
            <p:cNvPr id="13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45" name="Straight Arrow Connector 144"/>
          <p:cNvCxnSpPr/>
          <p:nvPr/>
        </p:nvCxnSpPr>
        <p:spPr>
          <a:xfrm>
            <a:off x="4667707" y="2262777"/>
            <a:ext cx="228523" cy="836268"/>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3871493" y="2293299"/>
            <a:ext cx="228523" cy="836268"/>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2201587" y="3624276"/>
            <a:ext cx="916457" cy="1169889"/>
            <a:chOff x="6905664" y="495625"/>
            <a:chExt cx="916457" cy="1169889"/>
          </a:xfrm>
        </p:grpSpPr>
        <p:sp>
          <p:nvSpPr>
            <p:cNvPr id="149" name="Rectangle 148"/>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8"/>
            <p:cNvGrpSpPr>
              <a:grpSpLocks noChangeAspect="1"/>
            </p:cNvGrpSpPr>
            <p:nvPr/>
          </p:nvGrpSpPr>
          <p:grpSpPr bwMode="auto">
            <a:xfrm>
              <a:off x="7219882" y="583521"/>
              <a:ext cx="308429" cy="308429"/>
              <a:chOff x="1338" y="1553"/>
              <a:chExt cx="1609" cy="1609"/>
            </a:xfrm>
          </p:grpSpPr>
          <p:sp>
            <p:nvSpPr>
              <p:cNvPr id="16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1" name="Group 8"/>
            <p:cNvGrpSpPr>
              <a:grpSpLocks noChangeAspect="1"/>
            </p:cNvGrpSpPr>
            <p:nvPr/>
          </p:nvGrpSpPr>
          <p:grpSpPr bwMode="auto">
            <a:xfrm>
              <a:off x="7034979" y="879286"/>
              <a:ext cx="308429" cy="308429"/>
              <a:chOff x="1338" y="1553"/>
              <a:chExt cx="1609" cy="1609"/>
            </a:xfrm>
          </p:grpSpPr>
          <p:sp>
            <p:nvSpPr>
              <p:cNvPr id="1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2" name="Group 8"/>
            <p:cNvGrpSpPr>
              <a:grpSpLocks noChangeAspect="1"/>
            </p:cNvGrpSpPr>
            <p:nvPr/>
          </p:nvGrpSpPr>
          <p:grpSpPr bwMode="auto">
            <a:xfrm>
              <a:off x="7383655" y="1219906"/>
              <a:ext cx="308429" cy="308429"/>
              <a:chOff x="1338" y="1553"/>
              <a:chExt cx="1609" cy="1609"/>
            </a:xfrm>
          </p:grpSpPr>
          <p:sp>
            <p:nvSpPr>
              <p:cNvPr id="1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3" name="Group 8"/>
            <p:cNvGrpSpPr>
              <a:grpSpLocks noChangeAspect="1"/>
            </p:cNvGrpSpPr>
            <p:nvPr/>
          </p:nvGrpSpPr>
          <p:grpSpPr bwMode="auto">
            <a:xfrm>
              <a:off x="7036129" y="1219906"/>
              <a:ext cx="308429" cy="308429"/>
              <a:chOff x="1338" y="1553"/>
              <a:chExt cx="1609" cy="1609"/>
            </a:xfrm>
          </p:grpSpPr>
          <p:sp>
            <p:nvSpPr>
              <p:cNvPr id="1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4" name="Group 8"/>
            <p:cNvGrpSpPr>
              <a:grpSpLocks noChangeAspect="1"/>
            </p:cNvGrpSpPr>
            <p:nvPr/>
          </p:nvGrpSpPr>
          <p:grpSpPr bwMode="auto">
            <a:xfrm>
              <a:off x="7382505" y="878821"/>
              <a:ext cx="308429" cy="308429"/>
              <a:chOff x="1338" y="1553"/>
              <a:chExt cx="1609" cy="1609"/>
            </a:xfrm>
          </p:grpSpPr>
          <p:sp>
            <p:nvSpPr>
              <p:cNvPr id="15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5" name="Group 164"/>
          <p:cNvGrpSpPr/>
          <p:nvPr/>
        </p:nvGrpSpPr>
        <p:grpSpPr>
          <a:xfrm>
            <a:off x="6038626" y="3619361"/>
            <a:ext cx="916457" cy="1169889"/>
            <a:chOff x="6905664" y="495625"/>
            <a:chExt cx="916457" cy="1169889"/>
          </a:xfrm>
        </p:grpSpPr>
        <p:sp>
          <p:nvSpPr>
            <p:cNvPr id="166" name="Rectangle 165"/>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8"/>
            <p:cNvGrpSpPr>
              <a:grpSpLocks noChangeAspect="1"/>
            </p:cNvGrpSpPr>
            <p:nvPr/>
          </p:nvGrpSpPr>
          <p:grpSpPr bwMode="auto">
            <a:xfrm>
              <a:off x="7219882" y="583521"/>
              <a:ext cx="308429" cy="308429"/>
              <a:chOff x="1338" y="1553"/>
              <a:chExt cx="1609" cy="1609"/>
            </a:xfrm>
          </p:grpSpPr>
          <p:sp>
            <p:nvSpPr>
              <p:cNvPr id="1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8" name="Group 8"/>
            <p:cNvGrpSpPr>
              <a:grpSpLocks noChangeAspect="1"/>
            </p:cNvGrpSpPr>
            <p:nvPr/>
          </p:nvGrpSpPr>
          <p:grpSpPr bwMode="auto">
            <a:xfrm>
              <a:off x="7034979" y="879286"/>
              <a:ext cx="308429" cy="308429"/>
              <a:chOff x="1338" y="1553"/>
              <a:chExt cx="1609" cy="1609"/>
            </a:xfrm>
          </p:grpSpPr>
          <p:sp>
            <p:nvSpPr>
              <p:cNvPr id="17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9" name="Group 8"/>
            <p:cNvGrpSpPr>
              <a:grpSpLocks noChangeAspect="1"/>
            </p:cNvGrpSpPr>
            <p:nvPr/>
          </p:nvGrpSpPr>
          <p:grpSpPr bwMode="auto">
            <a:xfrm>
              <a:off x="7383655" y="1219906"/>
              <a:ext cx="308429" cy="308429"/>
              <a:chOff x="1338" y="1553"/>
              <a:chExt cx="1609" cy="1609"/>
            </a:xfrm>
          </p:grpSpPr>
          <p:sp>
            <p:nvSpPr>
              <p:cNvPr id="17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0" name="Group 8"/>
            <p:cNvGrpSpPr>
              <a:grpSpLocks noChangeAspect="1"/>
            </p:cNvGrpSpPr>
            <p:nvPr/>
          </p:nvGrpSpPr>
          <p:grpSpPr bwMode="auto">
            <a:xfrm>
              <a:off x="7036129" y="1219906"/>
              <a:ext cx="308429" cy="308429"/>
              <a:chOff x="1338" y="1553"/>
              <a:chExt cx="1609" cy="1609"/>
            </a:xfrm>
          </p:grpSpPr>
          <p:sp>
            <p:nvSpPr>
              <p:cNvPr id="17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1" name="Group 8"/>
            <p:cNvGrpSpPr>
              <a:grpSpLocks noChangeAspect="1"/>
            </p:cNvGrpSpPr>
            <p:nvPr/>
          </p:nvGrpSpPr>
          <p:grpSpPr bwMode="auto">
            <a:xfrm>
              <a:off x="7382505" y="878821"/>
              <a:ext cx="308429" cy="308429"/>
              <a:chOff x="1338" y="1553"/>
              <a:chExt cx="1609" cy="1609"/>
            </a:xfrm>
          </p:grpSpPr>
          <p:sp>
            <p:nvSpPr>
              <p:cNvPr id="17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2" name="Group 181"/>
          <p:cNvGrpSpPr/>
          <p:nvPr/>
        </p:nvGrpSpPr>
        <p:grpSpPr>
          <a:xfrm>
            <a:off x="4983673" y="3629887"/>
            <a:ext cx="916457" cy="1169889"/>
            <a:chOff x="6905664" y="495625"/>
            <a:chExt cx="916457" cy="1169889"/>
          </a:xfrm>
        </p:grpSpPr>
        <p:sp>
          <p:nvSpPr>
            <p:cNvPr id="183" name="Rectangle 182"/>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 name="Group 8"/>
            <p:cNvGrpSpPr>
              <a:grpSpLocks noChangeAspect="1"/>
            </p:cNvGrpSpPr>
            <p:nvPr/>
          </p:nvGrpSpPr>
          <p:grpSpPr bwMode="auto">
            <a:xfrm>
              <a:off x="7219882" y="583521"/>
              <a:ext cx="308429" cy="308429"/>
              <a:chOff x="1338" y="1553"/>
              <a:chExt cx="1609" cy="1609"/>
            </a:xfrm>
          </p:grpSpPr>
          <p:sp>
            <p:nvSpPr>
              <p:cNvPr id="19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5" name="Group 8"/>
            <p:cNvGrpSpPr>
              <a:grpSpLocks noChangeAspect="1"/>
            </p:cNvGrpSpPr>
            <p:nvPr/>
          </p:nvGrpSpPr>
          <p:grpSpPr bwMode="auto">
            <a:xfrm>
              <a:off x="7034979" y="879286"/>
              <a:ext cx="308429" cy="308429"/>
              <a:chOff x="1338" y="1553"/>
              <a:chExt cx="1609" cy="1609"/>
            </a:xfrm>
          </p:grpSpPr>
          <p:sp>
            <p:nvSpPr>
              <p:cNvPr id="19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6" name="Group 8"/>
            <p:cNvGrpSpPr>
              <a:grpSpLocks noChangeAspect="1"/>
            </p:cNvGrpSpPr>
            <p:nvPr/>
          </p:nvGrpSpPr>
          <p:grpSpPr bwMode="auto">
            <a:xfrm>
              <a:off x="7383655" y="1219906"/>
              <a:ext cx="308429" cy="308429"/>
              <a:chOff x="1338" y="1553"/>
              <a:chExt cx="1609" cy="1609"/>
            </a:xfrm>
          </p:grpSpPr>
          <p:sp>
            <p:nvSpPr>
              <p:cNvPr id="19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7" name="Group 8"/>
            <p:cNvGrpSpPr>
              <a:grpSpLocks noChangeAspect="1"/>
            </p:cNvGrpSpPr>
            <p:nvPr/>
          </p:nvGrpSpPr>
          <p:grpSpPr bwMode="auto">
            <a:xfrm>
              <a:off x="7036129" y="1219906"/>
              <a:ext cx="308429" cy="308429"/>
              <a:chOff x="1338" y="1553"/>
              <a:chExt cx="1609" cy="1609"/>
            </a:xfrm>
          </p:grpSpPr>
          <p:sp>
            <p:nvSpPr>
              <p:cNvPr id="19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8"/>
            <p:cNvGrpSpPr>
              <a:grpSpLocks noChangeAspect="1"/>
            </p:cNvGrpSpPr>
            <p:nvPr/>
          </p:nvGrpSpPr>
          <p:grpSpPr bwMode="auto">
            <a:xfrm>
              <a:off x="7382505" y="878821"/>
              <a:ext cx="308429" cy="308429"/>
              <a:chOff x="1338" y="1553"/>
              <a:chExt cx="1609" cy="1609"/>
            </a:xfrm>
          </p:grpSpPr>
          <p:sp>
            <p:nvSpPr>
              <p:cNvPr id="18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99" name="Group 198"/>
          <p:cNvGrpSpPr/>
          <p:nvPr/>
        </p:nvGrpSpPr>
        <p:grpSpPr>
          <a:xfrm>
            <a:off x="3289093" y="3620262"/>
            <a:ext cx="916457" cy="1169889"/>
            <a:chOff x="6905664" y="495625"/>
            <a:chExt cx="916457" cy="1169889"/>
          </a:xfrm>
        </p:grpSpPr>
        <p:sp>
          <p:nvSpPr>
            <p:cNvPr id="200" name="Rectangle 199"/>
            <p:cNvSpPr/>
            <p:nvPr/>
          </p:nvSpPr>
          <p:spPr>
            <a:xfrm>
              <a:off x="6905664" y="495625"/>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8"/>
            <p:cNvGrpSpPr>
              <a:grpSpLocks noChangeAspect="1"/>
            </p:cNvGrpSpPr>
            <p:nvPr/>
          </p:nvGrpSpPr>
          <p:grpSpPr bwMode="auto">
            <a:xfrm>
              <a:off x="7219882" y="583521"/>
              <a:ext cx="308429" cy="308429"/>
              <a:chOff x="1338" y="1553"/>
              <a:chExt cx="1609" cy="1609"/>
            </a:xfrm>
          </p:grpSpPr>
          <p:sp>
            <p:nvSpPr>
              <p:cNvPr id="21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2" name="Group 8"/>
            <p:cNvGrpSpPr>
              <a:grpSpLocks noChangeAspect="1"/>
            </p:cNvGrpSpPr>
            <p:nvPr/>
          </p:nvGrpSpPr>
          <p:grpSpPr bwMode="auto">
            <a:xfrm>
              <a:off x="7034979" y="879286"/>
              <a:ext cx="308429" cy="308429"/>
              <a:chOff x="1338" y="1553"/>
              <a:chExt cx="1609" cy="1609"/>
            </a:xfrm>
          </p:grpSpPr>
          <p:sp>
            <p:nvSpPr>
              <p:cNvPr id="21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3" name="Group 8"/>
            <p:cNvGrpSpPr>
              <a:grpSpLocks noChangeAspect="1"/>
            </p:cNvGrpSpPr>
            <p:nvPr/>
          </p:nvGrpSpPr>
          <p:grpSpPr bwMode="auto">
            <a:xfrm>
              <a:off x="7383655" y="1219906"/>
              <a:ext cx="308429" cy="308429"/>
              <a:chOff x="1338" y="1553"/>
              <a:chExt cx="1609" cy="1609"/>
            </a:xfrm>
          </p:grpSpPr>
          <p:sp>
            <p:nvSpPr>
              <p:cNvPr id="21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4" name="Group 8"/>
            <p:cNvGrpSpPr>
              <a:grpSpLocks noChangeAspect="1"/>
            </p:cNvGrpSpPr>
            <p:nvPr/>
          </p:nvGrpSpPr>
          <p:grpSpPr bwMode="auto">
            <a:xfrm>
              <a:off x="7036129" y="1219906"/>
              <a:ext cx="308429" cy="308429"/>
              <a:chOff x="1338" y="1553"/>
              <a:chExt cx="1609" cy="1609"/>
            </a:xfrm>
          </p:grpSpPr>
          <p:sp>
            <p:nvSpPr>
              <p:cNvPr id="20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5" name="Group 8"/>
            <p:cNvGrpSpPr>
              <a:grpSpLocks noChangeAspect="1"/>
            </p:cNvGrpSpPr>
            <p:nvPr/>
          </p:nvGrpSpPr>
          <p:grpSpPr bwMode="auto">
            <a:xfrm>
              <a:off x="7382505" y="878821"/>
              <a:ext cx="308429" cy="308429"/>
              <a:chOff x="1338" y="1553"/>
              <a:chExt cx="1609" cy="1609"/>
            </a:xfrm>
          </p:grpSpPr>
          <p:sp>
            <p:nvSpPr>
              <p:cNvPr id="20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3124999" y="2046338"/>
            <a:ext cx="2772178" cy="2772178"/>
          </a:xfrm>
          <a:prstGeom prst="rect">
            <a:avLst/>
          </a:prstGeom>
        </p:spPr>
      </p:pic>
      <p:grpSp>
        <p:nvGrpSpPr>
          <p:cNvPr id="3" name="Group 2"/>
          <p:cNvGrpSpPr/>
          <p:nvPr/>
        </p:nvGrpSpPr>
        <p:grpSpPr>
          <a:xfrm>
            <a:off x="2539860" y="873982"/>
            <a:ext cx="3024601" cy="1043559"/>
            <a:chOff x="-251256" y="-425237"/>
            <a:chExt cx="3024601" cy="1043559"/>
          </a:xfrm>
        </p:grpSpPr>
        <p:grpSp>
          <p:nvGrpSpPr>
            <p:cNvPr id="216" name="Group 12"/>
            <p:cNvGrpSpPr>
              <a:grpSpLocks noChangeAspect="1"/>
            </p:cNvGrpSpPr>
            <p:nvPr/>
          </p:nvGrpSpPr>
          <p:grpSpPr bwMode="auto">
            <a:xfrm>
              <a:off x="164373" y="-261721"/>
              <a:ext cx="612775" cy="612775"/>
              <a:chOff x="3649" y="781"/>
              <a:chExt cx="386" cy="386"/>
            </a:xfrm>
          </p:grpSpPr>
          <p:sp>
            <p:nvSpPr>
              <p:cNvPr id="217"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4" name="Group 12"/>
            <p:cNvGrpSpPr>
              <a:grpSpLocks noChangeAspect="1"/>
            </p:cNvGrpSpPr>
            <p:nvPr/>
          </p:nvGrpSpPr>
          <p:grpSpPr bwMode="auto">
            <a:xfrm>
              <a:off x="880336" y="-260812"/>
              <a:ext cx="612775" cy="612775"/>
              <a:chOff x="3649" y="781"/>
              <a:chExt cx="386" cy="386"/>
            </a:xfrm>
          </p:grpSpPr>
          <p:sp>
            <p:nvSpPr>
              <p:cNvPr id="225"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2" name="Group 12"/>
            <p:cNvGrpSpPr>
              <a:grpSpLocks noChangeAspect="1"/>
            </p:cNvGrpSpPr>
            <p:nvPr/>
          </p:nvGrpSpPr>
          <p:grpSpPr bwMode="auto">
            <a:xfrm>
              <a:off x="1572599" y="-260812"/>
              <a:ext cx="612775" cy="612775"/>
              <a:chOff x="3649" y="781"/>
              <a:chExt cx="386" cy="386"/>
            </a:xfrm>
          </p:grpSpPr>
          <p:sp>
            <p:nvSpPr>
              <p:cNvPr id="233"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0" name="Group 12"/>
            <p:cNvGrpSpPr>
              <a:grpSpLocks noChangeAspect="1"/>
            </p:cNvGrpSpPr>
            <p:nvPr/>
          </p:nvGrpSpPr>
          <p:grpSpPr bwMode="auto">
            <a:xfrm>
              <a:off x="2160570" y="-425237"/>
              <a:ext cx="612775" cy="612775"/>
              <a:chOff x="3649" y="781"/>
              <a:chExt cx="386" cy="386"/>
            </a:xfrm>
          </p:grpSpPr>
          <p:sp>
            <p:nvSpPr>
              <p:cNvPr id="251"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8" name="Group 12"/>
            <p:cNvGrpSpPr>
              <a:grpSpLocks noChangeAspect="1"/>
            </p:cNvGrpSpPr>
            <p:nvPr/>
          </p:nvGrpSpPr>
          <p:grpSpPr bwMode="auto">
            <a:xfrm>
              <a:off x="-251256" y="5547"/>
              <a:ext cx="612775" cy="612775"/>
              <a:chOff x="3649" y="781"/>
              <a:chExt cx="386" cy="386"/>
            </a:xfrm>
          </p:grpSpPr>
          <p:sp>
            <p:nvSpPr>
              <p:cNvPr id="259"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66" name="Group 265"/>
          <p:cNvGrpSpPr/>
          <p:nvPr/>
        </p:nvGrpSpPr>
        <p:grpSpPr>
          <a:xfrm>
            <a:off x="4240382" y="902769"/>
            <a:ext cx="3024601" cy="1043559"/>
            <a:chOff x="-251256" y="-425237"/>
            <a:chExt cx="3024601" cy="1043559"/>
          </a:xfrm>
        </p:grpSpPr>
        <p:grpSp>
          <p:nvGrpSpPr>
            <p:cNvPr id="267" name="Group 12"/>
            <p:cNvGrpSpPr>
              <a:grpSpLocks noChangeAspect="1"/>
            </p:cNvGrpSpPr>
            <p:nvPr/>
          </p:nvGrpSpPr>
          <p:grpSpPr bwMode="auto">
            <a:xfrm>
              <a:off x="164373" y="-261721"/>
              <a:ext cx="612775" cy="612775"/>
              <a:chOff x="3649" y="781"/>
              <a:chExt cx="386" cy="386"/>
            </a:xfrm>
          </p:grpSpPr>
          <p:sp>
            <p:nvSpPr>
              <p:cNvPr id="30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8" name="Group 12"/>
            <p:cNvGrpSpPr>
              <a:grpSpLocks noChangeAspect="1"/>
            </p:cNvGrpSpPr>
            <p:nvPr/>
          </p:nvGrpSpPr>
          <p:grpSpPr bwMode="auto">
            <a:xfrm>
              <a:off x="880336" y="-260812"/>
              <a:ext cx="612775" cy="612775"/>
              <a:chOff x="3649" y="781"/>
              <a:chExt cx="386" cy="386"/>
            </a:xfrm>
          </p:grpSpPr>
          <p:sp>
            <p:nvSpPr>
              <p:cNvPr id="293"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9" name="Group 12"/>
            <p:cNvGrpSpPr>
              <a:grpSpLocks noChangeAspect="1"/>
            </p:cNvGrpSpPr>
            <p:nvPr/>
          </p:nvGrpSpPr>
          <p:grpSpPr bwMode="auto">
            <a:xfrm>
              <a:off x="1572599" y="-260812"/>
              <a:ext cx="612775" cy="612775"/>
              <a:chOff x="3649" y="781"/>
              <a:chExt cx="386" cy="386"/>
            </a:xfrm>
          </p:grpSpPr>
          <p:sp>
            <p:nvSpPr>
              <p:cNvPr id="28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0" name="Group 12"/>
            <p:cNvGrpSpPr>
              <a:grpSpLocks noChangeAspect="1"/>
            </p:cNvGrpSpPr>
            <p:nvPr/>
          </p:nvGrpSpPr>
          <p:grpSpPr bwMode="auto">
            <a:xfrm>
              <a:off x="2160570" y="-425237"/>
              <a:ext cx="612775" cy="612775"/>
              <a:chOff x="3649" y="781"/>
              <a:chExt cx="386" cy="386"/>
            </a:xfrm>
          </p:grpSpPr>
          <p:sp>
            <p:nvSpPr>
              <p:cNvPr id="279"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1" name="Group 12"/>
            <p:cNvGrpSpPr>
              <a:grpSpLocks noChangeAspect="1"/>
            </p:cNvGrpSpPr>
            <p:nvPr/>
          </p:nvGrpSpPr>
          <p:grpSpPr bwMode="auto">
            <a:xfrm>
              <a:off x="-251256" y="5547"/>
              <a:ext cx="612775" cy="612775"/>
              <a:chOff x="3649" y="781"/>
              <a:chExt cx="386" cy="386"/>
            </a:xfrm>
          </p:grpSpPr>
          <p:sp>
            <p:nvSpPr>
              <p:cNvPr id="27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8" name="Group 25"/>
          <p:cNvGrpSpPr>
            <a:grpSpLocks noChangeAspect="1"/>
          </p:cNvGrpSpPr>
          <p:nvPr/>
        </p:nvGrpSpPr>
        <p:grpSpPr bwMode="auto">
          <a:xfrm>
            <a:off x="3601319" y="1073810"/>
            <a:ext cx="1950755" cy="1955820"/>
            <a:chOff x="4130" y="1044"/>
            <a:chExt cx="385" cy="386"/>
          </a:xfrm>
        </p:grpSpPr>
        <p:sp>
          <p:nvSpPr>
            <p:cNvPr id="239" name="AutoShape 24"/>
            <p:cNvSpPr>
              <a:spLocks noChangeAspect="1" noChangeArrowheads="1" noTextEdit="1"/>
            </p:cNvSpPr>
            <p:nvPr/>
          </p:nvSpPr>
          <p:spPr bwMode="auto">
            <a:xfrm>
              <a:off x="4130" y="1044"/>
              <a:ext cx="385"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6"/>
            <p:cNvSpPr>
              <a:spLocks noChangeArrowheads="1"/>
            </p:cNvSpPr>
            <p:nvPr/>
          </p:nvSpPr>
          <p:spPr bwMode="auto">
            <a:xfrm>
              <a:off x="4142" y="1056"/>
              <a:ext cx="360" cy="361"/>
            </a:xfrm>
            <a:prstGeom prst="ellipse">
              <a:avLst/>
            </a:prstGeom>
            <a:solidFill>
              <a:srgbClr val="F467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7"/>
            <p:cNvSpPr>
              <a:spLocks/>
            </p:cNvSpPr>
            <p:nvPr/>
          </p:nvSpPr>
          <p:spPr bwMode="auto">
            <a:xfrm>
              <a:off x="4258" y="1301"/>
              <a:ext cx="128" cy="36"/>
            </a:xfrm>
            <a:custGeom>
              <a:avLst/>
              <a:gdLst>
                <a:gd name="T0" fmla="*/ 268 w 268"/>
                <a:gd name="T1" fmla="*/ 75 h 75"/>
                <a:gd name="T2" fmla="*/ 201 w 268"/>
                <a:gd name="T3" fmla="*/ 49 h 75"/>
                <a:gd name="T4" fmla="*/ 134 w 268"/>
                <a:gd name="T5" fmla="*/ 41 h 75"/>
                <a:gd name="T6" fmla="*/ 67 w 268"/>
                <a:gd name="T7" fmla="*/ 49 h 75"/>
                <a:gd name="T8" fmla="*/ 0 w 268"/>
                <a:gd name="T9" fmla="*/ 75 h 75"/>
                <a:gd name="T10" fmla="*/ 55 w 268"/>
                <a:gd name="T11" fmla="*/ 19 h 75"/>
                <a:gd name="T12" fmla="*/ 134 w 268"/>
                <a:gd name="T13" fmla="*/ 0 h 75"/>
                <a:gd name="T14" fmla="*/ 213 w 268"/>
                <a:gd name="T15" fmla="*/ 19 h 75"/>
                <a:gd name="T16" fmla="*/ 268 w 268"/>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75">
                  <a:moveTo>
                    <a:pt x="268" y="75"/>
                  </a:moveTo>
                  <a:cubicBezTo>
                    <a:pt x="245" y="62"/>
                    <a:pt x="223" y="54"/>
                    <a:pt x="201" y="49"/>
                  </a:cubicBezTo>
                  <a:cubicBezTo>
                    <a:pt x="179" y="44"/>
                    <a:pt x="156" y="41"/>
                    <a:pt x="134" y="41"/>
                  </a:cubicBezTo>
                  <a:cubicBezTo>
                    <a:pt x="112" y="41"/>
                    <a:pt x="89" y="44"/>
                    <a:pt x="67" y="49"/>
                  </a:cubicBezTo>
                  <a:cubicBezTo>
                    <a:pt x="45" y="54"/>
                    <a:pt x="23" y="62"/>
                    <a:pt x="0" y="75"/>
                  </a:cubicBezTo>
                  <a:cubicBezTo>
                    <a:pt x="10" y="51"/>
                    <a:pt x="32" y="31"/>
                    <a:pt x="55" y="19"/>
                  </a:cubicBezTo>
                  <a:cubicBezTo>
                    <a:pt x="80" y="6"/>
                    <a:pt x="107" y="0"/>
                    <a:pt x="134" y="0"/>
                  </a:cubicBezTo>
                  <a:cubicBezTo>
                    <a:pt x="161" y="0"/>
                    <a:pt x="188" y="6"/>
                    <a:pt x="213" y="19"/>
                  </a:cubicBezTo>
                  <a:cubicBezTo>
                    <a:pt x="236" y="31"/>
                    <a:pt x="258" y="51"/>
                    <a:pt x="268" y="75"/>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8"/>
            <p:cNvSpPr>
              <a:spLocks/>
            </p:cNvSpPr>
            <p:nvPr/>
          </p:nvSpPr>
          <p:spPr bwMode="auto">
            <a:xfrm>
              <a:off x="4341" y="1172"/>
              <a:ext cx="115" cy="101"/>
            </a:xfrm>
            <a:custGeom>
              <a:avLst/>
              <a:gdLst>
                <a:gd name="T0" fmla="*/ 215 w 240"/>
                <a:gd name="T1" fmla="*/ 40 h 209"/>
                <a:gd name="T2" fmla="*/ 163 w 240"/>
                <a:gd name="T3" fmla="*/ 184 h 209"/>
                <a:gd name="T4" fmla="*/ 19 w 240"/>
                <a:gd name="T5" fmla="*/ 132 h 209"/>
                <a:gd name="T6" fmla="*/ 215 w 240"/>
                <a:gd name="T7" fmla="*/ 40 h 209"/>
              </a:gdLst>
              <a:ahLst/>
              <a:cxnLst>
                <a:cxn ang="0">
                  <a:pos x="T0" y="T1"/>
                </a:cxn>
                <a:cxn ang="0">
                  <a:pos x="T2" y="T3"/>
                </a:cxn>
                <a:cxn ang="0">
                  <a:pos x="T4" y="T5"/>
                </a:cxn>
                <a:cxn ang="0">
                  <a:pos x="T6" y="T7"/>
                </a:cxn>
              </a:cxnLst>
              <a:rect l="0" t="0" r="r" b="b"/>
              <a:pathLst>
                <a:path w="240" h="209">
                  <a:moveTo>
                    <a:pt x="215" y="40"/>
                  </a:moveTo>
                  <a:cubicBezTo>
                    <a:pt x="240" y="94"/>
                    <a:pt x="216" y="158"/>
                    <a:pt x="163" y="184"/>
                  </a:cubicBezTo>
                  <a:cubicBezTo>
                    <a:pt x="109" y="209"/>
                    <a:pt x="45" y="185"/>
                    <a:pt x="19" y="132"/>
                  </a:cubicBezTo>
                  <a:cubicBezTo>
                    <a:pt x="0" y="91"/>
                    <a:pt x="196" y="0"/>
                    <a:pt x="21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9"/>
            <p:cNvSpPr>
              <a:spLocks/>
            </p:cNvSpPr>
            <p:nvPr/>
          </p:nvSpPr>
          <p:spPr bwMode="auto">
            <a:xfrm>
              <a:off x="4360" y="1188"/>
              <a:ext cx="76" cy="66"/>
            </a:xfrm>
            <a:custGeom>
              <a:avLst/>
              <a:gdLst>
                <a:gd name="T0" fmla="*/ 143 w 160"/>
                <a:gd name="T1" fmla="*/ 23 h 137"/>
                <a:gd name="T2" fmla="*/ 108 w 160"/>
                <a:gd name="T3" fmla="*/ 120 h 137"/>
                <a:gd name="T4" fmla="*/ 11 w 160"/>
                <a:gd name="T5" fmla="*/ 85 h 137"/>
                <a:gd name="T6" fmla="*/ 143 w 160"/>
                <a:gd name="T7" fmla="*/ 23 h 137"/>
              </a:gdLst>
              <a:ahLst/>
              <a:cxnLst>
                <a:cxn ang="0">
                  <a:pos x="T0" y="T1"/>
                </a:cxn>
                <a:cxn ang="0">
                  <a:pos x="T2" y="T3"/>
                </a:cxn>
                <a:cxn ang="0">
                  <a:pos x="T4" y="T5"/>
                </a:cxn>
                <a:cxn ang="0">
                  <a:pos x="T6" y="T7"/>
                </a:cxn>
              </a:cxnLst>
              <a:rect l="0" t="0" r="r" b="b"/>
              <a:pathLst>
                <a:path w="160" h="137">
                  <a:moveTo>
                    <a:pt x="143" y="23"/>
                  </a:moveTo>
                  <a:cubicBezTo>
                    <a:pt x="160" y="60"/>
                    <a:pt x="144" y="103"/>
                    <a:pt x="108" y="120"/>
                  </a:cubicBezTo>
                  <a:cubicBezTo>
                    <a:pt x="71" y="137"/>
                    <a:pt x="28" y="121"/>
                    <a:pt x="11" y="85"/>
                  </a:cubicBezTo>
                  <a:cubicBezTo>
                    <a:pt x="0" y="62"/>
                    <a:pt x="132" y="0"/>
                    <a:pt x="143"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30"/>
            <p:cNvSpPr>
              <a:spLocks/>
            </p:cNvSpPr>
            <p:nvPr/>
          </p:nvSpPr>
          <p:spPr bwMode="auto">
            <a:xfrm>
              <a:off x="4345" y="1185"/>
              <a:ext cx="108" cy="59"/>
            </a:xfrm>
            <a:custGeom>
              <a:avLst/>
              <a:gdLst>
                <a:gd name="T0" fmla="*/ 225 w 225"/>
                <a:gd name="T1" fmla="*/ 19 h 123"/>
                <a:gd name="T2" fmla="*/ 160 w 225"/>
                <a:gd name="T3" fmla="*/ 30 h 123"/>
                <a:gd name="T4" fmla="*/ 103 w 225"/>
                <a:gd name="T5" fmla="*/ 51 h 123"/>
                <a:gd name="T6" fmla="*/ 49 w 225"/>
                <a:gd name="T7" fmla="*/ 81 h 123"/>
                <a:gd name="T8" fmla="*/ 0 w 225"/>
                <a:gd name="T9" fmla="*/ 123 h 123"/>
                <a:gd name="T10" fmla="*/ 29 w 225"/>
                <a:gd name="T11" fmla="*/ 60 h 123"/>
                <a:gd name="T12" fmla="*/ 87 w 225"/>
                <a:gd name="T13" fmla="*/ 17 h 123"/>
                <a:gd name="T14" fmla="*/ 157 w 225"/>
                <a:gd name="T15" fmla="*/ 1 h 123"/>
                <a:gd name="T16" fmla="*/ 225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225" y="19"/>
                  </a:moveTo>
                  <a:cubicBezTo>
                    <a:pt x="201" y="21"/>
                    <a:pt x="180" y="24"/>
                    <a:pt x="160" y="30"/>
                  </a:cubicBezTo>
                  <a:cubicBezTo>
                    <a:pt x="140" y="35"/>
                    <a:pt x="121" y="42"/>
                    <a:pt x="103" y="51"/>
                  </a:cubicBezTo>
                  <a:cubicBezTo>
                    <a:pt x="84" y="59"/>
                    <a:pt x="66" y="69"/>
                    <a:pt x="49" y="81"/>
                  </a:cubicBezTo>
                  <a:cubicBezTo>
                    <a:pt x="32" y="93"/>
                    <a:pt x="16" y="107"/>
                    <a:pt x="0" y="123"/>
                  </a:cubicBezTo>
                  <a:cubicBezTo>
                    <a:pt x="2" y="100"/>
                    <a:pt x="14" y="78"/>
                    <a:pt x="29" y="60"/>
                  </a:cubicBezTo>
                  <a:cubicBezTo>
                    <a:pt x="45" y="41"/>
                    <a:pt x="65" y="27"/>
                    <a:pt x="87" y="17"/>
                  </a:cubicBezTo>
                  <a:cubicBezTo>
                    <a:pt x="109" y="6"/>
                    <a:pt x="133" y="1"/>
                    <a:pt x="157" y="1"/>
                  </a:cubicBezTo>
                  <a:cubicBezTo>
                    <a:pt x="181" y="0"/>
                    <a:pt x="205" y="6"/>
                    <a:pt x="225"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31"/>
            <p:cNvSpPr>
              <a:spLocks/>
            </p:cNvSpPr>
            <p:nvPr/>
          </p:nvSpPr>
          <p:spPr bwMode="auto">
            <a:xfrm>
              <a:off x="4188" y="1172"/>
              <a:ext cx="115" cy="101"/>
            </a:xfrm>
            <a:custGeom>
              <a:avLst/>
              <a:gdLst>
                <a:gd name="T0" fmla="*/ 25 w 240"/>
                <a:gd name="T1" fmla="*/ 40 h 209"/>
                <a:gd name="T2" fmla="*/ 77 w 240"/>
                <a:gd name="T3" fmla="*/ 184 h 209"/>
                <a:gd name="T4" fmla="*/ 221 w 240"/>
                <a:gd name="T5" fmla="*/ 132 h 209"/>
                <a:gd name="T6" fmla="*/ 25 w 240"/>
                <a:gd name="T7" fmla="*/ 40 h 209"/>
              </a:gdLst>
              <a:ahLst/>
              <a:cxnLst>
                <a:cxn ang="0">
                  <a:pos x="T0" y="T1"/>
                </a:cxn>
                <a:cxn ang="0">
                  <a:pos x="T2" y="T3"/>
                </a:cxn>
                <a:cxn ang="0">
                  <a:pos x="T4" y="T5"/>
                </a:cxn>
                <a:cxn ang="0">
                  <a:pos x="T6" y="T7"/>
                </a:cxn>
              </a:cxnLst>
              <a:rect l="0" t="0" r="r" b="b"/>
              <a:pathLst>
                <a:path w="240" h="209">
                  <a:moveTo>
                    <a:pt x="25" y="40"/>
                  </a:moveTo>
                  <a:cubicBezTo>
                    <a:pt x="0" y="94"/>
                    <a:pt x="24" y="158"/>
                    <a:pt x="77" y="184"/>
                  </a:cubicBezTo>
                  <a:cubicBezTo>
                    <a:pt x="131" y="209"/>
                    <a:pt x="195" y="185"/>
                    <a:pt x="221" y="132"/>
                  </a:cubicBezTo>
                  <a:cubicBezTo>
                    <a:pt x="240" y="91"/>
                    <a:pt x="44" y="0"/>
                    <a:pt x="2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32"/>
            <p:cNvSpPr>
              <a:spLocks/>
            </p:cNvSpPr>
            <p:nvPr/>
          </p:nvSpPr>
          <p:spPr bwMode="auto">
            <a:xfrm>
              <a:off x="4207" y="1188"/>
              <a:ext cx="77" cy="66"/>
            </a:xfrm>
            <a:custGeom>
              <a:avLst/>
              <a:gdLst>
                <a:gd name="T0" fmla="*/ 17 w 160"/>
                <a:gd name="T1" fmla="*/ 23 h 137"/>
                <a:gd name="T2" fmla="*/ 52 w 160"/>
                <a:gd name="T3" fmla="*/ 120 h 137"/>
                <a:gd name="T4" fmla="*/ 149 w 160"/>
                <a:gd name="T5" fmla="*/ 85 h 137"/>
                <a:gd name="T6" fmla="*/ 17 w 160"/>
                <a:gd name="T7" fmla="*/ 23 h 137"/>
              </a:gdLst>
              <a:ahLst/>
              <a:cxnLst>
                <a:cxn ang="0">
                  <a:pos x="T0" y="T1"/>
                </a:cxn>
                <a:cxn ang="0">
                  <a:pos x="T2" y="T3"/>
                </a:cxn>
                <a:cxn ang="0">
                  <a:pos x="T4" y="T5"/>
                </a:cxn>
                <a:cxn ang="0">
                  <a:pos x="T6" y="T7"/>
                </a:cxn>
              </a:cxnLst>
              <a:rect l="0" t="0" r="r" b="b"/>
              <a:pathLst>
                <a:path w="160" h="137">
                  <a:moveTo>
                    <a:pt x="17" y="23"/>
                  </a:moveTo>
                  <a:cubicBezTo>
                    <a:pt x="0" y="60"/>
                    <a:pt x="16" y="103"/>
                    <a:pt x="52" y="120"/>
                  </a:cubicBezTo>
                  <a:cubicBezTo>
                    <a:pt x="89" y="137"/>
                    <a:pt x="132" y="121"/>
                    <a:pt x="149" y="85"/>
                  </a:cubicBezTo>
                  <a:cubicBezTo>
                    <a:pt x="160" y="62"/>
                    <a:pt x="28" y="0"/>
                    <a:pt x="17"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33"/>
            <p:cNvSpPr>
              <a:spLocks/>
            </p:cNvSpPr>
            <p:nvPr/>
          </p:nvSpPr>
          <p:spPr bwMode="auto">
            <a:xfrm>
              <a:off x="4190" y="1185"/>
              <a:ext cx="108" cy="59"/>
            </a:xfrm>
            <a:custGeom>
              <a:avLst/>
              <a:gdLst>
                <a:gd name="T0" fmla="*/ 0 w 225"/>
                <a:gd name="T1" fmla="*/ 19 h 123"/>
                <a:gd name="T2" fmla="*/ 68 w 225"/>
                <a:gd name="T3" fmla="*/ 1 h 123"/>
                <a:gd name="T4" fmla="*/ 138 w 225"/>
                <a:gd name="T5" fmla="*/ 17 h 123"/>
                <a:gd name="T6" fmla="*/ 196 w 225"/>
                <a:gd name="T7" fmla="*/ 60 h 123"/>
                <a:gd name="T8" fmla="*/ 225 w 225"/>
                <a:gd name="T9" fmla="*/ 123 h 123"/>
                <a:gd name="T10" fmla="*/ 176 w 225"/>
                <a:gd name="T11" fmla="*/ 81 h 123"/>
                <a:gd name="T12" fmla="*/ 123 w 225"/>
                <a:gd name="T13" fmla="*/ 51 h 123"/>
                <a:gd name="T14" fmla="*/ 65 w 225"/>
                <a:gd name="T15" fmla="*/ 30 h 123"/>
                <a:gd name="T16" fmla="*/ 0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0" y="19"/>
                  </a:moveTo>
                  <a:cubicBezTo>
                    <a:pt x="20" y="6"/>
                    <a:pt x="44" y="0"/>
                    <a:pt x="68" y="1"/>
                  </a:cubicBezTo>
                  <a:cubicBezTo>
                    <a:pt x="92" y="1"/>
                    <a:pt x="116" y="6"/>
                    <a:pt x="138" y="17"/>
                  </a:cubicBezTo>
                  <a:cubicBezTo>
                    <a:pt x="160" y="27"/>
                    <a:pt x="180" y="41"/>
                    <a:pt x="196" y="60"/>
                  </a:cubicBezTo>
                  <a:cubicBezTo>
                    <a:pt x="211" y="78"/>
                    <a:pt x="223" y="100"/>
                    <a:pt x="225" y="123"/>
                  </a:cubicBezTo>
                  <a:cubicBezTo>
                    <a:pt x="209" y="107"/>
                    <a:pt x="193" y="93"/>
                    <a:pt x="176" y="81"/>
                  </a:cubicBezTo>
                  <a:cubicBezTo>
                    <a:pt x="159" y="69"/>
                    <a:pt x="141" y="59"/>
                    <a:pt x="123" y="51"/>
                  </a:cubicBezTo>
                  <a:cubicBezTo>
                    <a:pt x="104" y="42"/>
                    <a:pt x="85" y="35"/>
                    <a:pt x="65" y="30"/>
                  </a:cubicBezTo>
                  <a:cubicBezTo>
                    <a:pt x="45" y="24"/>
                    <a:pt x="24" y="21"/>
                    <a:pt x="0"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Slide Number Placeholder 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64</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533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1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2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par>
                          <p:cTn id="18" fill="hold">
                            <p:stCondLst>
                              <p:cond delay="750"/>
                            </p:stCondLst>
                            <p:childTnLst>
                              <p:par>
                                <p:cTn id="19" presetID="1" presetClass="entr" presetSubtype="0" fill="hold" nodeType="afterEffect">
                                  <p:stCondLst>
                                    <p:cond delay="50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9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8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9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6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250"/>
                                  </p:stCondLst>
                                  <p:childTnLst>
                                    <p:set>
                                      <p:cBhvr>
                                        <p:cTn id="40" dur="1" fill="hold">
                                          <p:stCondLst>
                                            <p:cond delay="0"/>
                                          </p:stCondLst>
                                        </p:cTn>
                                        <p:tgtEl>
                                          <p:spTgt spid="94"/>
                                        </p:tgtEl>
                                        <p:attrNameLst>
                                          <p:attrName>style.visibility</p:attrName>
                                        </p:attrNameLst>
                                      </p:cBhvr>
                                      <p:to>
                                        <p:strVal val="visible"/>
                                      </p:to>
                                    </p:set>
                                  </p:childTnLst>
                                </p:cTn>
                              </p:par>
                            </p:childTnLst>
                          </p:cTn>
                        </p:par>
                        <p:par>
                          <p:cTn id="41" fill="hold">
                            <p:stCondLst>
                              <p:cond delay="750"/>
                            </p:stCondLst>
                            <p:childTnLst>
                              <p:par>
                                <p:cTn id="42" presetID="1" presetClass="entr" presetSubtype="0"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par>
                          <p:cTn id="44" fill="hold">
                            <p:stCondLst>
                              <p:cond delay="750"/>
                            </p:stCondLst>
                            <p:childTnLst>
                              <p:par>
                                <p:cTn id="45" presetID="1" presetClass="entr" presetSubtype="0" fill="hold" nodeType="afterEffect">
                                  <p:stCondLst>
                                    <p:cond delay="1000"/>
                                  </p:stCondLst>
                                  <p:childTnLst>
                                    <p:set>
                                      <p:cBhvr>
                                        <p:cTn id="4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906236" y="3532749"/>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sp>
        <p:nvSpPr>
          <p:cNvPr id="27" name="Rectangle 26"/>
          <p:cNvSpPr/>
          <p:nvPr/>
        </p:nvSpPr>
        <p:spPr>
          <a:xfrm>
            <a:off x="906236" y="3206093"/>
            <a:ext cx="7331528" cy="229618"/>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Router</a:t>
            </a:r>
            <a:endParaRPr lang="en-US" dirty="0">
              <a:solidFill>
                <a:schemeClr val="tx1"/>
              </a:solidFill>
            </a:endParaRPr>
          </a:p>
        </p:txBody>
      </p:sp>
      <p:sp>
        <p:nvSpPr>
          <p:cNvPr id="28" name="Rectangle 27"/>
          <p:cNvSpPr/>
          <p:nvPr/>
        </p:nvSpPr>
        <p:spPr>
          <a:xfrm>
            <a:off x="1092692" y="3626639"/>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8"/>
          <p:cNvGrpSpPr>
            <a:grpSpLocks noChangeAspect="1"/>
          </p:cNvGrpSpPr>
          <p:nvPr/>
        </p:nvGrpSpPr>
        <p:grpSpPr bwMode="auto">
          <a:xfrm>
            <a:off x="1406910" y="3714535"/>
            <a:ext cx="308429" cy="308429"/>
            <a:chOff x="1338" y="1553"/>
            <a:chExt cx="1609" cy="1609"/>
          </a:xfrm>
        </p:grpSpPr>
        <p:sp>
          <p:nvSpPr>
            <p:cNvPr id="3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8"/>
          <p:cNvGrpSpPr>
            <a:grpSpLocks noChangeAspect="1"/>
          </p:cNvGrpSpPr>
          <p:nvPr/>
        </p:nvGrpSpPr>
        <p:grpSpPr bwMode="auto">
          <a:xfrm>
            <a:off x="1223157" y="4350920"/>
            <a:ext cx="308429" cy="308429"/>
            <a:chOff x="1338" y="1553"/>
            <a:chExt cx="1609" cy="1609"/>
          </a:xfrm>
        </p:grpSpPr>
        <p:sp>
          <p:nvSpPr>
            <p:cNvPr id="3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8"/>
          <p:cNvGrpSpPr>
            <a:grpSpLocks noChangeAspect="1"/>
          </p:cNvGrpSpPr>
          <p:nvPr/>
        </p:nvGrpSpPr>
        <p:grpSpPr bwMode="auto">
          <a:xfrm>
            <a:off x="1569533" y="4009835"/>
            <a:ext cx="308429" cy="308429"/>
            <a:chOff x="1338" y="1553"/>
            <a:chExt cx="1609" cy="1609"/>
          </a:xfrm>
        </p:grpSpPr>
        <p:sp>
          <p:nvSpPr>
            <p:cNvPr id="4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6" name="Rectangle 45"/>
          <p:cNvSpPr/>
          <p:nvPr/>
        </p:nvSpPr>
        <p:spPr>
          <a:xfrm>
            <a:off x="7102435" y="3632546"/>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8"/>
          <p:cNvGrpSpPr>
            <a:grpSpLocks noChangeAspect="1"/>
          </p:cNvGrpSpPr>
          <p:nvPr/>
        </p:nvGrpSpPr>
        <p:grpSpPr bwMode="auto">
          <a:xfrm>
            <a:off x="7416653" y="3720442"/>
            <a:ext cx="308429" cy="308429"/>
            <a:chOff x="1338" y="1553"/>
            <a:chExt cx="1609" cy="1609"/>
          </a:xfrm>
        </p:grpSpPr>
        <p:sp>
          <p:nvSpPr>
            <p:cNvPr id="6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8"/>
          <p:cNvGrpSpPr>
            <a:grpSpLocks noChangeAspect="1"/>
          </p:cNvGrpSpPr>
          <p:nvPr/>
        </p:nvGrpSpPr>
        <p:grpSpPr bwMode="auto">
          <a:xfrm>
            <a:off x="7232900" y="4356827"/>
            <a:ext cx="308429" cy="308429"/>
            <a:chOff x="1338" y="1553"/>
            <a:chExt cx="1609" cy="1609"/>
          </a:xfrm>
        </p:grpSpPr>
        <p:sp>
          <p:nvSpPr>
            <p:cNvPr id="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8"/>
          <p:cNvGrpSpPr>
            <a:grpSpLocks noChangeAspect="1"/>
          </p:cNvGrpSpPr>
          <p:nvPr/>
        </p:nvGrpSpPr>
        <p:grpSpPr bwMode="auto">
          <a:xfrm>
            <a:off x="7579276" y="4015742"/>
            <a:ext cx="308429" cy="308429"/>
            <a:chOff x="1338" y="1553"/>
            <a:chExt cx="1609" cy="1609"/>
          </a:xfrm>
        </p:grpSpPr>
        <p:sp>
          <p:nvSpPr>
            <p:cNvPr id="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12"/>
          <p:cNvGrpSpPr>
            <a:grpSpLocks noChangeAspect="1"/>
          </p:cNvGrpSpPr>
          <p:nvPr/>
        </p:nvGrpSpPr>
        <p:grpSpPr bwMode="auto">
          <a:xfrm>
            <a:off x="3535819" y="1617450"/>
            <a:ext cx="612775" cy="612775"/>
            <a:chOff x="3649" y="781"/>
            <a:chExt cx="386" cy="386"/>
          </a:xfrm>
        </p:grpSpPr>
        <p:sp>
          <p:nvSpPr>
            <p:cNvPr id="6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3" name="Group 12"/>
          <p:cNvGrpSpPr>
            <a:grpSpLocks noChangeAspect="1"/>
          </p:cNvGrpSpPr>
          <p:nvPr/>
        </p:nvGrpSpPr>
        <p:grpSpPr bwMode="auto">
          <a:xfrm>
            <a:off x="4251782" y="1618359"/>
            <a:ext cx="612775" cy="612775"/>
            <a:chOff x="3649" y="781"/>
            <a:chExt cx="386" cy="386"/>
          </a:xfrm>
        </p:grpSpPr>
        <p:sp>
          <p:nvSpPr>
            <p:cNvPr id="7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12"/>
          <p:cNvGrpSpPr>
            <a:grpSpLocks noChangeAspect="1"/>
          </p:cNvGrpSpPr>
          <p:nvPr/>
        </p:nvGrpSpPr>
        <p:grpSpPr bwMode="auto">
          <a:xfrm>
            <a:off x="4944045" y="1618359"/>
            <a:ext cx="612775" cy="612775"/>
            <a:chOff x="3649" y="781"/>
            <a:chExt cx="386" cy="386"/>
          </a:xfrm>
        </p:grpSpPr>
        <p:sp>
          <p:nvSpPr>
            <p:cNvPr id="8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90" name="Straight Arrow Connector 89"/>
          <p:cNvCxnSpPr/>
          <p:nvPr/>
        </p:nvCxnSpPr>
        <p:spPr>
          <a:xfrm>
            <a:off x="3139240" y="2533438"/>
            <a:ext cx="636292" cy="575617"/>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521148" y="2306626"/>
            <a:ext cx="0" cy="769029"/>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864557" y="2320662"/>
            <a:ext cx="319201" cy="754993"/>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7" name="Group 12"/>
          <p:cNvGrpSpPr>
            <a:grpSpLocks noChangeAspect="1"/>
          </p:cNvGrpSpPr>
          <p:nvPr/>
        </p:nvGrpSpPr>
        <p:grpSpPr bwMode="auto">
          <a:xfrm>
            <a:off x="5532016" y="1453934"/>
            <a:ext cx="612775" cy="612775"/>
            <a:chOff x="3649" y="781"/>
            <a:chExt cx="386" cy="386"/>
          </a:xfrm>
        </p:grpSpPr>
        <p:sp>
          <p:nvSpPr>
            <p:cNvPr id="9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5" name="Group 12"/>
          <p:cNvGrpSpPr>
            <a:grpSpLocks noChangeAspect="1"/>
          </p:cNvGrpSpPr>
          <p:nvPr/>
        </p:nvGrpSpPr>
        <p:grpSpPr bwMode="auto">
          <a:xfrm>
            <a:off x="2786560" y="1417422"/>
            <a:ext cx="612775" cy="612775"/>
            <a:chOff x="3649" y="781"/>
            <a:chExt cx="386" cy="386"/>
          </a:xfrm>
        </p:grpSpPr>
        <p:sp>
          <p:nvSpPr>
            <p:cNvPr id="10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3" name="Group 12"/>
          <p:cNvGrpSpPr>
            <a:grpSpLocks noChangeAspect="1"/>
          </p:cNvGrpSpPr>
          <p:nvPr/>
        </p:nvGrpSpPr>
        <p:grpSpPr bwMode="auto">
          <a:xfrm>
            <a:off x="3120190" y="1884718"/>
            <a:ext cx="612775" cy="612775"/>
            <a:chOff x="3649" y="781"/>
            <a:chExt cx="386" cy="386"/>
          </a:xfrm>
        </p:grpSpPr>
        <p:sp>
          <p:nvSpPr>
            <p:cNvPr id="11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12"/>
          <p:cNvGrpSpPr>
            <a:grpSpLocks noChangeAspect="1"/>
          </p:cNvGrpSpPr>
          <p:nvPr/>
        </p:nvGrpSpPr>
        <p:grpSpPr bwMode="auto">
          <a:xfrm>
            <a:off x="4009494" y="1379137"/>
            <a:ext cx="612775" cy="612775"/>
            <a:chOff x="3649" y="781"/>
            <a:chExt cx="386" cy="386"/>
          </a:xfrm>
        </p:grpSpPr>
        <p:sp>
          <p:nvSpPr>
            <p:cNvPr id="12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9" name="Group 12"/>
          <p:cNvGrpSpPr>
            <a:grpSpLocks noChangeAspect="1"/>
          </p:cNvGrpSpPr>
          <p:nvPr/>
        </p:nvGrpSpPr>
        <p:grpSpPr bwMode="auto">
          <a:xfrm>
            <a:off x="4679479" y="1435797"/>
            <a:ext cx="612775" cy="612775"/>
            <a:chOff x="3649" y="781"/>
            <a:chExt cx="386" cy="386"/>
          </a:xfrm>
        </p:grpSpPr>
        <p:sp>
          <p:nvSpPr>
            <p:cNvPr id="13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2"/>
          <p:cNvGrpSpPr>
            <a:grpSpLocks noChangeAspect="1"/>
          </p:cNvGrpSpPr>
          <p:nvPr/>
        </p:nvGrpSpPr>
        <p:grpSpPr bwMode="auto">
          <a:xfrm>
            <a:off x="4274867" y="1005584"/>
            <a:ext cx="612775" cy="612775"/>
            <a:chOff x="3649" y="781"/>
            <a:chExt cx="386" cy="386"/>
          </a:xfrm>
        </p:grpSpPr>
        <p:sp>
          <p:nvSpPr>
            <p:cNvPr id="13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45" name="Straight Arrow Connector 144"/>
          <p:cNvCxnSpPr/>
          <p:nvPr/>
        </p:nvCxnSpPr>
        <p:spPr>
          <a:xfrm>
            <a:off x="4667707" y="2262788"/>
            <a:ext cx="228523" cy="836268"/>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3871493" y="2293310"/>
            <a:ext cx="228523" cy="836268"/>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259651" y="3834080"/>
            <a:ext cx="1355116" cy="665740"/>
            <a:chOff x="6193110" y="1634670"/>
            <a:chExt cx="1355116" cy="665740"/>
          </a:xfrm>
        </p:grpSpPr>
        <p:grpSp>
          <p:nvGrpSpPr>
            <p:cNvPr id="216" name="Group 8"/>
            <p:cNvGrpSpPr>
              <a:grpSpLocks noChangeAspect="1"/>
            </p:cNvGrpSpPr>
            <p:nvPr/>
          </p:nvGrpSpPr>
          <p:grpSpPr bwMode="auto">
            <a:xfrm>
              <a:off x="6539627" y="1651361"/>
              <a:ext cx="308429" cy="308429"/>
              <a:chOff x="1338" y="1553"/>
              <a:chExt cx="1609" cy="1609"/>
            </a:xfrm>
          </p:grpSpPr>
          <p:sp>
            <p:nvSpPr>
              <p:cNvPr id="21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9" name="Group 8"/>
            <p:cNvGrpSpPr>
              <a:grpSpLocks noChangeAspect="1"/>
            </p:cNvGrpSpPr>
            <p:nvPr/>
          </p:nvGrpSpPr>
          <p:grpSpPr bwMode="auto">
            <a:xfrm>
              <a:off x="6888303" y="1991981"/>
              <a:ext cx="308429" cy="308429"/>
              <a:chOff x="1338" y="1553"/>
              <a:chExt cx="1609" cy="1609"/>
            </a:xfrm>
          </p:grpSpPr>
          <p:sp>
            <p:nvSpPr>
              <p:cNvPr id="22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2" name="Group 8"/>
            <p:cNvGrpSpPr>
              <a:grpSpLocks noChangeAspect="1"/>
            </p:cNvGrpSpPr>
            <p:nvPr/>
          </p:nvGrpSpPr>
          <p:grpSpPr bwMode="auto">
            <a:xfrm>
              <a:off x="6886144" y="1634670"/>
              <a:ext cx="308429" cy="308429"/>
              <a:chOff x="1338" y="1553"/>
              <a:chExt cx="1609" cy="1609"/>
            </a:xfrm>
          </p:grpSpPr>
          <p:sp>
            <p:nvSpPr>
              <p:cNvPr id="22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5" name="Group 8"/>
            <p:cNvGrpSpPr>
              <a:grpSpLocks noChangeAspect="1"/>
            </p:cNvGrpSpPr>
            <p:nvPr/>
          </p:nvGrpSpPr>
          <p:grpSpPr bwMode="auto">
            <a:xfrm>
              <a:off x="6559237" y="1990831"/>
              <a:ext cx="308429" cy="308429"/>
              <a:chOff x="1338" y="1553"/>
              <a:chExt cx="1609" cy="1609"/>
            </a:xfrm>
          </p:grpSpPr>
          <p:sp>
            <p:nvSpPr>
              <p:cNvPr id="22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8" name="Group 8"/>
            <p:cNvGrpSpPr>
              <a:grpSpLocks noChangeAspect="1"/>
            </p:cNvGrpSpPr>
            <p:nvPr/>
          </p:nvGrpSpPr>
          <p:grpSpPr bwMode="auto">
            <a:xfrm>
              <a:off x="6193110" y="1645940"/>
              <a:ext cx="308429" cy="308429"/>
              <a:chOff x="1338" y="1553"/>
              <a:chExt cx="1609" cy="1609"/>
            </a:xfrm>
          </p:grpSpPr>
          <p:sp>
            <p:nvSpPr>
              <p:cNvPr id="22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7" name="Group 8"/>
            <p:cNvGrpSpPr>
              <a:grpSpLocks noChangeAspect="1"/>
            </p:cNvGrpSpPr>
            <p:nvPr/>
          </p:nvGrpSpPr>
          <p:grpSpPr bwMode="auto">
            <a:xfrm>
              <a:off x="7239797" y="1990166"/>
              <a:ext cx="308429" cy="308429"/>
              <a:chOff x="1338" y="1553"/>
              <a:chExt cx="1609" cy="1609"/>
            </a:xfrm>
          </p:grpSpPr>
          <p:sp>
            <p:nvSpPr>
              <p:cNvPr id="24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50" name="Group 249"/>
          <p:cNvGrpSpPr/>
          <p:nvPr/>
        </p:nvGrpSpPr>
        <p:grpSpPr>
          <a:xfrm>
            <a:off x="2128052" y="3858521"/>
            <a:ext cx="1355116" cy="665740"/>
            <a:chOff x="6193110" y="1634670"/>
            <a:chExt cx="1355116" cy="665740"/>
          </a:xfrm>
        </p:grpSpPr>
        <p:grpSp>
          <p:nvGrpSpPr>
            <p:cNvPr id="251" name="Group 8"/>
            <p:cNvGrpSpPr>
              <a:grpSpLocks noChangeAspect="1"/>
            </p:cNvGrpSpPr>
            <p:nvPr/>
          </p:nvGrpSpPr>
          <p:grpSpPr bwMode="auto">
            <a:xfrm>
              <a:off x="6539627" y="1651361"/>
              <a:ext cx="308429" cy="308429"/>
              <a:chOff x="1338" y="1553"/>
              <a:chExt cx="1609" cy="1609"/>
            </a:xfrm>
          </p:grpSpPr>
          <p:sp>
            <p:nvSpPr>
              <p:cNvPr id="26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2" name="Group 8"/>
            <p:cNvGrpSpPr>
              <a:grpSpLocks noChangeAspect="1"/>
            </p:cNvGrpSpPr>
            <p:nvPr/>
          </p:nvGrpSpPr>
          <p:grpSpPr bwMode="auto">
            <a:xfrm>
              <a:off x="6888303" y="1991981"/>
              <a:ext cx="308429" cy="308429"/>
              <a:chOff x="1338" y="1553"/>
              <a:chExt cx="1609" cy="1609"/>
            </a:xfrm>
          </p:grpSpPr>
          <p:sp>
            <p:nvSpPr>
              <p:cNvPr id="26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3" name="Group 8"/>
            <p:cNvGrpSpPr>
              <a:grpSpLocks noChangeAspect="1"/>
            </p:cNvGrpSpPr>
            <p:nvPr/>
          </p:nvGrpSpPr>
          <p:grpSpPr bwMode="auto">
            <a:xfrm>
              <a:off x="6886144" y="1634670"/>
              <a:ext cx="308429" cy="308429"/>
              <a:chOff x="1338" y="1553"/>
              <a:chExt cx="1609" cy="1609"/>
            </a:xfrm>
          </p:grpSpPr>
          <p:sp>
            <p:nvSpPr>
              <p:cNvPr id="26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4" name="Group 8"/>
            <p:cNvGrpSpPr>
              <a:grpSpLocks noChangeAspect="1"/>
            </p:cNvGrpSpPr>
            <p:nvPr/>
          </p:nvGrpSpPr>
          <p:grpSpPr bwMode="auto">
            <a:xfrm>
              <a:off x="6559237" y="1990831"/>
              <a:ext cx="308429" cy="308429"/>
              <a:chOff x="1338" y="1553"/>
              <a:chExt cx="1609" cy="1609"/>
            </a:xfrm>
          </p:grpSpPr>
          <p:sp>
            <p:nvSpPr>
              <p:cNvPr id="2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5" name="Group 8"/>
            <p:cNvGrpSpPr>
              <a:grpSpLocks noChangeAspect="1"/>
            </p:cNvGrpSpPr>
            <p:nvPr/>
          </p:nvGrpSpPr>
          <p:grpSpPr bwMode="auto">
            <a:xfrm>
              <a:off x="6193110" y="1645940"/>
              <a:ext cx="308429" cy="308429"/>
              <a:chOff x="1338" y="1553"/>
              <a:chExt cx="1609" cy="1609"/>
            </a:xfrm>
          </p:grpSpPr>
          <p:sp>
            <p:nvSpPr>
              <p:cNvPr id="2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6" name="Group 8"/>
            <p:cNvGrpSpPr>
              <a:grpSpLocks noChangeAspect="1"/>
            </p:cNvGrpSpPr>
            <p:nvPr/>
          </p:nvGrpSpPr>
          <p:grpSpPr bwMode="auto">
            <a:xfrm>
              <a:off x="7239797" y="1990166"/>
              <a:ext cx="308429" cy="308429"/>
              <a:chOff x="1338" y="1553"/>
              <a:chExt cx="1609" cy="1609"/>
            </a:xfrm>
          </p:grpSpPr>
          <p:sp>
            <p:nvSpPr>
              <p:cNvPr id="2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69" name="Group 268"/>
          <p:cNvGrpSpPr/>
          <p:nvPr/>
        </p:nvGrpSpPr>
        <p:grpSpPr>
          <a:xfrm>
            <a:off x="3169072" y="3841875"/>
            <a:ext cx="1355116" cy="665740"/>
            <a:chOff x="6193110" y="1634670"/>
            <a:chExt cx="1355116" cy="665740"/>
          </a:xfrm>
        </p:grpSpPr>
        <p:grpSp>
          <p:nvGrpSpPr>
            <p:cNvPr id="270" name="Group 8"/>
            <p:cNvGrpSpPr>
              <a:grpSpLocks noChangeAspect="1"/>
            </p:cNvGrpSpPr>
            <p:nvPr/>
          </p:nvGrpSpPr>
          <p:grpSpPr bwMode="auto">
            <a:xfrm>
              <a:off x="6539627" y="1651361"/>
              <a:ext cx="308429" cy="308429"/>
              <a:chOff x="1338" y="1553"/>
              <a:chExt cx="1609" cy="1609"/>
            </a:xfrm>
          </p:grpSpPr>
          <p:sp>
            <p:nvSpPr>
              <p:cNvPr id="28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1" name="Group 8"/>
            <p:cNvGrpSpPr>
              <a:grpSpLocks noChangeAspect="1"/>
            </p:cNvGrpSpPr>
            <p:nvPr/>
          </p:nvGrpSpPr>
          <p:grpSpPr bwMode="auto">
            <a:xfrm>
              <a:off x="6888303" y="1991981"/>
              <a:ext cx="308429" cy="308429"/>
              <a:chOff x="1338" y="1553"/>
              <a:chExt cx="1609" cy="1609"/>
            </a:xfrm>
          </p:grpSpPr>
          <p:sp>
            <p:nvSpPr>
              <p:cNvPr id="28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2" name="Group 8"/>
            <p:cNvGrpSpPr>
              <a:grpSpLocks noChangeAspect="1"/>
            </p:cNvGrpSpPr>
            <p:nvPr/>
          </p:nvGrpSpPr>
          <p:grpSpPr bwMode="auto">
            <a:xfrm>
              <a:off x="6886144" y="1634670"/>
              <a:ext cx="308429" cy="308429"/>
              <a:chOff x="1338" y="1553"/>
              <a:chExt cx="1609" cy="1609"/>
            </a:xfrm>
          </p:grpSpPr>
          <p:sp>
            <p:nvSpPr>
              <p:cNvPr id="28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3" name="Group 8"/>
            <p:cNvGrpSpPr>
              <a:grpSpLocks noChangeAspect="1"/>
            </p:cNvGrpSpPr>
            <p:nvPr/>
          </p:nvGrpSpPr>
          <p:grpSpPr bwMode="auto">
            <a:xfrm>
              <a:off x="6559237" y="1990831"/>
              <a:ext cx="308429" cy="308429"/>
              <a:chOff x="1338" y="1553"/>
              <a:chExt cx="1609" cy="1609"/>
            </a:xfrm>
          </p:grpSpPr>
          <p:sp>
            <p:nvSpPr>
              <p:cNvPr id="2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4" name="Group 8"/>
            <p:cNvGrpSpPr>
              <a:grpSpLocks noChangeAspect="1"/>
            </p:cNvGrpSpPr>
            <p:nvPr/>
          </p:nvGrpSpPr>
          <p:grpSpPr bwMode="auto">
            <a:xfrm>
              <a:off x="6193110" y="1645940"/>
              <a:ext cx="308429" cy="308429"/>
              <a:chOff x="1338" y="1553"/>
              <a:chExt cx="1609" cy="1609"/>
            </a:xfrm>
          </p:grpSpPr>
          <p:sp>
            <p:nvSpPr>
              <p:cNvPr id="27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5" name="Group 8"/>
            <p:cNvGrpSpPr>
              <a:grpSpLocks noChangeAspect="1"/>
            </p:cNvGrpSpPr>
            <p:nvPr/>
          </p:nvGrpSpPr>
          <p:grpSpPr bwMode="auto">
            <a:xfrm>
              <a:off x="7239797" y="1990166"/>
              <a:ext cx="308429" cy="308429"/>
              <a:chOff x="1338" y="1553"/>
              <a:chExt cx="1609" cy="1609"/>
            </a:xfrm>
          </p:grpSpPr>
          <p:sp>
            <p:nvSpPr>
              <p:cNvPr id="27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88" name="Group 287"/>
          <p:cNvGrpSpPr/>
          <p:nvPr/>
        </p:nvGrpSpPr>
        <p:grpSpPr>
          <a:xfrm>
            <a:off x="4209031" y="3832222"/>
            <a:ext cx="1355116" cy="665740"/>
            <a:chOff x="6193110" y="1634670"/>
            <a:chExt cx="1355116" cy="665740"/>
          </a:xfrm>
        </p:grpSpPr>
        <p:grpSp>
          <p:nvGrpSpPr>
            <p:cNvPr id="289" name="Group 8"/>
            <p:cNvGrpSpPr>
              <a:grpSpLocks noChangeAspect="1"/>
            </p:cNvGrpSpPr>
            <p:nvPr/>
          </p:nvGrpSpPr>
          <p:grpSpPr bwMode="auto">
            <a:xfrm>
              <a:off x="6539627" y="1651361"/>
              <a:ext cx="308429" cy="308429"/>
              <a:chOff x="1338" y="1553"/>
              <a:chExt cx="1609" cy="1609"/>
            </a:xfrm>
          </p:grpSpPr>
          <p:sp>
            <p:nvSpPr>
              <p:cNvPr id="30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0" name="Group 8"/>
            <p:cNvGrpSpPr>
              <a:grpSpLocks noChangeAspect="1"/>
            </p:cNvGrpSpPr>
            <p:nvPr/>
          </p:nvGrpSpPr>
          <p:grpSpPr bwMode="auto">
            <a:xfrm>
              <a:off x="6888303" y="1991981"/>
              <a:ext cx="308429" cy="308429"/>
              <a:chOff x="1338" y="1553"/>
              <a:chExt cx="1609" cy="1609"/>
            </a:xfrm>
          </p:grpSpPr>
          <p:sp>
            <p:nvSpPr>
              <p:cNvPr id="30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1" name="Group 8"/>
            <p:cNvGrpSpPr>
              <a:grpSpLocks noChangeAspect="1"/>
            </p:cNvGrpSpPr>
            <p:nvPr/>
          </p:nvGrpSpPr>
          <p:grpSpPr bwMode="auto">
            <a:xfrm>
              <a:off x="6886144" y="1634670"/>
              <a:ext cx="308429" cy="308429"/>
              <a:chOff x="1338" y="1553"/>
              <a:chExt cx="1609" cy="1609"/>
            </a:xfrm>
          </p:grpSpPr>
          <p:sp>
            <p:nvSpPr>
              <p:cNvPr id="30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2" name="Group 8"/>
            <p:cNvGrpSpPr>
              <a:grpSpLocks noChangeAspect="1"/>
            </p:cNvGrpSpPr>
            <p:nvPr/>
          </p:nvGrpSpPr>
          <p:grpSpPr bwMode="auto">
            <a:xfrm>
              <a:off x="6559237" y="1990831"/>
              <a:ext cx="308429" cy="308429"/>
              <a:chOff x="1338" y="1553"/>
              <a:chExt cx="1609" cy="1609"/>
            </a:xfrm>
          </p:grpSpPr>
          <p:sp>
            <p:nvSpPr>
              <p:cNvPr id="29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3" name="Group 8"/>
            <p:cNvGrpSpPr>
              <a:grpSpLocks noChangeAspect="1"/>
            </p:cNvGrpSpPr>
            <p:nvPr/>
          </p:nvGrpSpPr>
          <p:grpSpPr bwMode="auto">
            <a:xfrm>
              <a:off x="6193110" y="1645940"/>
              <a:ext cx="308429" cy="308429"/>
              <a:chOff x="1338" y="1553"/>
              <a:chExt cx="1609" cy="1609"/>
            </a:xfrm>
          </p:grpSpPr>
          <p:sp>
            <p:nvSpPr>
              <p:cNvPr id="29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4" name="Group 8"/>
            <p:cNvGrpSpPr>
              <a:grpSpLocks noChangeAspect="1"/>
            </p:cNvGrpSpPr>
            <p:nvPr/>
          </p:nvGrpSpPr>
          <p:grpSpPr bwMode="auto">
            <a:xfrm>
              <a:off x="7239797" y="1990166"/>
              <a:ext cx="308429" cy="308429"/>
              <a:chOff x="1338" y="1553"/>
              <a:chExt cx="1609" cy="1609"/>
            </a:xfrm>
          </p:grpSpPr>
          <p:sp>
            <p:nvSpPr>
              <p:cNvPr id="29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07" name="Group 8"/>
          <p:cNvGrpSpPr>
            <a:grpSpLocks noChangeAspect="1"/>
          </p:cNvGrpSpPr>
          <p:nvPr/>
        </p:nvGrpSpPr>
        <p:grpSpPr bwMode="auto">
          <a:xfrm>
            <a:off x="2135722" y="4211583"/>
            <a:ext cx="308429" cy="308429"/>
            <a:chOff x="1338" y="1553"/>
            <a:chExt cx="1609" cy="1609"/>
          </a:xfrm>
        </p:grpSpPr>
        <p:sp>
          <p:nvSpPr>
            <p:cNvPr id="30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6328685" y="3840316"/>
            <a:ext cx="669373" cy="658354"/>
            <a:chOff x="6886798" y="1284745"/>
            <a:chExt cx="669373" cy="658354"/>
          </a:xfrm>
        </p:grpSpPr>
        <p:grpSp>
          <p:nvGrpSpPr>
            <p:cNvPr id="310" name="Group 8"/>
            <p:cNvGrpSpPr>
              <a:grpSpLocks noChangeAspect="1"/>
            </p:cNvGrpSpPr>
            <p:nvPr/>
          </p:nvGrpSpPr>
          <p:grpSpPr bwMode="auto">
            <a:xfrm>
              <a:off x="6886798" y="1284745"/>
              <a:ext cx="308429" cy="308429"/>
              <a:chOff x="1338" y="1553"/>
              <a:chExt cx="1609" cy="1609"/>
            </a:xfrm>
          </p:grpSpPr>
          <p:sp>
            <p:nvSpPr>
              <p:cNvPr id="31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3" name="Group 8"/>
            <p:cNvGrpSpPr>
              <a:grpSpLocks noChangeAspect="1"/>
            </p:cNvGrpSpPr>
            <p:nvPr/>
          </p:nvGrpSpPr>
          <p:grpSpPr bwMode="auto">
            <a:xfrm>
              <a:off x="7247742" y="1284745"/>
              <a:ext cx="308429" cy="308429"/>
              <a:chOff x="1338" y="1553"/>
              <a:chExt cx="1609" cy="1609"/>
            </a:xfrm>
          </p:grpSpPr>
          <p:sp>
            <p:nvSpPr>
              <p:cNvPr id="31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6" name="Group 8"/>
            <p:cNvGrpSpPr>
              <a:grpSpLocks noChangeAspect="1"/>
            </p:cNvGrpSpPr>
            <p:nvPr/>
          </p:nvGrpSpPr>
          <p:grpSpPr bwMode="auto">
            <a:xfrm>
              <a:off x="7245217" y="1634670"/>
              <a:ext cx="308429" cy="308429"/>
              <a:chOff x="1338" y="1553"/>
              <a:chExt cx="1609" cy="1609"/>
            </a:xfrm>
          </p:grpSpPr>
          <p:sp>
            <p:nvSpPr>
              <p:cNvPr id="31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2665393" y="3521342"/>
            <a:ext cx="2684258" cy="324483"/>
            <a:chOff x="5961656" y="1966756"/>
            <a:chExt cx="2684258" cy="324483"/>
          </a:xfrm>
        </p:grpSpPr>
        <p:grpSp>
          <p:nvGrpSpPr>
            <p:cNvPr id="14" name="Group 8"/>
            <p:cNvGrpSpPr>
              <a:grpSpLocks noChangeAspect="1"/>
            </p:cNvGrpSpPr>
            <p:nvPr/>
          </p:nvGrpSpPr>
          <p:grpSpPr bwMode="auto">
            <a:xfrm>
              <a:off x="6637114" y="1969632"/>
              <a:ext cx="308429" cy="308429"/>
              <a:chOff x="1338" y="1553"/>
              <a:chExt cx="1609" cy="1609"/>
            </a:xfrm>
          </p:grpSpPr>
          <p:sp>
            <p:nvSpPr>
              <p:cNvPr id="1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8"/>
            <p:cNvGrpSpPr>
              <a:grpSpLocks noChangeAspect="1"/>
            </p:cNvGrpSpPr>
            <p:nvPr/>
          </p:nvGrpSpPr>
          <p:grpSpPr bwMode="auto">
            <a:xfrm>
              <a:off x="6975133" y="1974383"/>
              <a:ext cx="308429" cy="308429"/>
              <a:chOff x="1338" y="1553"/>
              <a:chExt cx="1609" cy="1609"/>
            </a:xfrm>
          </p:grpSpPr>
          <p:sp>
            <p:nvSpPr>
              <p:cNvPr id="1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9" name="Group 8"/>
            <p:cNvGrpSpPr>
              <a:grpSpLocks noChangeAspect="1"/>
            </p:cNvGrpSpPr>
            <p:nvPr/>
          </p:nvGrpSpPr>
          <p:grpSpPr bwMode="auto">
            <a:xfrm>
              <a:off x="7317715" y="1967817"/>
              <a:ext cx="308429" cy="308429"/>
              <a:chOff x="1338" y="1553"/>
              <a:chExt cx="1609" cy="1609"/>
            </a:xfrm>
          </p:grpSpPr>
          <p:sp>
            <p:nvSpPr>
              <p:cNvPr id="32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2" name="Group 8"/>
            <p:cNvGrpSpPr>
              <a:grpSpLocks noChangeAspect="1"/>
            </p:cNvGrpSpPr>
            <p:nvPr/>
          </p:nvGrpSpPr>
          <p:grpSpPr bwMode="auto">
            <a:xfrm>
              <a:off x="7655734" y="1972568"/>
              <a:ext cx="308429" cy="308429"/>
              <a:chOff x="1338" y="1553"/>
              <a:chExt cx="1609" cy="1609"/>
            </a:xfrm>
          </p:grpSpPr>
          <p:sp>
            <p:nvSpPr>
              <p:cNvPr id="32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5" name="Group 8"/>
            <p:cNvGrpSpPr>
              <a:grpSpLocks noChangeAspect="1"/>
            </p:cNvGrpSpPr>
            <p:nvPr/>
          </p:nvGrpSpPr>
          <p:grpSpPr bwMode="auto">
            <a:xfrm>
              <a:off x="7999466" y="1966756"/>
              <a:ext cx="308429" cy="308429"/>
              <a:chOff x="1338" y="1553"/>
              <a:chExt cx="1609" cy="1609"/>
            </a:xfrm>
          </p:grpSpPr>
          <p:sp>
            <p:nvSpPr>
              <p:cNvPr id="32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8" name="Group 8"/>
            <p:cNvGrpSpPr>
              <a:grpSpLocks noChangeAspect="1"/>
            </p:cNvGrpSpPr>
            <p:nvPr/>
          </p:nvGrpSpPr>
          <p:grpSpPr bwMode="auto">
            <a:xfrm>
              <a:off x="8337485" y="1971507"/>
              <a:ext cx="308429" cy="308429"/>
              <a:chOff x="1338" y="1553"/>
              <a:chExt cx="1609" cy="1609"/>
            </a:xfrm>
          </p:grpSpPr>
          <p:sp>
            <p:nvSpPr>
              <p:cNvPr id="32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1" name="Group 8"/>
            <p:cNvGrpSpPr>
              <a:grpSpLocks noChangeAspect="1"/>
            </p:cNvGrpSpPr>
            <p:nvPr/>
          </p:nvGrpSpPr>
          <p:grpSpPr bwMode="auto">
            <a:xfrm>
              <a:off x="5961656" y="1978059"/>
              <a:ext cx="308429" cy="308429"/>
              <a:chOff x="1338" y="1553"/>
              <a:chExt cx="1609" cy="1609"/>
            </a:xfrm>
          </p:grpSpPr>
          <p:sp>
            <p:nvSpPr>
              <p:cNvPr id="33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4" name="Group 8"/>
            <p:cNvGrpSpPr>
              <a:grpSpLocks noChangeAspect="1"/>
            </p:cNvGrpSpPr>
            <p:nvPr/>
          </p:nvGrpSpPr>
          <p:grpSpPr bwMode="auto">
            <a:xfrm>
              <a:off x="6299675" y="1982810"/>
              <a:ext cx="308429" cy="308429"/>
              <a:chOff x="1338" y="1553"/>
              <a:chExt cx="1609" cy="1609"/>
            </a:xfrm>
          </p:grpSpPr>
          <p:sp>
            <p:nvSpPr>
              <p:cNvPr id="33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37" name="Group 336"/>
          <p:cNvGrpSpPr/>
          <p:nvPr/>
        </p:nvGrpSpPr>
        <p:grpSpPr>
          <a:xfrm>
            <a:off x="3646115" y="4558119"/>
            <a:ext cx="2684258" cy="324483"/>
            <a:chOff x="5961656" y="1966756"/>
            <a:chExt cx="2684258" cy="324483"/>
          </a:xfrm>
        </p:grpSpPr>
        <p:grpSp>
          <p:nvGrpSpPr>
            <p:cNvPr id="338" name="Group 8"/>
            <p:cNvGrpSpPr>
              <a:grpSpLocks noChangeAspect="1"/>
            </p:cNvGrpSpPr>
            <p:nvPr/>
          </p:nvGrpSpPr>
          <p:grpSpPr bwMode="auto">
            <a:xfrm>
              <a:off x="6637114" y="1969632"/>
              <a:ext cx="308429" cy="308429"/>
              <a:chOff x="1338" y="1553"/>
              <a:chExt cx="1609" cy="1609"/>
            </a:xfrm>
          </p:grpSpPr>
          <p:sp>
            <p:nvSpPr>
              <p:cNvPr id="36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9" name="Group 8"/>
            <p:cNvGrpSpPr>
              <a:grpSpLocks noChangeAspect="1"/>
            </p:cNvGrpSpPr>
            <p:nvPr/>
          </p:nvGrpSpPr>
          <p:grpSpPr bwMode="auto">
            <a:xfrm>
              <a:off x="6975133" y="1974383"/>
              <a:ext cx="308429" cy="308429"/>
              <a:chOff x="1338" y="1553"/>
              <a:chExt cx="1609" cy="1609"/>
            </a:xfrm>
          </p:grpSpPr>
          <p:sp>
            <p:nvSpPr>
              <p:cNvPr id="35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0" name="Group 8"/>
            <p:cNvGrpSpPr>
              <a:grpSpLocks noChangeAspect="1"/>
            </p:cNvGrpSpPr>
            <p:nvPr/>
          </p:nvGrpSpPr>
          <p:grpSpPr bwMode="auto">
            <a:xfrm>
              <a:off x="7317715" y="1967817"/>
              <a:ext cx="308429" cy="308429"/>
              <a:chOff x="1338" y="1553"/>
              <a:chExt cx="1609" cy="1609"/>
            </a:xfrm>
          </p:grpSpPr>
          <p:sp>
            <p:nvSpPr>
              <p:cNvPr id="35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1" name="Group 8"/>
            <p:cNvGrpSpPr>
              <a:grpSpLocks noChangeAspect="1"/>
            </p:cNvGrpSpPr>
            <p:nvPr/>
          </p:nvGrpSpPr>
          <p:grpSpPr bwMode="auto">
            <a:xfrm>
              <a:off x="7655734" y="1972568"/>
              <a:ext cx="308429" cy="308429"/>
              <a:chOff x="1338" y="1553"/>
              <a:chExt cx="1609" cy="1609"/>
            </a:xfrm>
          </p:grpSpPr>
          <p:sp>
            <p:nvSpPr>
              <p:cNvPr id="3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2" name="Group 8"/>
            <p:cNvGrpSpPr>
              <a:grpSpLocks noChangeAspect="1"/>
            </p:cNvGrpSpPr>
            <p:nvPr/>
          </p:nvGrpSpPr>
          <p:grpSpPr bwMode="auto">
            <a:xfrm>
              <a:off x="7999466" y="1966756"/>
              <a:ext cx="308429" cy="308429"/>
              <a:chOff x="1338" y="1553"/>
              <a:chExt cx="1609" cy="1609"/>
            </a:xfrm>
          </p:grpSpPr>
          <p:sp>
            <p:nvSpPr>
              <p:cNvPr id="3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3" name="Group 8"/>
            <p:cNvGrpSpPr>
              <a:grpSpLocks noChangeAspect="1"/>
            </p:cNvGrpSpPr>
            <p:nvPr/>
          </p:nvGrpSpPr>
          <p:grpSpPr bwMode="auto">
            <a:xfrm>
              <a:off x="8337485" y="1971507"/>
              <a:ext cx="308429" cy="308429"/>
              <a:chOff x="1338" y="1553"/>
              <a:chExt cx="1609" cy="1609"/>
            </a:xfrm>
          </p:grpSpPr>
          <p:sp>
            <p:nvSpPr>
              <p:cNvPr id="35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4" name="Group 8"/>
            <p:cNvGrpSpPr>
              <a:grpSpLocks noChangeAspect="1"/>
            </p:cNvGrpSpPr>
            <p:nvPr/>
          </p:nvGrpSpPr>
          <p:grpSpPr bwMode="auto">
            <a:xfrm>
              <a:off x="5961656" y="1978059"/>
              <a:ext cx="308429" cy="308429"/>
              <a:chOff x="1338" y="1553"/>
              <a:chExt cx="1609" cy="1609"/>
            </a:xfrm>
          </p:grpSpPr>
          <p:sp>
            <p:nvSpPr>
              <p:cNvPr id="34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5" name="Group 8"/>
            <p:cNvGrpSpPr>
              <a:grpSpLocks noChangeAspect="1"/>
            </p:cNvGrpSpPr>
            <p:nvPr/>
          </p:nvGrpSpPr>
          <p:grpSpPr bwMode="auto">
            <a:xfrm>
              <a:off x="6299675" y="1982810"/>
              <a:ext cx="308429" cy="308429"/>
              <a:chOff x="1338" y="1553"/>
              <a:chExt cx="1609" cy="1609"/>
            </a:xfrm>
          </p:grpSpPr>
          <p:sp>
            <p:nvSpPr>
              <p:cNvPr id="34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62" name="Group 12"/>
          <p:cNvGrpSpPr>
            <a:grpSpLocks noChangeAspect="1"/>
          </p:cNvGrpSpPr>
          <p:nvPr/>
        </p:nvGrpSpPr>
        <p:grpSpPr bwMode="auto">
          <a:xfrm>
            <a:off x="5224041" y="1066247"/>
            <a:ext cx="612775" cy="612775"/>
            <a:chOff x="3649" y="781"/>
            <a:chExt cx="386" cy="386"/>
          </a:xfrm>
        </p:grpSpPr>
        <p:sp>
          <p:nvSpPr>
            <p:cNvPr id="363"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0" name="Group 12"/>
          <p:cNvGrpSpPr>
            <a:grpSpLocks noChangeAspect="1"/>
          </p:cNvGrpSpPr>
          <p:nvPr/>
        </p:nvGrpSpPr>
        <p:grpSpPr bwMode="auto">
          <a:xfrm>
            <a:off x="2352678" y="1127844"/>
            <a:ext cx="612775" cy="612775"/>
            <a:chOff x="3649" y="781"/>
            <a:chExt cx="386" cy="386"/>
          </a:xfrm>
        </p:grpSpPr>
        <p:sp>
          <p:nvSpPr>
            <p:cNvPr id="371"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8" name="Group 12"/>
          <p:cNvGrpSpPr>
            <a:grpSpLocks noChangeAspect="1"/>
          </p:cNvGrpSpPr>
          <p:nvPr/>
        </p:nvGrpSpPr>
        <p:grpSpPr bwMode="auto">
          <a:xfrm>
            <a:off x="2550985" y="1805202"/>
            <a:ext cx="612775" cy="612775"/>
            <a:chOff x="3649" y="781"/>
            <a:chExt cx="386" cy="386"/>
          </a:xfrm>
        </p:grpSpPr>
        <p:sp>
          <p:nvSpPr>
            <p:cNvPr id="379"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6" name="Group 12"/>
          <p:cNvGrpSpPr>
            <a:grpSpLocks noChangeAspect="1"/>
          </p:cNvGrpSpPr>
          <p:nvPr/>
        </p:nvGrpSpPr>
        <p:grpSpPr bwMode="auto">
          <a:xfrm>
            <a:off x="3276603" y="1097844"/>
            <a:ext cx="612775" cy="612775"/>
            <a:chOff x="3649" y="781"/>
            <a:chExt cx="386" cy="386"/>
          </a:xfrm>
        </p:grpSpPr>
        <p:sp>
          <p:nvSpPr>
            <p:cNvPr id="387"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4" name="Group 12"/>
          <p:cNvGrpSpPr>
            <a:grpSpLocks noChangeAspect="1"/>
          </p:cNvGrpSpPr>
          <p:nvPr/>
        </p:nvGrpSpPr>
        <p:grpSpPr bwMode="auto">
          <a:xfrm>
            <a:off x="3696499" y="1212102"/>
            <a:ext cx="612775" cy="612775"/>
            <a:chOff x="3649" y="781"/>
            <a:chExt cx="386" cy="386"/>
          </a:xfrm>
        </p:grpSpPr>
        <p:sp>
          <p:nvSpPr>
            <p:cNvPr id="395"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2" name="Group 12"/>
          <p:cNvGrpSpPr>
            <a:grpSpLocks noChangeAspect="1"/>
          </p:cNvGrpSpPr>
          <p:nvPr/>
        </p:nvGrpSpPr>
        <p:grpSpPr bwMode="auto">
          <a:xfrm>
            <a:off x="4341454" y="1744589"/>
            <a:ext cx="612775" cy="612775"/>
            <a:chOff x="3649" y="781"/>
            <a:chExt cx="386" cy="386"/>
          </a:xfrm>
        </p:grpSpPr>
        <p:sp>
          <p:nvSpPr>
            <p:cNvPr id="403"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410" name="Straight Arrow Connector 409"/>
          <p:cNvCxnSpPr/>
          <p:nvPr/>
        </p:nvCxnSpPr>
        <p:spPr>
          <a:xfrm flipH="1">
            <a:off x="4260660" y="2249368"/>
            <a:ext cx="1233172" cy="840838"/>
          </a:xfrm>
          <a:prstGeom prst="straightConnector1">
            <a:avLst/>
          </a:prstGeom>
          <a:ln w="38100">
            <a:solidFill>
              <a:schemeClr val="bg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11" name="Group 12"/>
          <p:cNvGrpSpPr>
            <a:grpSpLocks noChangeAspect="1"/>
          </p:cNvGrpSpPr>
          <p:nvPr/>
        </p:nvGrpSpPr>
        <p:grpSpPr bwMode="auto">
          <a:xfrm>
            <a:off x="5959266" y="1615884"/>
            <a:ext cx="612775" cy="612775"/>
            <a:chOff x="3649" y="781"/>
            <a:chExt cx="386" cy="386"/>
          </a:xfrm>
        </p:grpSpPr>
        <p:sp>
          <p:nvSpPr>
            <p:cNvPr id="41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9" name="Group 12"/>
          <p:cNvGrpSpPr>
            <a:grpSpLocks noChangeAspect="1"/>
          </p:cNvGrpSpPr>
          <p:nvPr/>
        </p:nvGrpSpPr>
        <p:grpSpPr bwMode="auto">
          <a:xfrm>
            <a:off x="6675229" y="1616793"/>
            <a:ext cx="612775" cy="612775"/>
            <a:chOff x="3649" y="781"/>
            <a:chExt cx="386" cy="386"/>
          </a:xfrm>
        </p:grpSpPr>
        <p:sp>
          <p:nvSpPr>
            <p:cNvPr id="42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7" name="Group 12"/>
          <p:cNvGrpSpPr>
            <a:grpSpLocks noChangeAspect="1"/>
          </p:cNvGrpSpPr>
          <p:nvPr/>
        </p:nvGrpSpPr>
        <p:grpSpPr bwMode="auto">
          <a:xfrm>
            <a:off x="7367492" y="1616793"/>
            <a:ext cx="612775" cy="612775"/>
            <a:chOff x="3649" y="781"/>
            <a:chExt cx="386" cy="386"/>
          </a:xfrm>
        </p:grpSpPr>
        <p:sp>
          <p:nvSpPr>
            <p:cNvPr id="42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5" name="Group 12"/>
          <p:cNvGrpSpPr>
            <a:grpSpLocks noChangeAspect="1"/>
          </p:cNvGrpSpPr>
          <p:nvPr/>
        </p:nvGrpSpPr>
        <p:grpSpPr bwMode="auto">
          <a:xfrm>
            <a:off x="7879709" y="1527986"/>
            <a:ext cx="612775" cy="612775"/>
            <a:chOff x="3649" y="781"/>
            <a:chExt cx="386" cy="386"/>
          </a:xfrm>
        </p:grpSpPr>
        <p:sp>
          <p:nvSpPr>
            <p:cNvPr id="43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3" name="Group 12"/>
          <p:cNvGrpSpPr>
            <a:grpSpLocks noChangeAspect="1"/>
          </p:cNvGrpSpPr>
          <p:nvPr/>
        </p:nvGrpSpPr>
        <p:grpSpPr bwMode="auto">
          <a:xfrm>
            <a:off x="5210007" y="1415856"/>
            <a:ext cx="612775" cy="612775"/>
            <a:chOff x="3649" y="781"/>
            <a:chExt cx="386" cy="386"/>
          </a:xfrm>
        </p:grpSpPr>
        <p:sp>
          <p:nvSpPr>
            <p:cNvPr id="44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1" name="Group 12"/>
          <p:cNvGrpSpPr>
            <a:grpSpLocks noChangeAspect="1"/>
          </p:cNvGrpSpPr>
          <p:nvPr/>
        </p:nvGrpSpPr>
        <p:grpSpPr bwMode="auto">
          <a:xfrm>
            <a:off x="5543637" y="1883152"/>
            <a:ext cx="612775" cy="612775"/>
            <a:chOff x="3649" y="781"/>
            <a:chExt cx="386" cy="386"/>
          </a:xfrm>
        </p:grpSpPr>
        <p:sp>
          <p:nvSpPr>
            <p:cNvPr id="45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9" name="Group 12"/>
          <p:cNvGrpSpPr>
            <a:grpSpLocks noChangeAspect="1"/>
          </p:cNvGrpSpPr>
          <p:nvPr/>
        </p:nvGrpSpPr>
        <p:grpSpPr bwMode="auto">
          <a:xfrm>
            <a:off x="6432941" y="1377571"/>
            <a:ext cx="612775" cy="612775"/>
            <a:chOff x="3649" y="781"/>
            <a:chExt cx="386" cy="386"/>
          </a:xfrm>
        </p:grpSpPr>
        <p:sp>
          <p:nvSpPr>
            <p:cNvPr id="46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7" name="Group 12"/>
          <p:cNvGrpSpPr>
            <a:grpSpLocks noChangeAspect="1"/>
          </p:cNvGrpSpPr>
          <p:nvPr/>
        </p:nvGrpSpPr>
        <p:grpSpPr bwMode="auto">
          <a:xfrm>
            <a:off x="7102926" y="1434231"/>
            <a:ext cx="612775" cy="612775"/>
            <a:chOff x="3649" y="781"/>
            <a:chExt cx="386" cy="386"/>
          </a:xfrm>
        </p:grpSpPr>
        <p:sp>
          <p:nvSpPr>
            <p:cNvPr id="46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5" name="Group 12"/>
          <p:cNvGrpSpPr>
            <a:grpSpLocks noChangeAspect="1"/>
          </p:cNvGrpSpPr>
          <p:nvPr/>
        </p:nvGrpSpPr>
        <p:grpSpPr bwMode="auto">
          <a:xfrm>
            <a:off x="6698314" y="1004018"/>
            <a:ext cx="612775" cy="612775"/>
            <a:chOff x="3649" y="781"/>
            <a:chExt cx="386" cy="386"/>
          </a:xfrm>
        </p:grpSpPr>
        <p:sp>
          <p:nvSpPr>
            <p:cNvPr id="47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3" name="Group 12"/>
          <p:cNvGrpSpPr>
            <a:grpSpLocks noChangeAspect="1"/>
          </p:cNvGrpSpPr>
          <p:nvPr/>
        </p:nvGrpSpPr>
        <p:grpSpPr bwMode="auto">
          <a:xfrm>
            <a:off x="7647488" y="1064681"/>
            <a:ext cx="612775" cy="612775"/>
            <a:chOff x="3649" y="781"/>
            <a:chExt cx="386" cy="386"/>
          </a:xfrm>
        </p:grpSpPr>
        <p:sp>
          <p:nvSpPr>
            <p:cNvPr id="48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1" name="Group 12"/>
          <p:cNvGrpSpPr>
            <a:grpSpLocks noChangeAspect="1"/>
          </p:cNvGrpSpPr>
          <p:nvPr/>
        </p:nvGrpSpPr>
        <p:grpSpPr bwMode="auto">
          <a:xfrm>
            <a:off x="4776125" y="1126278"/>
            <a:ext cx="612775" cy="612775"/>
            <a:chOff x="3649" y="781"/>
            <a:chExt cx="386" cy="386"/>
          </a:xfrm>
        </p:grpSpPr>
        <p:sp>
          <p:nvSpPr>
            <p:cNvPr id="49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9" name="Group 12"/>
          <p:cNvGrpSpPr>
            <a:grpSpLocks noChangeAspect="1"/>
          </p:cNvGrpSpPr>
          <p:nvPr/>
        </p:nvGrpSpPr>
        <p:grpSpPr bwMode="auto">
          <a:xfrm>
            <a:off x="4974432" y="1803636"/>
            <a:ext cx="612775" cy="612775"/>
            <a:chOff x="3649" y="781"/>
            <a:chExt cx="386" cy="386"/>
          </a:xfrm>
        </p:grpSpPr>
        <p:sp>
          <p:nvSpPr>
            <p:cNvPr id="50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7" name="Group 12"/>
          <p:cNvGrpSpPr>
            <a:grpSpLocks noChangeAspect="1"/>
          </p:cNvGrpSpPr>
          <p:nvPr/>
        </p:nvGrpSpPr>
        <p:grpSpPr bwMode="auto">
          <a:xfrm>
            <a:off x="5700050" y="1096278"/>
            <a:ext cx="612775" cy="612775"/>
            <a:chOff x="3649" y="781"/>
            <a:chExt cx="386" cy="386"/>
          </a:xfrm>
        </p:grpSpPr>
        <p:sp>
          <p:nvSpPr>
            <p:cNvPr id="50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5" name="Group 12"/>
          <p:cNvGrpSpPr>
            <a:grpSpLocks noChangeAspect="1"/>
          </p:cNvGrpSpPr>
          <p:nvPr/>
        </p:nvGrpSpPr>
        <p:grpSpPr bwMode="auto">
          <a:xfrm>
            <a:off x="6119946" y="1210536"/>
            <a:ext cx="612775" cy="612775"/>
            <a:chOff x="3649" y="781"/>
            <a:chExt cx="386" cy="386"/>
          </a:xfrm>
        </p:grpSpPr>
        <p:sp>
          <p:nvSpPr>
            <p:cNvPr id="51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3" name="Group 12"/>
          <p:cNvGrpSpPr>
            <a:grpSpLocks noChangeAspect="1"/>
          </p:cNvGrpSpPr>
          <p:nvPr/>
        </p:nvGrpSpPr>
        <p:grpSpPr bwMode="auto">
          <a:xfrm>
            <a:off x="6764901" y="1743023"/>
            <a:ext cx="612775" cy="612775"/>
            <a:chOff x="3649" y="781"/>
            <a:chExt cx="386" cy="386"/>
          </a:xfrm>
        </p:grpSpPr>
        <p:sp>
          <p:nvSpPr>
            <p:cNvPr id="52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1" name="Group 12"/>
          <p:cNvGrpSpPr>
            <a:grpSpLocks noChangeAspect="1"/>
          </p:cNvGrpSpPr>
          <p:nvPr/>
        </p:nvGrpSpPr>
        <p:grpSpPr bwMode="auto">
          <a:xfrm>
            <a:off x="1291418" y="1652585"/>
            <a:ext cx="612775" cy="612775"/>
            <a:chOff x="3649" y="781"/>
            <a:chExt cx="386" cy="386"/>
          </a:xfrm>
        </p:grpSpPr>
        <p:sp>
          <p:nvSpPr>
            <p:cNvPr id="53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9" name="Group 12"/>
          <p:cNvGrpSpPr>
            <a:grpSpLocks noChangeAspect="1"/>
          </p:cNvGrpSpPr>
          <p:nvPr/>
        </p:nvGrpSpPr>
        <p:grpSpPr bwMode="auto">
          <a:xfrm>
            <a:off x="2007381" y="1653494"/>
            <a:ext cx="612775" cy="612775"/>
            <a:chOff x="3649" y="781"/>
            <a:chExt cx="386" cy="386"/>
          </a:xfrm>
        </p:grpSpPr>
        <p:sp>
          <p:nvSpPr>
            <p:cNvPr id="54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7" name="Group 12"/>
          <p:cNvGrpSpPr>
            <a:grpSpLocks noChangeAspect="1"/>
          </p:cNvGrpSpPr>
          <p:nvPr/>
        </p:nvGrpSpPr>
        <p:grpSpPr bwMode="auto">
          <a:xfrm>
            <a:off x="2699644" y="1653494"/>
            <a:ext cx="612775" cy="612775"/>
            <a:chOff x="3649" y="781"/>
            <a:chExt cx="386" cy="386"/>
          </a:xfrm>
        </p:grpSpPr>
        <p:sp>
          <p:nvSpPr>
            <p:cNvPr id="54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5" name="Group 12"/>
          <p:cNvGrpSpPr>
            <a:grpSpLocks noChangeAspect="1"/>
          </p:cNvGrpSpPr>
          <p:nvPr/>
        </p:nvGrpSpPr>
        <p:grpSpPr bwMode="auto">
          <a:xfrm>
            <a:off x="3287615" y="1489069"/>
            <a:ext cx="612775" cy="612775"/>
            <a:chOff x="3649" y="781"/>
            <a:chExt cx="386" cy="386"/>
          </a:xfrm>
        </p:grpSpPr>
        <p:sp>
          <p:nvSpPr>
            <p:cNvPr id="55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3" name="Group 12"/>
          <p:cNvGrpSpPr>
            <a:grpSpLocks noChangeAspect="1"/>
          </p:cNvGrpSpPr>
          <p:nvPr/>
        </p:nvGrpSpPr>
        <p:grpSpPr bwMode="auto">
          <a:xfrm>
            <a:off x="542159" y="1452557"/>
            <a:ext cx="612775" cy="612775"/>
            <a:chOff x="3649" y="781"/>
            <a:chExt cx="386" cy="386"/>
          </a:xfrm>
        </p:grpSpPr>
        <p:sp>
          <p:nvSpPr>
            <p:cNvPr id="56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1" name="Group 12"/>
          <p:cNvGrpSpPr>
            <a:grpSpLocks noChangeAspect="1"/>
          </p:cNvGrpSpPr>
          <p:nvPr/>
        </p:nvGrpSpPr>
        <p:grpSpPr bwMode="auto">
          <a:xfrm>
            <a:off x="875789" y="1919853"/>
            <a:ext cx="612775" cy="612775"/>
            <a:chOff x="3649" y="781"/>
            <a:chExt cx="386" cy="386"/>
          </a:xfrm>
        </p:grpSpPr>
        <p:sp>
          <p:nvSpPr>
            <p:cNvPr id="57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9" name="Group 12"/>
          <p:cNvGrpSpPr>
            <a:grpSpLocks noChangeAspect="1"/>
          </p:cNvGrpSpPr>
          <p:nvPr/>
        </p:nvGrpSpPr>
        <p:grpSpPr bwMode="auto">
          <a:xfrm>
            <a:off x="1765093" y="1414272"/>
            <a:ext cx="612775" cy="612775"/>
            <a:chOff x="3649" y="781"/>
            <a:chExt cx="386" cy="386"/>
          </a:xfrm>
        </p:grpSpPr>
        <p:sp>
          <p:nvSpPr>
            <p:cNvPr id="58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7" name="Group 12"/>
          <p:cNvGrpSpPr>
            <a:grpSpLocks noChangeAspect="1"/>
          </p:cNvGrpSpPr>
          <p:nvPr/>
        </p:nvGrpSpPr>
        <p:grpSpPr bwMode="auto">
          <a:xfrm>
            <a:off x="2435078" y="1470932"/>
            <a:ext cx="612775" cy="612775"/>
            <a:chOff x="3649" y="781"/>
            <a:chExt cx="386" cy="386"/>
          </a:xfrm>
        </p:grpSpPr>
        <p:sp>
          <p:nvSpPr>
            <p:cNvPr id="58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5" name="Group 12"/>
          <p:cNvGrpSpPr>
            <a:grpSpLocks noChangeAspect="1"/>
          </p:cNvGrpSpPr>
          <p:nvPr/>
        </p:nvGrpSpPr>
        <p:grpSpPr bwMode="auto">
          <a:xfrm>
            <a:off x="2030466" y="1040719"/>
            <a:ext cx="612775" cy="612775"/>
            <a:chOff x="3649" y="781"/>
            <a:chExt cx="386" cy="386"/>
          </a:xfrm>
        </p:grpSpPr>
        <p:sp>
          <p:nvSpPr>
            <p:cNvPr id="59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03" name="Group 12"/>
          <p:cNvGrpSpPr>
            <a:grpSpLocks noChangeAspect="1"/>
          </p:cNvGrpSpPr>
          <p:nvPr/>
        </p:nvGrpSpPr>
        <p:grpSpPr bwMode="auto">
          <a:xfrm>
            <a:off x="2979640" y="1101382"/>
            <a:ext cx="612775" cy="612775"/>
            <a:chOff x="3649" y="781"/>
            <a:chExt cx="386" cy="386"/>
          </a:xfrm>
        </p:grpSpPr>
        <p:sp>
          <p:nvSpPr>
            <p:cNvPr id="60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1" name="Group 12"/>
          <p:cNvGrpSpPr>
            <a:grpSpLocks noChangeAspect="1"/>
          </p:cNvGrpSpPr>
          <p:nvPr/>
        </p:nvGrpSpPr>
        <p:grpSpPr bwMode="auto">
          <a:xfrm>
            <a:off x="6213832" y="1991525"/>
            <a:ext cx="612775" cy="612775"/>
            <a:chOff x="3649" y="781"/>
            <a:chExt cx="386" cy="386"/>
          </a:xfrm>
        </p:grpSpPr>
        <p:sp>
          <p:nvSpPr>
            <p:cNvPr id="612"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9" name="Group 12"/>
          <p:cNvGrpSpPr>
            <a:grpSpLocks noChangeAspect="1"/>
          </p:cNvGrpSpPr>
          <p:nvPr/>
        </p:nvGrpSpPr>
        <p:grpSpPr bwMode="auto">
          <a:xfrm>
            <a:off x="7283110" y="1971902"/>
            <a:ext cx="612775" cy="612775"/>
            <a:chOff x="3649" y="781"/>
            <a:chExt cx="386" cy="386"/>
          </a:xfrm>
        </p:grpSpPr>
        <p:sp>
          <p:nvSpPr>
            <p:cNvPr id="620"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7" name="Group 12"/>
          <p:cNvGrpSpPr>
            <a:grpSpLocks noChangeAspect="1"/>
          </p:cNvGrpSpPr>
          <p:nvPr/>
        </p:nvGrpSpPr>
        <p:grpSpPr bwMode="auto">
          <a:xfrm>
            <a:off x="1032202" y="1132979"/>
            <a:ext cx="612775" cy="612775"/>
            <a:chOff x="3649" y="781"/>
            <a:chExt cx="386" cy="386"/>
          </a:xfrm>
        </p:grpSpPr>
        <p:sp>
          <p:nvSpPr>
            <p:cNvPr id="628"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5" name="Group 12"/>
          <p:cNvGrpSpPr>
            <a:grpSpLocks noChangeAspect="1"/>
          </p:cNvGrpSpPr>
          <p:nvPr/>
        </p:nvGrpSpPr>
        <p:grpSpPr bwMode="auto">
          <a:xfrm>
            <a:off x="1452098" y="1247237"/>
            <a:ext cx="612775" cy="612775"/>
            <a:chOff x="3649" y="781"/>
            <a:chExt cx="386" cy="386"/>
          </a:xfrm>
        </p:grpSpPr>
        <p:sp>
          <p:nvSpPr>
            <p:cNvPr id="636"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3" name="Group 12"/>
          <p:cNvGrpSpPr>
            <a:grpSpLocks noChangeAspect="1"/>
          </p:cNvGrpSpPr>
          <p:nvPr/>
        </p:nvGrpSpPr>
        <p:grpSpPr bwMode="auto">
          <a:xfrm>
            <a:off x="2097053" y="1779724"/>
            <a:ext cx="612775" cy="612775"/>
            <a:chOff x="3649" y="781"/>
            <a:chExt cx="386" cy="386"/>
          </a:xfrm>
        </p:grpSpPr>
        <p:sp>
          <p:nvSpPr>
            <p:cNvPr id="644" name="AutoShape 11"/>
            <p:cNvSpPr>
              <a:spLocks noChangeAspect="1" noChangeArrowheads="1" noTextEdit="1"/>
            </p:cNvSpPr>
            <p:nvPr/>
          </p:nvSpPr>
          <p:spPr bwMode="auto">
            <a:xfrm>
              <a:off x="3649" y="781"/>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13"/>
            <p:cNvSpPr>
              <a:spLocks noChangeArrowheads="1"/>
            </p:cNvSpPr>
            <p:nvPr/>
          </p:nvSpPr>
          <p:spPr bwMode="auto">
            <a:xfrm>
              <a:off x="3661" y="793"/>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14"/>
            <p:cNvSpPr>
              <a:spLocks/>
            </p:cNvSpPr>
            <p:nvPr/>
          </p:nvSpPr>
          <p:spPr bwMode="auto">
            <a:xfrm>
              <a:off x="3745" y="1004"/>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Rectangle 15"/>
            <p:cNvSpPr>
              <a:spLocks noChangeArrowheads="1"/>
            </p:cNvSpPr>
            <p:nvPr/>
          </p:nvSpPr>
          <p:spPr bwMode="auto">
            <a:xfrm>
              <a:off x="3750" y="1004"/>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16"/>
            <p:cNvSpPr>
              <a:spLocks noEditPoints="1"/>
            </p:cNvSpPr>
            <p:nvPr/>
          </p:nvSpPr>
          <p:spPr bwMode="auto">
            <a:xfrm>
              <a:off x="3739" y="997"/>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Oval 17"/>
            <p:cNvSpPr>
              <a:spLocks noChangeArrowheads="1"/>
            </p:cNvSpPr>
            <p:nvPr/>
          </p:nvSpPr>
          <p:spPr bwMode="auto">
            <a:xfrm>
              <a:off x="3745" y="901"/>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Oval 18"/>
            <p:cNvSpPr>
              <a:spLocks noChangeArrowheads="1"/>
            </p:cNvSpPr>
            <p:nvPr/>
          </p:nvSpPr>
          <p:spPr bwMode="auto">
            <a:xfrm>
              <a:off x="3884" y="901"/>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51"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Microservice Scaling</a:t>
            </a:r>
            <a:endParaRPr lang="en" sz="2800" dirty="0">
              <a:solidFill>
                <a:srgbClr val="000000"/>
              </a:solidFill>
            </a:endParaRPr>
          </a:p>
        </p:txBody>
      </p:sp>
      <p:sp>
        <p:nvSpPr>
          <p:cNvPr id="7" name="Slide Number Placeholder 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65</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6535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1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0"/>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250"/>
                                  </p:stCondLst>
                                  <p:childTnLst>
                                    <p:set>
                                      <p:cBhvr>
                                        <p:cTn id="14" dur="1" fill="hold">
                                          <p:stCondLst>
                                            <p:cond delay="0"/>
                                          </p:stCondLst>
                                        </p:cTn>
                                        <p:tgtEl>
                                          <p:spTgt spid="121"/>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500"/>
                                  </p:stCondLst>
                                  <p:childTnLst>
                                    <p:set>
                                      <p:cBhvr>
                                        <p:cTn id="17" dur="1" fill="hold">
                                          <p:stCondLst>
                                            <p:cond delay="0"/>
                                          </p:stCondLst>
                                        </p:cTn>
                                        <p:tgtEl>
                                          <p:spTgt spid="12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9"/>
                                        </p:tgtEl>
                                        <p:attrNameLst>
                                          <p:attrName>style.visibility</p:attrName>
                                        </p:attrNameLst>
                                      </p:cBhvr>
                                      <p:to>
                                        <p:strVal val="visible"/>
                                      </p:to>
                                    </p:set>
                                  </p:childTnLst>
                                </p:cTn>
                              </p:par>
                            </p:childTnLst>
                          </p:cTn>
                        </p:par>
                        <p:par>
                          <p:cTn id="20" fill="hold">
                            <p:stCondLst>
                              <p:cond delay="1250"/>
                            </p:stCondLst>
                            <p:childTnLst>
                              <p:par>
                                <p:cTn id="21" presetID="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nodeType="withEffect">
                                  <p:stCondLst>
                                    <p:cond delay="250"/>
                                  </p:stCondLst>
                                  <p:childTnLst>
                                    <p:set>
                                      <p:cBhvr>
                                        <p:cTn id="26" dur="1" fill="hold">
                                          <p:stCondLst>
                                            <p:cond delay="0"/>
                                          </p:stCondLst>
                                        </p:cTn>
                                        <p:tgtEl>
                                          <p:spTgt spid="137"/>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288"/>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nodeType="afterEffect">
                                  <p:stCondLst>
                                    <p:cond delay="500"/>
                                  </p:stCondLst>
                                  <p:childTnLst>
                                    <p:set>
                                      <p:cBhvr>
                                        <p:cTn id="32" dur="1" fill="hold">
                                          <p:stCondLst>
                                            <p:cond delay="0"/>
                                          </p:stCondLst>
                                        </p:cTn>
                                        <p:tgtEl>
                                          <p:spTgt spid="97"/>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nodeType="afterEffect">
                                  <p:stCondLst>
                                    <p:cond delay="250"/>
                                  </p:stCondLst>
                                  <p:childTnLst>
                                    <p:set>
                                      <p:cBhvr>
                                        <p:cTn id="35" dur="1" fill="hold">
                                          <p:stCondLst>
                                            <p:cond delay="0"/>
                                          </p:stCondLst>
                                        </p:cTn>
                                        <p:tgtEl>
                                          <p:spTgt spid="94"/>
                                        </p:tgtEl>
                                        <p:attrNameLst>
                                          <p:attrName>style.visibility</p:attrName>
                                        </p:attrNameLst>
                                      </p:cBhvr>
                                      <p:to>
                                        <p:strVal val="visible"/>
                                      </p:to>
                                    </p:set>
                                  </p:childTnLst>
                                </p:cTn>
                              </p:par>
                              <p:par>
                                <p:cTn id="36" presetID="1" presetClass="entr" presetSubtype="0" fill="hold" nodeType="withEffect">
                                  <p:stCondLst>
                                    <p:cond delay="250"/>
                                  </p:stCondLst>
                                  <p:childTnLst>
                                    <p:set>
                                      <p:cBhvr>
                                        <p:cTn id="37" dur="1" fill="hold">
                                          <p:stCondLst>
                                            <p:cond delay="0"/>
                                          </p:stCondLst>
                                        </p:cTn>
                                        <p:tgtEl>
                                          <p:spTgt spid="370"/>
                                        </p:tgtEl>
                                        <p:attrNameLst>
                                          <p:attrName>style.visibility</p:attrName>
                                        </p:attrNameLst>
                                      </p:cBhvr>
                                      <p:to>
                                        <p:strVal val="visible"/>
                                      </p:to>
                                    </p:set>
                                  </p:childTnLst>
                                </p:cTn>
                              </p:par>
                            </p:childTnLst>
                          </p:cTn>
                        </p:par>
                        <p:par>
                          <p:cTn id="38" fill="hold">
                            <p:stCondLst>
                              <p:cond delay="2250"/>
                            </p:stCondLst>
                            <p:childTnLst>
                              <p:par>
                                <p:cTn id="39" presetID="1" presetClass="entr" presetSubtype="0" fill="hold" nodeType="afterEffect">
                                  <p:stCondLst>
                                    <p:cond delay="500"/>
                                  </p:stCondLst>
                                  <p:childTnLst>
                                    <p:set>
                                      <p:cBhvr>
                                        <p:cTn id="40" dur="1" fill="hold">
                                          <p:stCondLst>
                                            <p:cond delay="0"/>
                                          </p:stCondLst>
                                        </p:cTn>
                                        <p:tgtEl>
                                          <p:spTgt spid="378"/>
                                        </p:tgtEl>
                                        <p:attrNameLst>
                                          <p:attrName>style.visibility</p:attrName>
                                        </p:attrNameLst>
                                      </p:cBhvr>
                                      <p:to>
                                        <p:strVal val="visible"/>
                                      </p:to>
                                    </p:set>
                                  </p:childTnLst>
                                </p:cTn>
                              </p:par>
                            </p:childTnLst>
                          </p:cTn>
                        </p:par>
                        <p:par>
                          <p:cTn id="41" fill="hold">
                            <p:stCondLst>
                              <p:cond delay="2750"/>
                            </p:stCondLst>
                            <p:childTnLst>
                              <p:par>
                                <p:cTn id="42" presetID="1" presetClass="entr" presetSubtype="0" fill="hold" nodeType="afterEffect">
                                  <p:stCondLst>
                                    <p:cond delay="0"/>
                                  </p:stCondLst>
                                  <p:childTnLst>
                                    <p:set>
                                      <p:cBhvr>
                                        <p:cTn id="43" dur="1" fill="hold">
                                          <p:stCondLst>
                                            <p:cond delay="0"/>
                                          </p:stCondLst>
                                        </p:cTn>
                                        <p:tgtEl>
                                          <p:spTgt spid="337"/>
                                        </p:tgtEl>
                                        <p:attrNameLst>
                                          <p:attrName>style.visibility</p:attrName>
                                        </p:attrNameLst>
                                      </p:cBhvr>
                                      <p:to>
                                        <p:strVal val="visible"/>
                                      </p:to>
                                    </p:set>
                                  </p:childTnLst>
                                </p:cTn>
                              </p:par>
                            </p:childTnLst>
                          </p:cTn>
                        </p:par>
                        <p:par>
                          <p:cTn id="44" fill="hold">
                            <p:stCondLst>
                              <p:cond delay="2750"/>
                            </p:stCondLst>
                            <p:childTnLst>
                              <p:par>
                                <p:cTn id="45" presetID="1" presetClass="entr" presetSubtype="0" fill="hold" nodeType="afterEffect">
                                  <p:stCondLst>
                                    <p:cond delay="250"/>
                                  </p:stCondLst>
                                  <p:childTnLst>
                                    <p:set>
                                      <p:cBhvr>
                                        <p:cTn id="46" dur="1" fill="hold">
                                          <p:stCondLst>
                                            <p:cond delay="0"/>
                                          </p:stCondLst>
                                        </p:cTn>
                                        <p:tgtEl>
                                          <p:spTgt spid="386"/>
                                        </p:tgtEl>
                                        <p:attrNameLst>
                                          <p:attrName>style.visibility</p:attrName>
                                        </p:attrNameLst>
                                      </p:cBhvr>
                                      <p:to>
                                        <p:strVal val="visible"/>
                                      </p:to>
                                    </p:set>
                                  </p:childTnLst>
                                </p:cTn>
                              </p:par>
                            </p:childTnLst>
                          </p:cTn>
                        </p:par>
                        <p:par>
                          <p:cTn id="47" fill="hold">
                            <p:stCondLst>
                              <p:cond delay="3000"/>
                            </p:stCondLst>
                            <p:childTnLst>
                              <p:par>
                                <p:cTn id="48" presetID="1" presetClass="entr" presetSubtype="0" fill="hold" nodeType="afterEffect">
                                  <p:stCondLst>
                                    <p:cond delay="500"/>
                                  </p:stCondLst>
                                  <p:childTnLst>
                                    <p:set>
                                      <p:cBhvr>
                                        <p:cTn id="49" dur="1" fill="hold">
                                          <p:stCondLst>
                                            <p:cond delay="0"/>
                                          </p:stCondLst>
                                        </p:cTn>
                                        <p:tgtEl>
                                          <p:spTgt spid="394"/>
                                        </p:tgtEl>
                                        <p:attrNameLst>
                                          <p:attrName>style.visibility</p:attrName>
                                        </p:attrNameLst>
                                      </p:cBhvr>
                                      <p:to>
                                        <p:strVal val="visible"/>
                                      </p:to>
                                    </p:set>
                                  </p:childTnLst>
                                </p:cTn>
                              </p:par>
                            </p:childTnLst>
                          </p:cTn>
                        </p:par>
                        <p:par>
                          <p:cTn id="50" fill="hold">
                            <p:stCondLst>
                              <p:cond delay="3500"/>
                            </p:stCondLst>
                            <p:childTnLst>
                              <p:par>
                                <p:cTn id="51" presetID="1" presetClass="entr" presetSubtype="0"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nodeType="withEffect">
                                  <p:stCondLst>
                                    <p:cond delay="250"/>
                                  </p:stCondLst>
                                  <p:childTnLst>
                                    <p:set>
                                      <p:cBhvr>
                                        <p:cTn id="54" dur="1" fill="hold">
                                          <p:stCondLst>
                                            <p:cond delay="0"/>
                                          </p:stCondLst>
                                        </p:cTn>
                                        <p:tgtEl>
                                          <p:spTgt spid="402"/>
                                        </p:tgtEl>
                                        <p:attrNameLst>
                                          <p:attrName>style.visibility</p:attrName>
                                        </p:attrNameLst>
                                      </p:cBhvr>
                                      <p:to>
                                        <p:strVal val="visible"/>
                                      </p:to>
                                    </p:set>
                                  </p:childTnLst>
                                </p:cTn>
                              </p:par>
                            </p:childTnLst>
                          </p:cTn>
                        </p:par>
                        <p:par>
                          <p:cTn id="55" fill="hold">
                            <p:stCondLst>
                              <p:cond delay="3750"/>
                            </p:stCondLst>
                            <p:childTnLst>
                              <p:par>
                                <p:cTn id="56" presetID="1" presetClass="entr" presetSubtype="0" fill="hold" nodeType="afterEffect">
                                  <p:stCondLst>
                                    <p:cond delay="500"/>
                                  </p:stCondLst>
                                  <p:childTnLst>
                                    <p:set>
                                      <p:cBhvr>
                                        <p:cTn id="57" dur="1" fill="hold">
                                          <p:stCondLst>
                                            <p:cond delay="0"/>
                                          </p:stCondLst>
                                        </p:cTn>
                                        <p:tgtEl>
                                          <p:spTgt spid="36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07"/>
                                        </p:tgtEl>
                                        <p:attrNameLst>
                                          <p:attrName>style.visibility</p:attrName>
                                        </p:attrNameLst>
                                      </p:cBhvr>
                                      <p:to>
                                        <p:strVal val="visible"/>
                                      </p:to>
                                    </p:set>
                                  </p:childTnLst>
                                </p:cTn>
                              </p:par>
                            </p:childTnLst>
                          </p:cTn>
                        </p:par>
                        <p:par>
                          <p:cTn id="60" fill="hold">
                            <p:stCondLst>
                              <p:cond delay="4250"/>
                            </p:stCondLst>
                            <p:childTnLst>
                              <p:par>
                                <p:cTn id="61" presetID="1" presetClass="entr" presetSubtype="0" fill="hold" nodeType="after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childTnLst>
                          </p:cTn>
                        </p:par>
                        <p:par>
                          <p:cTn id="63" fill="hold">
                            <p:stCondLst>
                              <p:cond delay="4250"/>
                            </p:stCondLst>
                            <p:childTnLst>
                              <p:par>
                                <p:cTn id="64" presetID="1" presetClass="entr" presetSubtype="0" fill="hold" nodeType="afterEffect">
                                  <p:stCondLst>
                                    <p:cond delay="250"/>
                                  </p:stCondLst>
                                  <p:childTnLst>
                                    <p:set>
                                      <p:cBhvr>
                                        <p:cTn id="65" dur="1" fill="hold">
                                          <p:stCondLst>
                                            <p:cond delay="0"/>
                                          </p:stCondLst>
                                        </p:cTn>
                                        <p:tgtEl>
                                          <p:spTgt spid="410"/>
                                        </p:tgtEl>
                                        <p:attrNameLst>
                                          <p:attrName>style.visibility</p:attrName>
                                        </p:attrNameLst>
                                      </p:cBhvr>
                                      <p:to>
                                        <p:strVal val="visible"/>
                                      </p:to>
                                    </p:set>
                                  </p:childTnLst>
                                </p:cTn>
                              </p:par>
                            </p:childTnLst>
                          </p:cTn>
                        </p:par>
                        <p:par>
                          <p:cTn id="66" fill="hold">
                            <p:stCondLst>
                              <p:cond delay="4500"/>
                            </p:stCondLst>
                            <p:childTnLst>
                              <p:par>
                                <p:cTn id="67" presetID="1" presetClass="entr" presetSubtype="0" fill="hold" nodeType="afterEffect">
                                  <p:stCondLst>
                                    <p:cond delay="0"/>
                                  </p:stCondLst>
                                  <p:childTnLst>
                                    <p:set>
                                      <p:cBhvr>
                                        <p:cTn id="68" dur="1" fill="hold">
                                          <p:stCondLst>
                                            <p:cond delay="0"/>
                                          </p:stCondLst>
                                        </p:cTn>
                                        <p:tgtEl>
                                          <p:spTgt spid="443"/>
                                        </p:tgtEl>
                                        <p:attrNameLst>
                                          <p:attrName>style.visibility</p:attrName>
                                        </p:attrNameLst>
                                      </p:cBhvr>
                                      <p:to>
                                        <p:strVal val="visible"/>
                                      </p:to>
                                    </p:set>
                                  </p:childTnLst>
                                </p:cTn>
                              </p:par>
                            </p:childTnLst>
                          </p:cTn>
                        </p:par>
                        <p:par>
                          <p:cTn id="69" fill="hold">
                            <p:stCondLst>
                              <p:cond delay="4500"/>
                            </p:stCondLst>
                            <p:childTnLst>
                              <p:par>
                                <p:cTn id="70" presetID="1" presetClass="entr" presetSubtype="0" fill="hold" nodeType="afterEffect">
                                  <p:stCondLst>
                                    <p:cond delay="0"/>
                                  </p:stCondLst>
                                  <p:childTnLst>
                                    <p:set>
                                      <p:cBhvr>
                                        <p:cTn id="71" dur="1" fill="hold">
                                          <p:stCondLst>
                                            <p:cond delay="0"/>
                                          </p:stCondLst>
                                        </p:cTn>
                                        <p:tgtEl>
                                          <p:spTgt spid="451"/>
                                        </p:tgtEl>
                                        <p:attrNameLst>
                                          <p:attrName>style.visibility</p:attrName>
                                        </p:attrNameLst>
                                      </p:cBhvr>
                                      <p:to>
                                        <p:strVal val="visible"/>
                                      </p:to>
                                    </p:set>
                                  </p:childTnLst>
                                </p:cTn>
                              </p:par>
                            </p:childTnLst>
                          </p:cTn>
                        </p:par>
                        <p:par>
                          <p:cTn id="72" fill="hold">
                            <p:stCondLst>
                              <p:cond delay="4500"/>
                            </p:stCondLst>
                            <p:childTnLst>
                              <p:par>
                                <p:cTn id="73" presetID="1" presetClass="entr" presetSubtype="0" fill="hold" nodeType="afterEffect">
                                  <p:stCondLst>
                                    <p:cond delay="0"/>
                                  </p:stCondLst>
                                  <p:childTnLst>
                                    <p:set>
                                      <p:cBhvr>
                                        <p:cTn id="74" dur="1" fill="hold">
                                          <p:stCondLst>
                                            <p:cond delay="0"/>
                                          </p:stCondLst>
                                        </p:cTn>
                                        <p:tgtEl>
                                          <p:spTgt spid="459"/>
                                        </p:tgtEl>
                                        <p:attrNameLst>
                                          <p:attrName>style.visibility</p:attrName>
                                        </p:attrNameLst>
                                      </p:cBhvr>
                                      <p:to>
                                        <p:strVal val="visible"/>
                                      </p:to>
                                    </p:set>
                                  </p:childTnLst>
                                </p:cTn>
                              </p:par>
                            </p:childTnLst>
                          </p:cTn>
                        </p:par>
                        <p:par>
                          <p:cTn id="75" fill="hold">
                            <p:stCondLst>
                              <p:cond delay="4500"/>
                            </p:stCondLst>
                            <p:childTnLst>
                              <p:par>
                                <p:cTn id="76" presetID="1" presetClass="entr" presetSubtype="0" fill="hold" nodeType="afterEffect">
                                  <p:stCondLst>
                                    <p:cond delay="0"/>
                                  </p:stCondLst>
                                  <p:childTnLst>
                                    <p:set>
                                      <p:cBhvr>
                                        <p:cTn id="77" dur="1" fill="hold">
                                          <p:stCondLst>
                                            <p:cond delay="0"/>
                                          </p:stCondLst>
                                        </p:cTn>
                                        <p:tgtEl>
                                          <p:spTgt spid="467"/>
                                        </p:tgtEl>
                                        <p:attrNameLst>
                                          <p:attrName>style.visibility</p:attrName>
                                        </p:attrNameLst>
                                      </p:cBhvr>
                                      <p:to>
                                        <p:strVal val="visible"/>
                                      </p:to>
                                    </p:set>
                                  </p:childTnLst>
                                </p:cTn>
                              </p:par>
                            </p:childTnLst>
                          </p:cTn>
                        </p:par>
                        <p:par>
                          <p:cTn id="78" fill="hold">
                            <p:stCondLst>
                              <p:cond delay="4500"/>
                            </p:stCondLst>
                            <p:childTnLst>
                              <p:par>
                                <p:cTn id="79" presetID="1" presetClass="entr" presetSubtype="0" fill="hold" nodeType="afterEffect">
                                  <p:stCondLst>
                                    <p:cond delay="0"/>
                                  </p:stCondLst>
                                  <p:childTnLst>
                                    <p:set>
                                      <p:cBhvr>
                                        <p:cTn id="80" dur="1" fill="hold">
                                          <p:stCondLst>
                                            <p:cond delay="0"/>
                                          </p:stCondLst>
                                        </p:cTn>
                                        <p:tgtEl>
                                          <p:spTgt spid="475"/>
                                        </p:tgtEl>
                                        <p:attrNameLst>
                                          <p:attrName>style.visibility</p:attrName>
                                        </p:attrNameLst>
                                      </p:cBhvr>
                                      <p:to>
                                        <p:strVal val="visible"/>
                                      </p:to>
                                    </p:set>
                                  </p:childTnLst>
                                </p:cTn>
                              </p:par>
                            </p:childTnLst>
                          </p:cTn>
                        </p:par>
                        <p:par>
                          <p:cTn id="81" fill="hold">
                            <p:stCondLst>
                              <p:cond delay="4500"/>
                            </p:stCondLst>
                            <p:childTnLst>
                              <p:par>
                                <p:cTn id="82" presetID="1" presetClass="entr" presetSubtype="0" fill="hold" nodeType="afterEffect">
                                  <p:stCondLst>
                                    <p:cond delay="0"/>
                                  </p:stCondLst>
                                  <p:childTnLst>
                                    <p:set>
                                      <p:cBhvr>
                                        <p:cTn id="83" dur="1" fill="hold">
                                          <p:stCondLst>
                                            <p:cond delay="0"/>
                                          </p:stCondLst>
                                        </p:cTn>
                                        <p:tgtEl>
                                          <p:spTgt spid="435"/>
                                        </p:tgtEl>
                                        <p:attrNameLst>
                                          <p:attrName>style.visibility</p:attrName>
                                        </p:attrNameLst>
                                      </p:cBhvr>
                                      <p:to>
                                        <p:strVal val="visible"/>
                                      </p:to>
                                    </p:set>
                                  </p:childTnLst>
                                </p:cTn>
                              </p:par>
                            </p:childTnLst>
                          </p:cTn>
                        </p:par>
                        <p:par>
                          <p:cTn id="84" fill="hold">
                            <p:stCondLst>
                              <p:cond delay="4500"/>
                            </p:stCondLst>
                            <p:childTnLst>
                              <p:par>
                                <p:cTn id="85" presetID="1" presetClass="entr" presetSubtype="0" fill="hold" nodeType="afterEffect">
                                  <p:stCondLst>
                                    <p:cond delay="0"/>
                                  </p:stCondLst>
                                  <p:childTnLst>
                                    <p:set>
                                      <p:cBhvr>
                                        <p:cTn id="86" dur="1" fill="hold">
                                          <p:stCondLst>
                                            <p:cond delay="0"/>
                                          </p:stCondLst>
                                        </p:cTn>
                                        <p:tgtEl>
                                          <p:spTgt spid="491"/>
                                        </p:tgtEl>
                                        <p:attrNameLst>
                                          <p:attrName>style.visibility</p:attrName>
                                        </p:attrNameLst>
                                      </p:cBhvr>
                                      <p:to>
                                        <p:strVal val="visible"/>
                                      </p:to>
                                    </p:set>
                                  </p:childTnLst>
                                </p:cTn>
                              </p:par>
                            </p:childTnLst>
                          </p:cTn>
                        </p:par>
                        <p:par>
                          <p:cTn id="87" fill="hold">
                            <p:stCondLst>
                              <p:cond delay="4500"/>
                            </p:stCondLst>
                            <p:childTnLst>
                              <p:par>
                                <p:cTn id="88" presetID="1" presetClass="entr" presetSubtype="0" fill="hold" nodeType="afterEffect">
                                  <p:stCondLst>
                                    <p:cond delay="0"/>
                                  </p:stCondLst>
                                  <p:childTnLst>
                                    <p:set>
                                      <p:cBhvr>
                                        <p:cTn id="89" dur="1" fill="hold">
                                          <p:stCondLst>
                                            <p:cond delay="0"/>
                                          </p:stCondLst>
                                        </p:cTn>
                                        <p:tgtEl>
                                          <p:spTgt spid="499"/>
                                        </p:tgtEl>
                                        <p:attrNameLst>
                                          <p:attrName>style.visibility</p:attrName>
                                        </p:attrNameLst>
                                      </p:cBhvr>
                                      <p:to>
                                        <p:strVal val="visible"/>
                                      </p:to>
                                    </p:set>
                                  </p:childTnLst>
                                </p:cTn>
                              </p:par>
                            </p:childTnLst>
                          </p:cTn>
                        </p:par>
                        <p:par>
                          <p:cTn id="90" fill="hold">
                            <p:stCondLst>
                              <p:cond delay="4500"/>
                            </p:stCondLst>
                            <p:childTnLst>
                              <p:par>
                                <p:cTn id="91" presetID="1" presetClass="entr" presetSubtype="0" fill="hold" nodeType="afterEffect">
                                  <p:stCondLst>
                                    <p:cond delay="0"/>
                                  </p:stCondLst>
                                  <p:childTnLst>
                                    <p:set>
                                      <p:cBhvr>
                                        <p:cTn id="92" dur="1" fill="hold">
                                          <p:stCondLst>
                                            <p:cond delay="0"/>
                                          </p:stCondLst>
                                        </p:cTn>
                                        <p:tgtEl>
                                          <p:spTgt spid="507"/>
                                        </p:tgtEl>
                                        <p:attrNameLst>
                                          <p:attrName>style.visibility</p:attrName>
                                        </p:attrNameLst>
                                      </p:cBhvr>
                                      <p:to>
                                        <p:strVal val="visible"/>
                                      </p:to>
                                    </p:set>
                                  </p:childTnLst>
                                </p:cTn>
                              </p:par>
                            </p:childTnLst>
                          </p:cTn>
                        </p:par>
                        <p:par>
                          <p:cTn id="93" fill="hold">
                            <p:stCondLst>
                              <p:cond delay="4500"/>
                            </p:stCondLst>
                            <p:childTnLst>
                              <p:par>
                                <p:cTn id="94" presetID="1" presetClass="entr" presetSubtype="0" fill="hold" nodeType="afterEffect">
                                  <p:stCondLst>
                                    <p:cond delay="0"/>
                                  </p:stCondLst>
                                  <p:childTnLst>
                                    <p:set>
                                      <p:cBhvr>
                                        <p:cTn id="95" dur="1" fill="hold">
                                          <p:stCondLst>
                                            <p:cond delay="0"/>
                                          </p:stCondLst>
                                        </p:cTn>
                                        <p:tgtEl>
                                          <p:spTgt spid="515"/>
                                        </p:tgtEl>
                                        <p:attrNameLst>
                                          <p:attrName>style.visibility</p:attrName>
                                        </p:attrNameLst>
                                      </p:cBhvr>
                                      <p:to>
                                        <p:strVal val="visible"/>
                                      </p:to>
                                    </p:set>
                                  </p:childTnLst>
                                </p:cTn>
                              </p:par>
                            </p:childTnLst>
                          </p:cTn>
                        </p:par>
                        <p:par>
                          <p:cTn id="96" fill="hold">
                            <p:stCondLst>
                              <p:cond delay="4500"/>
                            </p:stCondLst>
                            <p:childTnLst>
                              <p:par>
                                <p:cTn id="97" presetID="1" presetClass="entr" presetSubtype="0" fill="hold" nodeType="afterEffect">
                                  <p:stCondLst>
                                    <p:cond delay="0"/>
                                  </p:stCondLst>
                                  <p:childTnLst>
                                    <p:set>
                                      <p:cBhvr>
                                        <p:cTn id="98" dur="1" fill="hold">
                                          <p:stCondLst>
                                            <p:cond delay="0"/>
                                          </p:stCondLst>
                                        </p:cTn>
                                        <p:tgtEl>
                                          <p:spTgt spid="523"/>
                                        </p:tgtEl>
                                        <p:attrNameLst>
                                          <p:attrName>style.visibility</p:attrName>
                                        </p:attrNameLst>
                                      </p:cBhvr>
                                      <p:to>
                                        <p:strVal val="visible"/>
                                      </p:to>
                                    </p:set>
                                  </p:childTnLst>
                                </p:cTn>
                              </p:par>
                            </p:childTnLst>
                          </p:cTn>
                        </p:par>
                        <p:par>
                          <p:cTn id="99" fill="hold">
                            <p:stCondLst>
                              <p:cond delay="4500"/>
                            </p:stCondLst>
                            <p:childTnLst>
                              <p:par>
                                <p:cTn id="100" presetID="1" presetClass="entr" presetSubtype="0" fill="hold" nodeType="afterEffect">
                                  <p:stCondLst>
                                    <p:cond delay="0"/>
                                  </p:stCondLst>
                                  <p:childTnLst>
                                    <p:set>
                                      <p:cBhvr>
                                        <p:cTn id="101" dur="1" fill="hold">
                                          <p:stCondLst>
                                            <p:cond delay="0"/>
                                          </p:stCondLst>
                                        </p:cTn>
                                        <p:tgtEl>
                                          <p:spTgt spid="483"/>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563"/>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571"/>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579"/>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587"/>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595"/>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55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611"/>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619"/>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627"/>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635"/>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643"/>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1966" y="195813"/>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Builde</a:t>
            </a:r>
            <a:r>
              <a:rPr lang="en-US" sz="2800" dirty="0" smtClean="0"/>
              <a:t>r Images and Templates Explained</a:t>
            </a:r>
            <a:endParaRPr lang="en" sz="2800" dirty="0">
              <a:solidFill>
                <a:srgbClr val="000000"/>
              </a:solidFill>
            </a:endParaRPr>
          </a:p>
        </p:txBody>
      </p:sp>
      <p:sp>
        <p:nvSpPr>
          <p:cNvPr id="5" name="Rectangle 4"/>
          <p:cNvSpPr/>
          <p:nvPr/>
        </p:nvSpPr>
        <p:spPr>
          <a:xfrm>
            <a:off x="3510720" y="1216990"/>
            <a:ext cx="2122559" cy="270952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34740" y="3408868"/>
            <a:ext cx="1897380" cy="38862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Base OS</a:t>
            </a:r>
            <a:endParaRPr lang="en-US" dirty="0">
              <a:solidFill>
                <a:sysClr val="windowText" lastClr="000000"/>
              </a:solidFill>
            </a:endParaRPr>
          </a:p>
        </p:txBody>
      </p:sp>
      <p:grpSp>
        <p:nvGrpSpPr>
          <p:cNvPr id="100" name="Group 99"/>
          <p:cNvGrpSpPr/>
          <p:nvPr/>
        </p:nvGrpSpPr>
        <p:grpSpPr>
          <a:xfrm>
            <a:off x="3634740" y="2920946"/>
            <a:ext cx="1897380" cy="388620"/>
            <a:chOff x="3634740" y="2920946"/>
            <a:chExt cx="1897380" cy="388620"/>
          </a:xfrm>
        </p:grpSpPr>
        <p:sp>
          <p:nvSpPr>
            <p:cNvPr id="7" name="Rectangle 6"/>
            <p:cNvSpPr/>
            <p:nvPr/>
          </p:nvSpPr>
          <p:spPr>
            <a:xfrm>
              <a:off x="3634740" y="2920946"/>
              <a:ext cx="1897380" cy="388620"/>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rPr>
                <a:t>MW </a:t>
              </a:r>
              <a:endParaRPr lang="en-US" dirty="0">
                <a:solidFill>
                  <a:sysClr val="windowText" lastClr="000000"/>
                </a:solidFill>
              </a:endParaRPr>
            </a:p>
          </p:txBody>
        </p:sp>
        <p:grpSp>
          <p:nvGrpSpPr>
            <p:cNvPr id="77" name="Group 891"/>
            <p:cNvGrpSpPr>
              <a:grpSpLocks noChangeAspect="1"/>
            </p:cNvGrpSpPr>
            <p:nvPr/>
          </p:nvGrpSpPr>
          <p:grpSpPr bwMode="auto">
            <a:xfrm>
              <a:off x="4869754" y="2957911"/>
              <a:ext cx="475297" cy="314689"/>
              <a:chOff x="6411" y="1714"/>
              <a:chExt cx="364" cy="241"/>
            </a:xfrm>
          </p:grpSpPr>
          <p:sp>
            <p:nvSpPr>
              <p:cNvPr id="78"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6" name="Group 105"/>
          <p:cNvGrpSpPr/>
          <p:nvPr/>
        </p:nvGrpSpPr>
        <p:grpSpPr>
          <a:xfrm>
            <a:off x="3634740" y="2438311"/>
            <a:ext cx="1897380" cy="388620"/>
            <a:chOff x="3634740" y="2438311"/>
            <a:chExt cx="1897380" cy="388620"/>
          </a:xfrm>
        </p:grpSpPr>
        <p:sp>
          <p:nvSpPr>
            <p:cNvPr id="101" name="Rectangle 100"/>
            <p:cNvSpPr/>
            <p:nvPr/>
          </p:nvSpPr>
          <p:spPr>
            <a:xfrm>
              <a:off x="3634740" y="2438311"/>
              <a:ext cx="1897380" cy="38862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rPr>
                <a:t>Other Libs</a:t>
              </a:r>
              <a:endParaRPr lang="en-US" dirty="0">
                <a:solidFill>
                  <a:sysClr val="windowText" lastClr="000000"/>
                </a:solidFill>
              </a:endParaRPr>
            </a:p>
          </p:txBody>
        </p:sp>
        <p:sp>
          <p:nvSpPr>
            <p:cNvPr id="102" name="Freeform 923"/>
            <p:cNvSpPr>
              <a:spLocks noEditPoints="1"/>
            </p:cNvSpPr>
            <p:nvPr/>
          </p:nvSpPr>
          <p:spPr bwMode="auto">
            <a:xfrm>
              <a:off x="5040809" y="2464106"/>
              <a:ext cx="321652" cy="355348"/>
            </a:xfrm>
            <a:custGeom>
              <a:avLst/>
              <a:gdLst>
                <a:gd name="T0" fmla="*/ 866 w 978"/>
                <a:gd name="T1" fmla="*/ 90 h 1079"/>
                <a:gd name="T2" fmla="*/ 817 w 978"/>
                <a:gd name="T3" fmla="*/ 176 h 1079"/>
                <a:gd name="T4" fmla="*/ 175 w 978"/>
                <a:gd name="T5" fmla="*/ 184 h 1079"/>
                <a:gd name="T6" fmla="*/ 183 w 978"/>
                <a:gd name="T7" fmla="*/ 826 h 1079"/>
                <a:gd name="T8" fmla="*/ 193 w 978"/>
                <a:gd name="T9" fmla="*/ 834 h 1079"/>
                <a:gd name="T10" fmla="*/ 214 w 978"/>
                <a:gd name="T11" fmla="*/ 765 h 1079"/>
                <a:gd name="T12" fmla="*/ 248 w 978"/>
                <a:gd name="T13" fmla="*/ 829 h 1079"/>
                <a:gd name="T14" fmla="*/ 193 w 978"/>
                <a:gd name="T15" fmla="*/ 834 h 1079"/>
                <a:gd name="T16" fmla="*/ 200 w 978"/>
                <a:gd name="T17" fmla="*/ 840 h 1079"/>
                <a:gd name="T18" fmla="*/ 945 w 978"/>
                <a:gd name="T19" fmla="*/ 526 h 1079"/>
                <a:gd name="T20" fmla="*/ 866 w 978"/>
                <a:gd name="T21" fmla="*/ 90 h 1079"/>
                <a:gd name="T22" fmla="*/ 864 w 978"/>
                <a:gd name="T23" fmla="*/ 692 h 1079"/>
                <a:gd name="T24" fmla="*/ 359 w 978"/>
                <a:gd name="T25" fmla="*/ 798 h 1079"/>
                <a:gd name="T26" fmla="*/ 305 w 978"/>
                <a:gd name="T27" fmla="*/ 804 h 1079"/>
                <a:gd name="T28" fmla="*/ 328 w 978"/>
                <a:gd name="T29" fmla="*/ 795 h 1079"/>
                <a:gd name="T30" fmla="*/ 552 w 978"/>
                <a:gd name="T31" fmla="*/ 717 h 1079"/>
                <a:gd name="T32" fmla="*/ 823 w 978"/>
                <a:gd name="T33" fmla="*/ 374 h 1079"/>
                <a:gd name="T34" fmla="*/ 504 w 978"/>
                <a:gd name="T35" fmla="*/ 677 h 1079"/>
                <a:gd name="T36" fmla="*/ 255 w 978"/>
                <a:gd name="T37" fmla="*/ 742 h 1079"/>
                <a:gd name="T38" fmla="*/ 248 w 978"/>
                <a:gd name="T39" fmla="*/ 738 h 1079"/>
                <a:gd name="T40" fmla="*/ 334 w 978"/>
                <a:gd name="T41" fmla="*/ 373 h 1079"/>
                <a:gd name="T42" fmla="*/ 598 w 978"/>
                <a:gd name="T43" fmla="*/ 335 h 1079"/>
                <a:gd name="T44" fmla="*/ 861 w 978"/>
                <a:gd name="T45" fmla="*/ 138 h 1079"/>
                <a:gd name="T46" fmla="*/ 864 w 978"/>
                <a:gd name="T47" fmla="*/ 692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8" h="1079">
                  <a:moveTo>
                    <a:pt x="866" y="90"/>
                  </a:moveTo>
                  <a:cubicBezTo>
                    <a:pt x="853" y="120"/>
                    <a:pt x="837" y="149"/>
                    <a:pt x="817" y="176"/>
                  </a:cubicBezTo>
                  <a:cubicBezTo>
                    <a:pt x="638" y="0"/>
                    <a:pt x="350" y="4"/>
                    <a:pt x="175" y="184"/>
                  </a:cubicBezTo>
                  <a:cubicBezTo>
                    <a:pt x="0" y="363"/>
                    <a:pt x="4" y="650"/>
                    <a:pt x="183" y="826"/>
                  </a:cubicBezTo>
                  <a:lnTo>
                    <a:pt x="193" y="834"/>
                  </a:lnTo>
                  <a:cubicBezTo>
                    <a:pt x="166" y="812"/>
                    <a:pt x="179" y="769"/>
                    <a:pt x="214" y="765"/>
                  </a:cubicBezTo>
                  <a:cubicBezTo>
                    <a:pt x="248" y="762"/>
                    <a:pt x="270" y="802"/>
                    <a:pt x="248" y="829"/>
                  </a:cubicBezTo>
                  <a:cubicBezTo>
                    <a:pt x="234" y="845"/>
                    <a:pt x="210" y="848"/>
                    <a:pt x="193" y="834"/>
                  </a:cubicBezTo>
                  <a:lnTo>
                    <a:pt x="200" y="840"/>
                  </a:lnTo>
                  <a:cubicBezTo>
                    <a:pt x="484" y="1079"/>
                    <a:pt x="919" y="895"/>
                    <a:pt x="945" y="526"/>
                  </a:cubicBezTo>
                  <a:cubicBezTo>
                    <a:pt x="958" y="410"/>
                    <a:pt x="924" y="264"/>
                    <a:pt x="866" y="90"/>
                  </a:cubicBezTo>
                  <a:close/>
                  <a:moveTo>
                    <a:pt x="864" y="692"/>
                  </a:moveTo>
                  <a:cubicBezTo>
                    <a:pt x="752" y="841"/>
                    <a:pt x="513" y="791"/>
                    <a:pt x="359" y="798"/>
                  </a:cubicBezTo>
                  <a:cubicBezTo>
                    <a:pt x="359" y="798"/>
                    <a:pt x="332" y="800"/>
                    <a:pt x="305" y="804"/>
                  </a:cubicBezTo>
                  <a:cubicBezTo>
                    <a:pt x="305" y="804"/>
                    <a:pt x="315" y="800"/>
                    <a:pt x="328" y="795"/>
                  </a:cubicBezTo>
                  <a:cubicBezTo>
                    <a:pt x="436" y="758"/>
                    <a:pt x="487" y="751"/>
                    <a:pt x="552" y="717"/>
                  </a:cubicBezTo>
                  <a:cubicBezTo>
                    <a:pt x="675" y="654"/>
                    <a:pt x="798" y="517"/>
                    <a:pt x="823" y="374"/>
                  </a:cubicBezTo>
                  <a:cubicBezTo>
                    <a:pt x="776" y="512"/>
                    <a:pt x="633" y="629"/>
                    <a:pt x="504" y="677"/>
                  </a:cubicBezTo>
                  <a:cubicBezTo>
                    <a:pt x="415" y="710"/>
                    <a:pt x="255" y="742"/>
                    <a:pt x="255" y="742"/>
                  </a:cubicBezTo>
                  <a:lnTo>
                    <a:pt x="248" y="738"/>
                  </a:lnTo>
                  <a:cubicBezTo>
                    <a:pt x="139" y="685"/>
                    <a:pt x="136" y="449"/>
                    <a:pt x="334" y="373"/>
                  </a:cubicBezTo>
                  <a:cubicBezTo>
                    <a:pt x="422" y="339"/>
                    <a:pt x="504" y="357"/>
                    <a:pt x="598" y="335"/>
                  </a:cubicBezTo>
                  <a:cubicBezTo>
                    <a:pt x="698" y="311"/>
                    <a:pt x="814" y="236"/>
                    <a:pt x="861" y="138"/>
                  </a:cubicBezTo>
                  <a:cubicBezTo>
                    <a:pt x="914" y="295"/>
                    <a:pt x="978" y="541"/>
                    <a:pt x="864" y="692"/>
                  </a:cubicBezTo>
                  <a:close/>
                </a:path>
              </a:pathLst>
            </a:custGeom>
            <a:solidFill>
              <a:srgbClr val="6CB24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5" name="Group 104"/>
          <p:cNvGrpSpPr/>
          <p:nvPr/>
        </p:nvGrpSpPr>
        <p:grpSpPr>
          <a:xfrm>
            <a:off x="3634740" y="1952231"/>
            <a:ext cx="1897380" cy="388620"/>
            <a:chOff x="3634740" y="1952231"/>
            <a:chExt cx="1897380" cy="388620"/>
          </a:xfrm>
        </p:grpSpPr>
        <p:sp>
          <p:nvSpPr>
            <p:cNvPr id="103" name="Rectangle 102"/>
            <p:cNvSpPr/>
            <p:nvPr/>
          </p:nvSpPr>
          <p:spPr>
            <a:xfrm>
              <a:off x="3634740" y="1952231"/>
              <a:ext cx="1897380" cy="388620"/>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Agents?</a:t>
              </a:r>
              <a:endParaRPr lang="en-US" dirty="0">
                <a:solidFill>
                  <a:sysClr val="windowText" lastClr="000000"/>
                </a:solidFill>
              </a:endParaRPr>
            </a:p>
          </p:txBody>
        </p:sp>
        <p:pic>
          <p:nvPicPr>
            <p:cNvPr id="104" name="Picture 10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27706" y="1961518"/>
              <a:ext cx="589349" cy="352305"/>
            </a:xfrm>
            <a:prstGeom prst="rect">
              <a:avLst/>
            </a:prstGeom>
          </p:spPr>
        </p:pic>
      </p:grpSp>
      <p:grpSp>
        <p:nvGrpSpPr>
          <p:cNvPr id="113" name="Group 112"/>
          <p:cNvGrpSpPr/>
          <p:nvPr/>
        </p:nvGrpSpPr>
        <p:grpSpPr>
          <a:xfrm>
            <a:off x="3634740" y="1317171"/>
            <a:ext cx="861060" cy="535758"/>
            <a:chOff x="3634740" y="1317171"/>
            <a:chExt cx="861060" cy="535758"/>
          </a:xfrm>
        </p:grpSpPr>
        <p:sp>
          <p:nvSpPr>
            <p:cNvPr id="108" name="Rectangle 107"/>
            <p:cNvSpPr/>
            <p:nvPr/>
          </p:nvSpPr>
          <p:spPr>
            <a:xfrm>
              <a:off x="3634740" y="1317171"/>
              <a:ext cx="861060" cy="53575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10" name="Picture 10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48812" y="1368592"/>
              <a:ext cx="432916" cy="432916"/>
            </a:xfrm>
            <a:prstGeom prst="rect">
              <a:avLst/>
            </a:prstGeom>
          </p:spPr>
        </p:pic>
      </p:grpSp>
      <p:grpSp>
        <p:nvGrpSpPr>
          <p:cNvPr id="114" name="Group 113"/>
          <p:cNvGrpSpPr/>
          <p:nvPr/>
        </p:nvGrpSpPr>
        <p:grpSpPr>
          <a:xfrm>
            <a:off x="4668616" y="1309730"/>
            <a:ext cx="861060" cy="535758"/>
            <a:chOff x="4668616" y="1309730"/>
            <a:chExt cx="861060" cy="535758"/>
          </a:xfrm>
        </p:grpSpPr>
        <p:sp>
          <p:nvSpPr>
            <p:cNvPr id="111" name="Rectangle 110"/>
            <p:cNvSpPr/>
            <p:nvPr/>
          </p:nvSpPr>
          <p:spPr>
            <a:xfrm>
              <a:off x="4668616" y="1309730"/>
              <a:ext cx="861060" cy="53575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12" name="Picture 1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90393" y="1355359"/>
              <a:ext cx="444500" cy="444500"/>
            </a:xfrm>
            <a:prstGeom prst="rect">
              <a:avLst/>
            </a:prstGeom>
          </p:spPr>
        </p:pic>
      </p:grpSp>
      <p:sp>
        <p:nvSpPr>
          <p:cNvPr id="115" name="TextBox 114"/>
          <p:cNvSpPr txBox="1"/>
          <p:nvPr/>
        </p:nvSpPr>
        <p:spPr>
          <a:xfrm>
            <a:off x="1348154" y="3449289"/>
            <a:ext cx="2061407" cy="369332"/>
          </a:xfrm>
          <a:prstGeom prst="rect">
            <a:avLst/>
          </a:prstGeom>
          <a:noFill/>
        </p:spPr>
        <p:txBody>
          <a:bodyPr wrap="square" rtlCol="0">
            <a:spAutoFit/>
          </a:bodyPr>
          <a:lstStyle/>
          <a:p>
            <a:pPr algn="r"/>
            <a:r>
              <a:rPr lang="en-US" sz="1800" smtClean="0"/>
              <a:t>Like RHEL</a:t>
            </a:r>
            <a:endParaRPr lang="en-US" sz="1800"/>
          </a:p>
        </p:txBody>
      </p:sp>
      <p:sp>
        <p:nvSpPr>
          <p:cNvPr id="116" name="TextBox 115"/>
          <p:cNvSpPr txBox="1"/>
          <p:nvPr/>
        </p:nvSpPr>
        <p:spPr>
          <a:xfrm>
            <a:off x="234462" y="2922079"/>
            <a:ext cx="3175099" cy="369332"/>
          </a:xfrm>
          <a:prstGeom prst="rect">
            <a:avLst/>
          </a:prstGeom>
          <a:noFill/>
        </p:spPr>
        <p:txBody>
          <a:bodyPr wrap="square" rtlCol="0">
            <a:spAutoFit/>
          </a:bodyPr>
          <a:lstStyle/>
          <a:p>
            <a:pPr algn="r"/>
            <a:r>
              <a:rPr lang="en-US" sz="1800" smtClean="0"/>
              <a:t>Like Tomcat or EAP</a:t>
            </a:r>
            <a:endParaRPr lang="en-US" sz="1800"/>
          </a:p>
        </p:txBody>
      </p:sp>
      <p:sp>
        <p:nvSpPr>
          <p:cNvPr id="117" name="TextBox 116"/>
          <p:cNvSpPr txBox="1"/>
          <p:nvPr/>
        </p:nvSpPr>
        <p:spPr>
          <a:xfrm>
            <a:off x="234461" y="2438311"/>
            <a:ext cx="3175099" cy="369332"/>
          </a:xfrm>
          <a:prstGeom prst="rect">
            <a:avLst/>
          </a:prstGeom>
          <a:noFill/>
        </p:spPr>
        <p:txBody>
          <a:bodyPr wrap="square" rtlCol="0">
            <a:spAutoFit/>
          </a:bodyPr>
          <a:lstStyle/>
          <a:p>
            <a:pPr algn="r"/>
            <a:r>
              <a:rPr lang="en-US" sz="1800" dirty="0" smtClean="0"/>
              <a:t>Like Spring or </a:t>
            </a:r>
            <a:r>
              <a:rPr lang="en-US" sz="1800" dirty="0" err="1" smtClean="0"/>
              <a:t>Node.js</a:t>
            </a:r>
            <a:endParaRPr lang="en-US" sz="1800" dirty="0"/>
          </a:p>
        </p:txBody>
      </p:sp>
      <p:sp>
        <p:nvSpPr>
          <p:cNvPr id="118" name="TextBox 117"/>
          <p:cNvSpPr txBox="1"/>
          <p:nvPr/>
        </p:nvSpPr>
        <p:spPr>
          <a:xfrm>
            <a:off x="234460" y="1990040"/>
            <a:ext cx="3175099" cy="369332"/>
          </a:xfrm>
          <a:prstGeom prst="rect">
            <a:avLst/>
          </a:prstGeom>
          <a:noFill/>
        </p:spPr>
        <p:txBody>
          <a:bodyPr wrap="square" rtlCol="0">
            <a:spAutoFit/>
          </a:bodyPr>
          <a:lstStyle/>
          <a:p>
            <a:pPr algn="r"/>
            <a:r>
              <a:rPr lang="en-US" sz="1800" dirty="0" smtClean="0"/>
              <a:t>Like CA or Nagios</a:t>
            </a:r>
            <a:endParaRPr lang="en-US" sz="1800" dirty="0"/>
          </a:p>
        </p:txBody>
      </p:sp>
      <p:sp>
        <p:nvSpPr>
          <p:cNvPr id="119" name="TextBox 118"/>
          <p:cNvSpPr txBox="1"/>
          <p:nvPr/>
        </p:nvSpPr>
        <p:spPr>
          <a:xfrm>
            <a:off x="159498" y="1388425"/>
            <a:ext cx="3175099" cy="369332"/>
          </a:xfrm>
          <a:prstGeom prst="rect">
            <a:avLst/>
          </a:prstGeom>
          <a:noFill/>
        </p:spPr>
        <p:txBody>
          <a:bodyPr wrap="square" rtlCol="0">
            <a:spAutoFit/>
          </a:bodyPr>
          <a:lstStyle/>
          <a:p>
            <a:pPr algn="r"/>
            <a:r>
              <a:rPr lang="en-US" sz="1800" dirty="0" smtClean="0"/>
              <a:t>Assembler</a:t>
            </a:r>
            <a:endParaRPr lang="en-US" sz="1800" dirty="0"/>
          </a:p>
        </p:txBody>
      </p:sp>
      <p:sp>
        <p:nvSpPr>
          <p:cNvPr id="120" name="TextBox 119"/>
          <p:cNvSpPr txBox="1"/>
          <p:nvPr/>
        </p:nvSpPr>
        <p:spPr>
          <a:xfrm>
            <a:off x="5847351" y="1388425"/>
            <a:ext cx="1366359" cy="369332"/>
          </a:xfrm>
          <a:prstGeom prst="rect">
            <a:avLst/>
          </a:prstGeom>
          <a:noFill/>
        </p:spPr>
        <p:txBody>
          <a:bodyPr wrap="square" rtlCol="0">
            <a:spAutoFit/>
          </a:bodyPr>
          <a:lstStyle/>
          <a:p>
            <a:r>
              <a:rPr lang="en-US" sz="1800" smtClean="0"/>
              <a:t>Run Script</a:t>
            </a:r>
            <a:endParaRPr lang="en-US" sz="1800" dirty="0"/>
          </a:p>
        </p:txBody>
      </p:sp>
      <p:sp>
        <p:nvSpPr>
          <p:cNvPr id="127" name="TextBox 126"/>
          <p:cNvSpPr txBox="1"/>
          <p:nvPr/>
        </p:nvSpPr>
        <p:spPr>
          <a:xfrm>
            <a:off x="3510720" y="4011385"/>
            <a:ext cx="2122559" cy="369332"/>
          </a:xfrm>
          <a:prstGeom prst="rect">
            <a:avLst/>
          </a:prstGeom>
          <a:noFill/>
        </p:spPr>
        <p:txBody>
          <a:bodyPr wrap="square" rtlCol="0">
            <a:spAutoFit/>
          </a:bodyPr>
          <a:lstStyle/>
          <a:p>
            <a:pPr algn="ctr"/>
            <a:r>
              <a:rPr lang="en-US" sz="1800" dirty="0" smtClean="0"/>
              <a:t>Builder Image</a:t>
            </a:r>
            <a:endParaRPr lang="en-US" sz="1800" dirty="0"/>
          </a:p>
        </p:txBody>
      </p:sp>
      <p:grpSp>
        <p:nvGrpSpPr>
          <p:cNvPr id="147" name="Group 146"/>
          <p:cNvGrpSpPr/>
          <p:nvPr/>
        </p:nvGrpSpPr>
        <p:grpSpPr>
          <a:xfrm>
            <a:off x="4703785" y="1216990"/>
            <a:ext cx="4169893" cy="3163727"/>
            <a:chOff x="4703785" y="1216990"/>
            <a:chExt cx="4169893" cy="3163727"/>
          </a:xfrm>
        </p:grpSpPr>
        <p:grpSp>
          <p:nvGrpSpPr>
            <p:cNvPr id="131" name="Group 130"/>
            <p:cNvGrpSpPr/>
            <p:nvPr/>
          </p:nvGrpSpPr>
          <p:grpSpPr>
            <a:xfrm>
              <a:off x="4703785" y="1216990"/>
              <a:ext cx="4169893" cy="3163727"/>
              <a:chOff x="4703785" y="1216990"/>
              <a:chExt cx="4169893" cy="3163727"/>
            </a:xfrm>
          </p:grpSpPr>
          <p:sp>
            <p:nvSpPr>
              <p:cNvPr id="124" name="Rectangle 123"/>
              <p:cNvSpPr/>
              <p:nvPr/>
            </p:nvSpPr>
            <p:spPr>
              <a:xfrm>
                <a:off x="6751119" y="1216990"/>
                <a:ext cx="2122559" cy="270952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6751119" y="4011385"/>
                <a:ext cx="2122559" cy="369332"/>
              </a:xfrm>
              <a:prstGeom prst="rect">
                <a:avLst/>
              </a:prstGeom>
              <a:noFill/>
            </p:spPr>
            <p:txBody>
              <a:bodyPr wrap="square" rtlCol="0">
                <a:spAutoFit/>
              </a:bodyPr>
              <a:lstStyle/>
              <a:p>
                <a:pPr algn="ctr"/>
                <a:r>
                  <a:rPr lang="en-US" sz="1800" dirty="0" smtClean="0"/>
                  <a:t>Template</a:t>
                </a:r>
                <a:endParaRPr lang="en-US" sz="1800" dirty="0"/>
              </a:p>
            </p:txBody>
          </p:sp>
          <p:cxnSp>
            <p:nvCxnSpPr>
              <p:cNvPr id="130" name="Straight Arrow Connector 129"/>
              <p:cNvCxnSpPr/>
              <p:nvPr/>
            </p:nvCxnSpPr>
            <p:spPr>
              <a:xfrm flipH="1">
                <a:off x="4703785" y="2571750"/>
                <a:ext cx="195492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3" name="Rectangle 142"/>
            <p:cNvSpPr/>
            <p:nvPr/>
          </p:nvSpPr>
          <p:spPr>
            <a:xfrm>
              <a:off x="6868293" y="3260848"/>
              <a:ext cx="1903264" cy="53575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Routes</a:t>
              </a:r>
              <a:endParaRPr lang="en-US" dirty="0">
                <a:solidFill>
                  <a:sysClr val="windowText" lastClr="000000"/>
                </a:solidFill>
              </a:endParaRPr>
            </a:p>
          </p:txBody>
        </p:sp>
        <p:sp>
          <p:nvSpPr>
            <p:cNvPr id="144" name="Rectangle 143"/>
            <p:cNvSpPr/>
            <p:nvPr/>
          </p:nvSpPr>
          <p:spPr>
            <a:xfrm>
              <a:off x="6868293" y="2636980"/>
              <a:ext cx="1903262" cy="53575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Parameters</a:t>
              </a:r>
              <a:endParaRPr lang="en-US" dirty="0">
                <a:solidFill>
                  <a:sysClr val="windowText" lastClr="000000"/>
                </a:solidFill>
              </a:endParaRPr>
            </a:p>
          </p:txBody>
        </p:sp>
        <p:sp>
          <p:nvSpPr>
            <p:cNvPr id="145" name="Rectangle 144"/>
            <p:cNvSpPr/>
            <p:nvPr/>
          </p:nvSpPr>
          <p:spPr>
            <a:xfrm>
              <a:off x="6879986" y="1997222"/>
              <a:ext cx="1891569" cy="53575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Deployment </a:t>
              </a:r>
              <a:r>
                <a:rPr lang="en-US" dirty="0" err="1" smtClean="0">
                  <a:solidFill>
                    <a:sysClr val="windowText" lastClr="000000"/>
                  </a:solidFill>
                </a:rPr>
                <a:t>Config</a:t>
              </a:r>
              <a:endParaRPr lang="en-US" dirty="0">
                <a:solidFill>
                  <a:sysClr val="windowText" lastClr="000000"/>
                </a:solidFill>
              </a:endParaRPr>
            </a:p>
          </p:txBody>
        </p:sp>
        <p:sp>
          <p:nvSpPr>
            <p:cNvPr id="146" name="Rectangle 145"/>
            <p:cNvSpPr/>
            <p:nvPr/>
          </p:nvSpPr>
          <p:spPr>
            <a:xfrm>
              <a:off x="6879987" y="1326993"/>
              <a:ext cx="1891569" cy="53575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Build </a:t>
              </a:r>
              <a:r>
                <a:rPr lang="en-US" dirty="0" err="1" smtClean="0">
                  <a:solidFill>
                    <a:sysClr val="windowText" lastClr="000000"/>
                  </a:solidFill>
                </a:rPr>
                <a:t>Config</a:t>
              </a:r>
              <a:endParaRPr lang="en-US" dirty="0">
                <a:solidFill>
                  <a:sysClr val="windowText" lastClr="000000"/>
                </a:solidFill>
              </a:endParaRPr>
            </a:p>
          </p:txBody>
        </p:sp>
      </p:grpSp>
      <p:sp>
        <p:nvSpPr>
          <p:cNvPr id="8" name="Slide Number Placeholder 7"/>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66</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8990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0" nodeType="clickEffect">
                                  <p:stCondLst>
                                    <p:cond delay="0"/>
                                  </p:stCondLst>
                                  <p:childTnLst>
                                    <p:animMotion origin="layout" path="M 0 0 L -0.11024 0 " pathEditMode="relative" ptsTypes="AA">
                                      <p:cBhvr>
                                        <p:cTn id="40" dur="2000" fill="hold"/>
                                        <p:tgtEl>
                                          <p:spTgt spid="5"/>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11024 0 " pathEditMode="relative" ptsTypes="AA">
                                      <p:cBhvr>
                                        <p:cTn id="42" dur="2000" fill="hold"/>
                                        <p:tgtEl>
                                          <p:spTgt spid="6"/>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11024 0 " pathEditMode="relative" ptsTypes="AA">
                                      <p:cBhvr>
                                        <p:cTn id="44" dur="2000" fill="hold"/>
                                        <p:tgtEl>
                                          <p:spTgt spid="100"/>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1024 0 " pathEditMode="relative" ptsTypes="AA">
                                      <p:cBhvr>
                                        <p:cTn id="46" dur="2000" fill="hold"/>
                                        <p:tgtEl>
                                          <p:spTgt spid="106"/>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1024 0 " pathEditMode="relative" ptsTypes="AA">
                                      <p:cBhvr>
                                        <p:cTn id="48" dur="2000" fill="hold"/>
                                        <p:tgtEl>
                                          <p:spTgt spid="105"/>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1024 0 " pathEditMode="relative" ptsTypes="AA">
                                      <p:cBhvr>
                                        <p:cTn id="50" dur="2000" fill="hold"/>
                                        <p:tgtEl>
                                          <p:spTgt spid="113"/>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11024 0 " pathEditMode="relative" ptsTypes="AA">
                                      <p:cBhvr>
                                        <p:cTn id="52" dur="2000" fill="hold"/>
                                        <p:tgtEl>
                                          <p:spTgt spid="114"/>
                                        </p:tgtEl>
                                        <p:attrNameLst>
                                          <p:attrName>ppt_x</p:attrName>
                                          <p:attrName>ppt_y</p:attrName>
                                        </p:attrNameLst>
                                      </p:cBhvr>
                                    </p:animMotion>
                                  </p:childTnLst>
                                </p:cTn>
                              </p:par>
                              <p:par>
                                <p:cTn id="53" presetID="0" presetClass="path" presetSubtype="0" accel="50000" decel="50000" fill="hold" grpId="1" nodeType="withEffect">
                                  <p:stCondLst>
                                    <p:cond delay="0"/>
                                  </p:stCondLst>
                                  <p:childTnLst>
                                    <p:animMotion origin="layout" path="M 0 0 L -0.11024 0 " pathEditMode="relative" ptsTypes="AA">
                                      <p:cBhvr>
                                        <p:cTn id="54" dur="2000" fill="hold"/>
                                        <p:tgtEl>
                                          <p:spTgt spid="115"/>
                                        </p:tgtEl>
                                        <p:attrNameLst>
                                          <p:attrName>ppt_x</p:attrName>
                                          <p:attrName>ppt_y</p:attrName>
                                        </p:attrNameLst>
                                      </p:cBhvr>
                                    </p:animMotion>
                                  </p:childTnLst>
                                </p:cTn>
                              </p:par>
                              <p:par>
                                <p:cTn id="55" presetID="0" presetClass="path" presetSubtype="0" accel="50000" decel="50000" fill="hold" grpId="1" nodeType="withEffect">
                                  <p:stCondLst>
                                    <p:cond delay="0"/>
                                  </p:stCondLst>
                                  <p:childTnLst>
                                    <p:animMotion origin="layout" path="M 0 0 L -0.11024 0 " pathEditMode="relative" ptsTypes="AA">
                                      <p:cBhvr>
                                        <p:cTn id="56" dur="2000" fill="hold"/>
                                        <p:tgtEl>
                                          <p:spTgt spid="116"/>
                                        </p:tgtEl>
                                        <p:attrNameLst>
                                          <p:attrName>ppt_x</p:attrName>
                                          <p:attrName>ppt_y</p:attrName>
                                        </p:attrNameLst>
                                      </p:cBhvr>
                                    </p:animMotion>
                                  </p:childTnLst>
                                </p:cTn>
                              </p:par>
                              <p:par>
                                <p:cTn id="57" presetID="0" presetClass="path" presetSubtype="0" accel="50000" decel="50000" fill="hold" grpId="1" nodeType="withEffect">
                                  <p:stCondLst>
                                    <p:cond delay="0"/>
                                  </p:stCondLst>
                                  <p:childTnLst>
                                    <p:animMotion origin="layout" path="M 0 0 L -0.11024 0 " pathEditMode="relative" ptsTypes="AA">
                                      <p:cBhvr>
                                        <p:cTn id="58" dur="2000" fill="hold"/>
                                        <p:tgtEl>
                                          <p:spTgt spid="117"/>
                                        </p:tgtEl>
                                        <p:attrNameLst>
                                          <p:attrName>ppt_x</p:attrName>
                                          <p:attrName>ppt_y</p:attrName>
                                        </p:attrNameLst>
                                      </p:cBhvr>
                                    </p:animMotion>
                                  </p:childTnLst>
                                </p:cTn>
                              </p:par>
                              <p:par>
                                <p:cTn id="59" presetID="0" presetClass="path" presetSubtype="0" accel="50000" decel="50000" fill="hold" grpId="1" nodeType="withEffect">
                                  <p:stCondLst>
                                    <p:cond delay="0"/>
                                  </p:stCondLst>
                                  <p:childTnLst>
                                    <p:animMotion origin="layout" path="M 0 0 L -0.11024 0 " pathEditMode="relative" ptsTypes="AA">
                                      <p:cBhvr>
                                        <p:cTn id="60" dur="2000" fill="hold"/>
                                        <p:tgtEl>
                                          <p:spTgt spid="118"/>
                                        </p:tgtEl>
                                        <p:attrNameLst>
                                          <p:attrName>ppt_x</p:attrName>
                                          <p:attrName>ppt_y</p:attrName>
                                        </p:attrNameLst>
                                      </p:cBhvr>
                                    </p:animMotion>
                                  </p:childTnLst>
                                </p:cTn>
                              </p:par>
                              <p:par>
                                <p:cTn id="61" presetID="0" presetClass="path" presetSubtype="0" accel="50000" decel="50000" fill="hold" grpId="1" nodeType="withEffect">
                                  <p:stCondLst>
                                    <p:cond delay="0"/>
                                  </p:stCondLst>
                                  <p:childTnLst>
                                    <p:animMotion origin="layout" path="M 0 0 L -0.11024 0 " pathEditMode="relative" ptsTypes="AA">
                                      <p:cBhvr>
                                        <p:cTn id="62" dur="2000" fill="hold"/>
                                        <p:tgtEl>
                                          <p:spTgt spid="119"/>
                                        </p:tgtEl>
                                        <p:attrNameLst>
                                          <p:attrName>ppt_x</p:attrName>
                                          <p:attrName>ppt_y</p:attrName>
                                        </p:attrNameLst>
                                      </p:cBhvr>
                                    </p:animMotion>
                                  </p:childTnLst>
                                </p:cTn>
                              </p:par>
                              <p:par>
                                <p:cTn id="63" presetID="0" presetClass="path" presetSubtype="0" accel="50000" decel="50000" fill="hold" grpId="1" nodeType="withEffect">
                                  <p:stCondLst>
                                    <p:cond delay="0"/>
                                  </p:stCondLst>
                                  <p:childTnLst>
                                    <p:animMotion origin="layout" path="M 0 0 L -0.11024 0 " pathEditMode="relative" ptsTypes="AA">
                                      <p:cBhvr>
                                        <p:cTn id="64" dur="2000" fill="hold"/>
                                        <p:tgtEl>
                                          <p:spTgt spid="120"/>
                                        </p:tgtEl>
                                        <p:attrNameLst>
                                          <p:attrName>ppt_x</p:attrName>
                                          <p:attrName>ppt_y</p:attrName>
                                        </p:attrNameLst>
                                      </p:cBhvr>
                                    </p:animMotion>
                                  </p:childTnLst>
                                </p:cTn>
                              </p:par>
                              <p:par>
                                <p:cTn id="65" presetID="1" presetClass="entr" presetSubtype="0" fill="hold" grpId="0" nodeType="withEffect">
                                  <p:stCondLst>
                                    <p:cond delay="0"/>
                                  </p:stCondLst>
                                  <p:childTnLst>
                                    <p:set>
                                      <p:cBhvr>
                                        <p:cTn id="66" dur="1" fill="hold">
                                          <p:stCondLst>
                                            <p:cond delay="0"/>
                                          </p:stCondLst>
                                        </p:cTn>
                                        <p:tgtEl>
                                          <p:spTgt spid="127"/>
                                        </p:tgtEl>
                                        <p:attrNameLst>
                                          <p:attrName>style.visibility</p:attrName>
                                        </p:attrNameLst>
                                      </p:cBhvr>
                                      <p:to>
                                        <p:strVal val="visible"/>
                                      </p:to>
                                    </p:set>
                                  </p:childTnLst>
                                </p:cTn>
                              </p:par>
                              <p:par>
                                <p:cTn id="67" presetID="0" presetClass="path" presetSubtype="0" accel="50000" decel="50000" fill="hold" grpId="1" nodeType="withEffect">
                                  <p:stCondLst>
                                    <p:cond delay="0"/>
                                  </p:stCondLst>
                                  <p:childTnLst>
                                    <p:animMotion origin="layout" path="M 0 -7.40741E-7 L -0.11024 -7.40741E-7 " pathEditMode="relative" rAng="0" ptsTypes="AA">
                                      <p:cBhvr>
                                        <p:cTn id="68" dur="2000" fill="hold"/>
                                        <p:tgtEl>
                                          <p:spTgt spid="127"/>
                                        </p:tgtEl>
                                        <p:attrNameLst>
                                          <p:attrName>ppt_x</p:attrName>
                                          <p:attrName>ppt_y</p:attrName>
                                        </p:attrNameLst>
                                      </p:cBhvr>
                                      <p:rCtr x="-5521" y="0"/>
                                    </p:animMotion>
                                  </p:childTnLst>
                                </p:cTn>
                              </p:par>
                            </p:childTnLst>
                          </p:cTn>
                        </p:par>
                        <p:par>
                          <p:cTn id="69" fill="hold">
                            <p:stCondLst>
                              <p:cond delay="2000"/>
                            </p:stCondLst>
                            <p:childTnLst>
                              <p:par>
                                <p:cTn id="70" presetID="1" presetClass="entr" presetSubtype="0" fill="hold" nodeType="afterEffect">
                                  <p:stCondLst>
                                    <p:cond delay="0"/>
                                  </p:stCondLst>
                                  <p:childTnLst>
                                    <p:set>
                                      <p:cBhvr>
                                        <p:cTn id="71"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5" grpId="0"/>
      <p:bldP spid="115" grpId="1"/>
      <p:bldP spid="116" grpId="0"/>
      <p:bldP spid="116" grpId="1"/>
      <p:bldP spid="117" grpId="0"/>
      <p:bldP spid="117" grpId="1"/>
      <p:bldP spid="118" grpId="0"/>
      <p:bldP spid="118" grpId="1"/>
      <p:bldP spid="119" grpId="0"/>
      <p:bldP spid="119" grpId="1"/>
      <p:bldP spid="120" grpId="0"/>
      <p:bldP spid="120" grpId="1"/>
      <p:bldP spid="127" grpId="0"/>
      <p:bldP spid="127"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2277" y="274278"/>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How an App Gets Pushed to OpenShift</a:t>
            </a:r>
            <a:endParaRPr lang="en" sz="2800" dirty="0">
              <a:solidFill>
                <a:srgbClr val="000000"/>
              </a:solidFill>
            </a:endParaRPr>
          </a:p>
        </p:txBody>
      </p:sp>
      <p:grpSp>
        <p:nvGrpSpPr>
          <p:cNvPr id="7" name="Group 6"/>
          <p:cNvGrpSpPr/>
          <p:nvPr/>
        </p:nvGrpSpPr>
        <p:grpSpPr>
          <a:xfrm>
            <a:off x="2948830" y="887839"/>
            <a:ext cx="6010379" cy="3770739"/>
            <a:chOff x="2227384" y="824706"/>
            <a:chExt cx="6010379" cy="3770739"/>
          </a:xfrm>
        </p:grpSpPr>
        <p:sp>
          <p:nvSpPr>
            <p:cNvPr id="5" name="Rectangle 4"/>
            <p:cNvSpPr/>
            <p:nvPr/>
          </p:nvSpPr>
          <p:spPr>
            <a:xfrm>
              <a:off x="2227384" y="824706"/>
              <a:ext cx="6010379" cy="377073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6" name="Picture 5"/>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3621623" y="989581"/>
              <a:ext cx="3221899" cy="3440988"/>
            </a:xfrm>
            <a:prstGeom prst="rect">
              <a:avLst/>
            </a:prstGeom>
          </p:spPr>
        </p:pic>
      </p:grpSp>
      <p:grpSp>
        <p:nvGrpSpPr>
          <p:cNvPr id="8" name="Group 643"/>
          <p:cNvGrpSpPr>
            <a:grpSpLocks noChangeAspect="1"/>
          </p:cNvGrpSpPr>
          <p:nvPr/>
        </p:nvGrpSpPr>
        <p:grpSpPr bwMode="auto">
          <a:xfrm>
            <a:off x="279502" y="2265362"/>
            <a:ext cx="612775" cy="612775"/>
            <a:chOff x="5198" y="422"/>
            <a:chExt cx="386" cy="386"/>
          </a:xfrm>
        </p:grpSpPr>
        <p:sp>
          <p:nvSpPr>
            <p:cNvPr id="9" name="AutoShape 642"/>
            <p:cNvSpPr>
              <a:spLocks noChangeAspect="1" noChangeArrowheads="1" noTextEdit="1"/>
            </p:cNvSpPr>
            <p:nvPr/>
          </p:nvSpPr>
          <p:spPr bwMode="auto">
            <a:xfrm>
              <a:off x="5198" y="42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644"/>
            <p:cNvSpPr>
              <a:spLocks noChangeArrowheads="1"/>
            </p:cNvSpPr>
            <p:nvPr/>
          </p:nvSpPr>
          <p:spPr bwMode="auto">
            <a:xfrm>
              <a:off x="5210" y="434"/>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45"/>
            <p:cNvSpPr>
              <a:spLocks/>
            </p:cNvSpPr>
            <p:nvPr/>
          </p:nvSpPr>
          <p:spPr bwMode="auto">
            <a:xfrm>
              <a:off x="5234" y="536"/>
              <a:ext cx="132" cy="133"/>
            </a:xfrm>
            <a:custGeom>
              <a:avLst/>
              <a:gdLst>
                <a:gd name="T0" fmla="*/ 275 w 275"/>
                <a:gd name="T1" fmla="*/ 137 h 275"/>
                <a:gd name="T2" fmla="*/ 138 w 275"/>
                <a:gd name="T3" fmla="*/ 275 h 275"/>
                <a:gd name="T4" fmla="*/ 0 w 275"/>
                <a:gd name="T5" fmla="*/ 137 h 275"/>
                <a:gd name="T6" fmla="*/ 137 w 275"/>
                <a:gd name="T7" fmla="*/ 0 h 275"/>
                <a:gd name="T8" fmla="*/ 275 w 275"/>
                <a:gd name="T9" fmla="*/ 137 h 275"/>
              </a:gdLst>
              <a:ahLst/>
              <a:cxnLst>
                <a:cxn ang="0">
                  <a:pos x="T0" y="T1"/>
                </a:cxn>
                <a:cxn ang="0">
                  <a:pos x="T2" y="T3"/>
                </a:cxn>
                <a:cxn ang="0">
                  <a:pos x="T4" y="T5"/>
                </a:cxn>
                <a:cxn ang="0">
                  <a:pos x="T6" y="T7"/>
                </a:cxn>
                <a:cxn ang="0">
                  <a:pos x="T8" y="T9"/>
                </a:cxn>
              </a:cxnLst>
              <a:rect l="0" t="0" r="r" b="b"/>
              <a:pathLst>
                <a:path w="275" h="275">
                  <a:moveTo>
                    <a:pt x="275" y="137"/>
                  </a:moveTo>
                  <a:cubicBezTo>
                    <a:pt x="275" y="213"/>
                    <a:pt x="213" y="275"/>
                    <a:pt x="138" y="275"/>
                  </a:cubicBezTo>
                  <a:cubicBezTo>
                    <a:pt x="62" y="275"/>
                    <a:pt x="0" y="213"/>
                    <a:pt x="0" y="137"/>
                  </a:cubicBezTo>
                  <a:cubicBezTo>
                    <a:pt x="0" y="61"/>
                    <a:pt x="62" y="0"/>
                    <a:pt x="137" y="0"/>
                  </a:cubicBezTo>
                  <a:cubicBezTo>
                    <a:pt x="213" y="0"/>
                    <a:pt x="275" y="61"/>
                    <a:pt x="275" y="13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Oval 646"/>
            <p:cNvSpPr>
              <a:spLocks noChangeArrowheads="1"/>
            </p:cNvSpPr>
            <p:nvPr/>
          </p:nvSpPr>
          <p:spPr bwMode="auto">
            <a:xfrm>
              <a:off x="5414" y="536"/>
              <a:ext cx="133" cy="13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47"/>
            <p:cNvSpPr>
              <a:spLocks/>
            </p:cNvSpPr>
            <p:nvPr/>
          </p:nvSpPr>
          <p:spPr bwMode="auto">
            <a:xfrm>
              <a:off x="5354" y="549"/>
              <a:ext cx="72" cy="36"/>
            </a:xfrm>
            <a:custGeom>
              <a:avLst/>
              <a:gdLst>
                <a:gd name="T0" fmla="*/ 125 w 150"/>
                <a:gd name="T1" fmla="*/ 73 h 73"/>
                <a:gd name="T2" fmla="*/ 25 w 150"/>
                <a:gd name="T3" fmla="*/ 73 h 73"/>
                <a:gd name="T4" fmla="*/ 0 w 150"/>
                <a:gd name="T5" fmla="*/ 34 h 73"/>
                <a:gd name="T6" fmla="*/ 150 w 150"/>
                <a:gd name="T7" fmla="*/ 34 h 73"/>
                <a:gd name="T8" fmla="*/ 125 w 150"/>
                <a:gd name="T9" fmla="*/ 73 h 73"/>
              </a:gdLst>
              <a:ahLst/>
              <a:cxnLst>
                <a:cxn ang="0">
                  <a:pos x="T0" y="T1"/>
                </a:cxn>
                <a:cxn ang="0">
                  <a:pos x="T2" y="T3"/>
                </a:cxn>
                <a:cxn ang="0">
                  <a:pos x="T4" y="T5"/>
                </a:cxn>
                <a:cxn ang="0">
                  <a:pos x="T6" y="T7"/>
                </a:cxn>
                <a:cxn ang="0">
                  <a:pos x="T8" y="T9"/>
                </a:cxn>
              </a:cxnLst>
              <a:rect l="0" t="0" r="r" b="b"/>
              <a:pathLst>
                <a:path w="150" h="73">
                  <a:moveTo>
                    <a:pt x="125" y="73"/>
                  </a:moveTo>
                  <a:cubicBezTo>
                    <a:pt x="103" y="56"/>
                    <a:pt x="48" y="56"/>
                    <a:pt x="25" y="73"/>
                  </a:cubicBezTo>
                  <a:cubicBezTo>
                    <a:pt x="11" y="60"/>
                    <a:pt x="14" y="46"/>
                    <a:pt x="0" y="34"/>
                  </a:cubicBezTo>
                  <a:cubicBezTo>
                    <a:pt x="39" y="5"/>
                    <a:pt x="105" y="0"/>
                    <a:pt x="150" y="34"/>
                  </a:cubicBezTo>
                  <a:cubicBezTo>
                    <a:pt x="136" y="46"/>
                    <a:pt x="139" y="60"/>
                    <a:pt x="125" y="73"/>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48"/>
            <p:cNvSpPr>
              <a:spLocks noEditPoints="1"/>
            </p:cNvSpPr>
            <p:nvPr/>
          </p:nvSpPr>
          <p:spPr bwMode="auto">
            <a:xfrm>
              <a:off x="5402" y="524"/>
              <a:ext cx="157"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2" y="0"/>
                    <a:pt x="0" y="72"/>
                    <a:pt x="0" y="162"/>
                  </a:cubicBezTo>
                  <a:cubicBezTo>
                    <a:pt x="0" y="252"/>
                    <a:pt x="72"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649"/>
            <p:cNvSpPr>
              <a:spLocks noEditPoints="1"/>
            </p:cNvSpPr>
            <p:nvPr/>
          </p:nvSpPr>
          <p:spPr bwMode="auto">
            <a:xfrm>
              <a:off x="5222" y="524"/>
              <a:ext cx="156"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3" y="0"/>
                    <a:pt x="0" y="72"/>
                    <a:pt x="0" y="162"/>
                  </a:cubicBezTo>
                  <a:cubicBezTo>
                    <a:pt x="0" y="252"/>
                    <a:pt x="73"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Oval 650"/>
            <p:cNvSpPr>
              <a:spLocks noChangeArrowheads="1"/>
            </p:cNvSpPr>
            <p:nvPr/>
          </p:nvSpPr>
          <p:spPr bwMode="auto">
            <a:xfrm>
              <a:off x="5294" y="575"/>
              <a:ext cx="48"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Oval 651"/>
            <p:cNvSpPr>
              <a:spLocks noChangeArrowheads="1"/>
            </p:cNvSpPr>
            <p:nvPr/>
          </p:nvSpPr>
          <p:spPr bwMode="auto">
            <a:xfrm>
              <a:off x="5438" y="575"/>
              <a:ext cx="49"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52"/>
            <p:cNvSpPr>
              <a:spLocks/>
            </p:cNvSpPr>
            <p:nvPr/>
          </p:nvSpPr>
          <p:spPr bwMode="auto">
            <a:xfrm>
              <a:off x="5349" y="688"/>
              <a:ext cx="118" cy="51"/>
            </a:xfrm>
            <a:custGeom>
              <a:avLst/>
              <a:gdLst>
                <a:gd name="T0" fmla="*/ 19 w 245"/>
                <a:gd name="T1" fmla="*/ 87 h 106"/>
                <a:gd name="T2" fmla="*/ 230 w 245"/>
                <a:gd name="T3" fmla="*/ 50 h 106"/>
                <a:gd name="T4" fmla="*/ 201 w 245"/>
                <a:gd name="T5" fmla="*/ 10 h 106"/>
                <a:gd name="T6" fmla="*/ 30 w 245"/>
                <a:gd name="T7" fmla="*/ 40 h 106"/>
                <a:gd name="T8" fmla="*/ 19 w 245"/>
                <a:gd name="T9" fmla="*/ 87 h 106"/>
              </a:gdLst>
              <a:ahLst/>
              <a:cxnLst>
                <a:cxn ang="0">
                  <a:pos x="T0" y="T1"/>
                </a:cxn>
                <a:cxn ang="0">
                  <a:pos x="T2" y="T3"/>
                </a:cxn>
                <a:cxn ang="0">
                  <a:pos x="T4" y="T5"/>
                </a:cxn>
                <a:cxn ang="0">
                  <a:pos x="T6" y="T7"/>
                </a:cxn>
                <a:cxn ang="0">
                  <a:pos x="T8" y="T9"/>
                </a:cxn>
              </a:cxnLst>
              <a:rect l="0" t="0" r="r" b="b"/>
              <a:pathLst>
                <a:path w="245" h="106">
                  <a:moveTo>
                    <a:pt x="19" y="87"/>
                  </a:moveTo>
                  <a:cubicBezTo>
                    <a:pt x="91" y="106"/>
                    <a:pt x="169" y="92"/>
                    <a:pt x="230" y="50"/>
                  </a:cubicBezTo>
                  <a:cubicBezTo>
                    <a:pt x="245" y="39"/>
                    <a:pt x="216" y="0"/>
                    <a:pt x="201" y="10"/>
                  </a:cubicBezTo>
                  <a:cubicBezTo>
                    <a:pt x="161" y="38"/>
                    <a:pt x="96" y="57"/>
                    <a:pt x="30" y="40"/>
                  </a:cubicBezTo>
                  <a:cubicBezTo>
                    <a:pt x="14" y="36"/>
                    <a:pt x="0" y="82"/>
                    <a:pt x="19" y="87"/>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53"/>
            <p:cNvSpPr>
              <a:spLocks/>
            </p:cNvSpPr>
            <p:nvPr/>
          </p:nvSpPr>
          <p:spPr bwMode="auto">
            <a:xfrm>
              <a:off x="5441" y="479"/>
              <a:ext cx="89" cy="40"/>
            </a:xfrm>
            <a:custGeom>
              <a:avLst/>
              <a:gdLst>
                <a:gd name="T0" fmla="*/ 160 w 185"/>
                <a:gd name="T1" fmla="*/ 77 h 82"/>
                <a:gd name="T2" fmla="*/ 14 w 185"/>
                <a:gd name="T3" fmla="*/ 39 h 82"/>
                <a:gd name="T4" fmla="*/ 9 w 185"/>
                <a:gd name="T5" fmla="*/ 11 h 82"/>
                <a:gd name="T6" fmla="*/ 178 w 185"/>
                <a:gd name="T7" fmla="*/ 56 h 82"/>
                <a:gd name="T8" fmla="*/ 160 w 185"/>
                <a:gd name="T9" fmla="*/ 77 h 82"/>
              </a:gdLst>
              <a:ahLst/>
              <a:cxnLst>
                <a:cxn ang="0">
                  <a:pos x="T0" y="T1"/>
                </a:cxn>
                <a:cxn ang="0">
                  <a:pos x="T2" y="T3"/>
                </a:cxn>
                <a:cxn ang="0">
                  <a:pos x="T4" y="T5"/>
                </a:cxn>
                <a:cxn ang="0">
                  <a:pos x="T6" y="T7"/>
                </a:cxn>
                <a:cxn ang="0">
                  <a:pos x="T8" y="T9"/>
                </a:cxn>
              </a:cxnLst>
              <a:rect l="0" t="0" r="r" b="b"/>
              <a:pathLst>
                <a:path w="185" h="82">
                  <a:moveTo>
                    <a:pt x="160" y="77"/>
                  </a:moveTo>
                  <a:cubicBezTo>
                    <a:pt x="120" y="44"/>
                    <a:pt x="66" y="29"/>
                    <a:pt x="14" y="39"/>
                  </a:cubicBezTo>
                  <a:cubicBezTo>
                    <a:pt x="6" y="40"/>
                    <a:pt x="0" y="14"/>
                    <a:pt x="9" y="11"/>
                  </a:cubicBezTo>
                  <a:cubicBezTo>
                    <a:pt x="69" y="0"/>
                    <a:pt x="131" y="17"/>
                    <a:pt x="178" y="56"/>
                  </a:cubicBezTo>
                  <a:cubicBezTo>
                    <a:pt x="185" y="62"/>
                    <a:pt x="165" y="82"/>
                    <a:pt x="160" y="77"/>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54"/>
            <p:cNvSpPr>
              <a:spLocks/>
            </p:cNvSpPr>
            <p:nvPr/>
          </p:nvSpPr>
          <p:spPr bwMode="auto">
            <a:xfrm>
              <a:off x="5251" y="478"/>
              <a:ext cx="89" cy="40"/>
            </a:xfrm>
            <a:custGeom>
              <a:avLst/>
              <a:gdLst>
                <a:gd name="T0" fmla="*/ 171 w 185"/>
                <a:gd name="T1" fmla="*/ 39 h 83"/>
                <a:gd name="T2" fmla="*/ 25 w 185"/>
                <a:gd name="T3" fmla="*/ 78 h 83"/>
                <a:gd name="T4" fmla="*/ 8 w 185"/>
                <a:gd name="T5" fmla="*/ 57 h 83"/>
                <a:gd name="T6" fmla="*/ 176 w 185"/>
                <a:gd name="T7" fmla="*/ 12 h 83"/>
                <a:gd name="T8" fmla="*/ 171 w 185"/>
                <a:gd name="T9" fmla="*/ 39 h 83"/>
              </a:gdLst>
              <a:ahLst/>
              <a:cxnLst>
                <a:cxn ang="0">
                  <a:pos x="T0" y="T1"/>
                </a:cxn>
                <a:cxn ang="0">
                  <a:pos x="T2" y="T3"/>
                </a:cxn>
                <a:cxn ang="0">
                  <a:pos x="T4" y="T5"/>
                </a:cxn>
                <a:cxn ang="0">
                  <a:pos x="T6" y="T7"/>
                </a:cxn>
                <a:cxn ang="0">
                  <a:pos x="T8" y="T9"/>
                </a:cxn>
              </a:cxnLst>
              <a:rect l="0" t="0" r="r" b="b"/>
              <a:pathLst>
                <a:path w="185" h="83">
                  <a:moveTo>
                    <a:pt x="171" y="39"/>
                  </a:moveTo>
                  <a:cubicBezTo>
                    <a:pt x="119" y="30"/>
                    <a:pt x="65" y="44"/>
                    <a:pt x="25" y="78"/>
                  </a:cubicBezTo>
                  <a:cubicBezTo>
                    <a:pt x="20" y="83"/>
                    <a:pt x="0" y="63"/>
                    <a:pt x="8" y="57"/>
                  </a:cubicBezTo>
                  <a:cubicBezTo>
                    <a:pt x="54" y="17"/>
                    <a:pt x="116" y="0"/>
                    <a:pt x="176" y="12"/>
                  </a:cubicBezTo>
                  <a:cubicBezTo>
                    <a:pt x="185" y="14"/>
                    <a:pt x="179" y="40"/>
                    <a:pt x="171" y="39"/>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1" name="Straight Arrow Connector 20"/>
          <p:cNvCxnSpPr/>
          <p:nvPr/>
        </p:nvCxnSpPr>
        <p:spPr>
          <a:xfrm flipV="1">
            <a:off x="1019908" y="2551906"/>
            <a:ext cx="1733427" cy="44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215403" y="2546473"/>
            <a:ext cx="1366359" cy="369332"/>
          </a:xfrm>
          <a:prstGeom prst="rect">
            <a:avLst/>
          </a:prstGeom>
          <a:noFill/>
        </p:spPr>
        <p:txBody>
          <a:bodyPr wrap="square" rtlCol="0">
            <a:spAutoFit/>
          </a:bodyPr>
          <a:lstStyle/>
          <a:p>
            <a:r>
              <a:rPr lang="en-US" sz="1800" smtClean="0"/>
              <a:t>templ:java</a:t>
            </a:r>
            <a:endParaRPr lang="en-US" sz="1800" dirty="0"/>
          </a:p>
        </p:txBody>
      </p:sp>
      <p:grpSp>
        <p:nvGrpSpPr>
          <p:cNvPr id="39" name="Group 38"/>
          <p:cNvGrpSpPr/>
          <p:nvPr/>
        </p:nvGrpSpPr>
        <p:grpSpPr>
          <a:xfrm>
            <a:off x="3076461" y="2048780"/>
            <a:ext cx="885434" cy="1349312"/>
            <a:chOff x="3510720" y="1216990"/>
            <a:chExt cx="885434" cy="1349312"/>
          </a:xfrm>
        </p:grpSpPr>
        <p:sp>
          <p:nvSpPr>
            <p:cNvPr id="37" name="Rectangle 36"/>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510720" y="2196970"/>
              <a:ext cx="885434" cy="369332"/>
            </a:xfrm>
            <a:prstGeom prst="rect">
              <a:avLst/>
            </a:prstGeom>
            <a:noFill/>
          </p:spPr>
          <p:txBody>
            <a:bodyPr wrap="square" rtlCol="0">
              <a:spAutoFit/>
            </a:bodyPr>
            <a:lstStyle/>
            <a:p>
              <a:pPr algn="ctr"/>
              <a:r>
                <a:rPr lang="en-US" sz="1800" dirty="0" smtClean="0"/>
                <a:t>Master</a:t>
              </a:r>
              <a:endParaRPr lang="en-US" sz="1800" dirty="0"/>
            </a:p>
          </p:txBody>
        </p:sp>
      </p:grpSp>
      <p:grpSp>
        <p:nvGrpSpPr>
          <p:cNvPr id="43" name="Group 144"/>
          <p:cNvGrpSpPr>
            <a:grpSpLocks noChangeAspect="1"/>
          </p:cNvGrpSpPr>
          <p:nvPr/>
        </p:nvGrpSpPr>
        <p:grpSpPr bwMode="auto">
          <a:xfrm>
            <a:off x="3226849" y="2515918"/>
            <a:ext cx="525989" cy="525989"/>
            <a:chOff x="3245" y="3112"/>
            <a:chExt cx="386" cy="386"/>
          </a:xfrm>
        </p:grpSpPr>
        <p:sp>
          <p:nvSpPr>
            <p:cNvPr id="44" name="AutoShape 143"/>
            <p:cNvSpPr>
              <a:spLocks noChangeAspect="1" noChangeArrowheads="1" noTextEdit="1"/>
            </p:cNvSpPr>
            <p:nvPr/>
          </p:nvSpPr>
          <p:spPr bwMode="auto">
            <a:xfrm>
              <a:off x="3245" y="311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5"/>
            <p:cNvSpPr>
              <a:spLocks/>
            </p:cNvSpPr>
            <p:nvPr/>
          </p:nvSpPr>
          <p:spPr bwMode="auto">
            <a:xfrm>
              <a:off x="3282" y="3113"/>
              <a:ext cx="312" cy="91"/>
            </a:xfrm>
            <a:custGeom>
              <a:avLst/>
              <a:gdLst>
                <a:gd name="T0" fmla="*/ 644 w 650"/>
                <a:gd name="T1" fmla="*/ 170 h 190"/>
                <a:gd name="T2" fmla="*/ 610 w 650"/>
                <a:gd name="T3" fmla="*/ 143 h 190"/>
                <a:gd name="T4" fmla="*/ 456 w 650"/>
                <a:gd name="T5" fmla="*/ 72 h 190"/>
                <a:gd name="T6" fmla="*/ 371 w 650"/>
                <a:gd name="T7" fmla="*/ 73 h 190"/>
                <a:gd name="T8" fmla="*/ 325 w 650"/>
                <a:gd name="T9" fmla="*/ 24 h 190"/>
                <a:gd name="T10" fmla="*/ 279 w 650"/>
                <a:gd name="T11" fmla="*/ 73 h 190"/>
                <a:gd name="T12" fmla="*/ 194 w 650"/>
                <a:gd name="T13" fmla="*/ 72 h 190"/>
                <a:gd name="T14" fmla="*/ 40 w 650"/>
                <a:gd name="T15" fmla="*/ 143 h 190"/>
                <a:gd name="T16" fmla="*/ 6 w 650"/>
                <a:gd name="T17" fmla="*/ 170 h 190"/>
                <a:gd name="T18" fmla="*/ 21 w 650"/>
                <a:gd name="T19" fmla="*/ 182 h 190"/>
                <a:gd name="T20" fmla="*/ 110 w 650"/>
                <a:gd name="T21" fmla="*/ 147 h 190"/>
                <a:gd name="T22" fmla="*/ 184 w 650"/>
                <a:gd name="T23" fmla="*/ 129 h 190"/>
                <a:gd name="T24" fmla="*/ 225 w 650"/>
                <a:gd name="T25" fmla="*/ 68 h 190"/>
                <a:gd name="T26" fmla="*/ 281 w 650"/>
                <a:gd name="T27" fmla="*/ 105 h 190"/>
                <a:gd name="T28" fmla="*/ 325 w 650"/>
                <a:gd name="T29" fmla="*/ 59 h 190"/>
                <a:gd name="T30" fmla="*/ 369 w 650"/>
                <a:gd name="T31" fmla="*/ 105 h 190"/>
                <a:gd name="T32" fmla="*/ 426 w 650"/>
                <a:gd name="T33" fmla="*/ 68 h 190"/>
                <a:gd name="T34" fmla="*/ 468 w 650"/>
                <a:gd name="T35" fmla="*/ 129 h 190"/>
                <a:gd name="T36" fmla="*/ 541 w 650"/>
                <a:gd name="T37" fmla="*/ 147 h 190"/>
                <a:gd name="T38" fmla="*/ 630 w 650"/>
                <a:gd name="T39" fmla="*/ 182 h 190"/>
                <a:gd name="T40" fmla="*/ 644 w 650"/>
                <a:gd name="T41" fmla="*/ 17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190">
                  <a:moveTo>
                    <a:pt x="644" y="170"/>
                  </a:moveTo>
                  <a:cubicBezTo>
                    <a:pt x="635" y="158"/>
                    <a:pt x="624" y="149"/>
                    <a:pt x="610" y="143"/>
                  </a:cubicBezTo>
                  <a:cubicBezTo>
                    <a:pt x="568" y="122"/>
                    <a:pt x="465" y="126"/>
                    <a:pt x="456" y="72"/>
                  </a:cubicBezTo>
                  <a:cubicBezTo>
                    <a:pt x="445" y="0"/>
                    <a:pt x="383" y="73"/>
                    <a:pt x="371" y="73"/>
                  </a:cubicBezTo>
                  <a:cubicBezTo>
                    <a:pt x="358" y="73"/>
                    <a:pt x="351" y="24"/>
                    <a:pt x="325" y="24"/>
                  </a:cubicBezTo>
                  <a:cubicBezTo>
                    <a:pt x="298" y="24"/>
                    <a:pt x="291" y="73"/>
                    <a:pt x="279" y="73"/>
                  </a:cubicBezTo>
                  <a:cubicBezTo>
                    <a:pt x="268" y="73"/>
                    <a:pt x="205" y="0"/>
                    <a:pt x="194" y="72"/>
                  </a:cubicBezTo>
                  <a:cubicBezTo>
                    <a:pt x="185" y="125"/>
                    <a:pt x="81" y="122"/>
                    <a:pt x="40" y="143"/>
                  </a:cubicBezTo>
                  <a:cubicBezTo>
                    <a:pt x="28" y="149"/>
                    <a:pt x="15" y="158"/>
                    <a:pt x="6" y="170"/>
                  </a:cubicBezTo>
                  <a:cubicBezTo>
                    <a:pt x="0" y="180"/>
                    <a:pt x="14" y="190"/>
                    <a:pt x="21" y="182"/>
                  </a:cubicBezTo>
                  <a:cubicBezTo>
                    <a:pt x="41" y="157"/>
                    <a:pt x="81" y="152"/>
                    <a:pt x="110" y="147"/>
                  </a:cubicBezTo>
                  <a:cubicBezTo>
                    <a:pt x="134" y="142"/>
                    <a:pt x="160" y="139"/>
                    <a:pt x="184" y="129"/>
                  </a:cubicBezTo>
                  <a:cubicBezTo>
                    <a:pt x="216" y="117"/>
                    <a:pt x="215" y="68"/>
                    <a:pt x="225" y="68"/>
                  </a:cubicBezTo>
                  <a:cubicBezTo>
                    <a:pt x="233" y="68"/>
                    <a:pt x="259" y="105"/>
                    <a:pt x="281" y="105"/>
                  </a:cubicBezTo>
                  <a:cubicBezTo>
                    <a:pt x="301" y="105"/>
                    <a:pt x="314" y="59"/>
                    <a:pt x="325" y="59"/>
                  </a:cubicBezTo>
                  <a:cubicBezTo>
                    <a:pt x="336" y="59"/>
                    <a:pt x="349" y="105"/>
                    <a:pt x="369" y="105"/>
                  </a:cubicBezTo>
                  <a:cubicBezTo>
                    <a:pt x="393" y="105"/>
                    <a:pt x="419" y="68"/>
                    <a:pt x="426" y="68"/>
                  </a:cubicBezTo>
                  <a:cubicBezTo>
                    <a:pt x="436" y="68"/>
                    <a:pt x="435" y="117"/>
                    <a:pt x="468" y="129"/>
                  </a:cubicBezTo>
                  <a:cubicBezTo>
                    <a:pt x="490" y="139"/>
                    <a:pt x="516" y="142"/>
                    <a:pt x="541" y="147"/>
                  </a:cubicBezTo>
                  <a:cubicBezTo>
                    <a:pt x="570" y="153"/>
                    <a:pt x="611" y="157"/>
                    <a:pt x="630" y="182"/>
                  </a:cubicBezTo>
                  <a:cubicBezTo>
                    <a:pt x="636" y="190"/>
                    <a:pt x="650" y="179"/>
                    <a:pt x="644" y="170"/>
                  </a:cubicBezTo>
                </a:path>
              </a:pathLst>
            </a:custGeom>
            <a:solidFill>
              <a:srgbClr val="00B9F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46"/>
            <p:cNvSpPr>
              <a:spLocks/>
            </p:cNvSpPr>
            <p:nvPr/>
          </p:nvSpPr>
          <p:spPr bwMode="auto">
            <a:xfrm>
              <a:off x="3311" y="3328"/>
              <a:ext cx="253" cy="157"/>
            </a:xfrm>
            <a:custGeom>
              <a:avLst/>
              <a:gdLst>
                <a:gd name="T0" fmla="*/ 525 w 525"/>
                <a:gd name="T1" fmla="*/ 263 h 325"/>
                <a:gd name="T2" fmla="*/ 462 w 525"/>
                <a:gd name="T3" fmla="*/ 325 h 325"/>
                <a:gd name="T4" fmla="*/ 62 w 525"/>
                <a:gd name="T5" fmla="*/ 325 h 325"/>
                <a:gd name="T6" fmla="*/ 0 w 525"/>
                <a:gd name="T7" fmla="*/ 263 h 325"/>
                <a:gd name="T8" fmla="*/ 0 w 525"/>
                <a:gd name="T9" fmla="*/ 0 h 325"/>
                <a:gd name="T10" fmla="*/ 525 w 525"/>
                <a:gd name="T11" fmla="*/ 0 h 325"/>
                <a:gd name="T12" fmla="*/ 525 w 525"/>
                <a:gd name="T13" fmla="*/ 263 h 325"/>
              </a:gdLst>
              <a:ahLst/>
              <a:cxnLst>
                <a:cxn ang="0">
                  <a:pos x="T0" y="T1"/>
                </a:cxn>
                <a:cxn ang="0">
                  <a:pos x="T2" y="T3"/>
                </a:cxn>
                <a:cxn ang="0">
                  <a:pos x="T4" y="T5"/>
                </a:cxn>
                <a:cxn ang="0">
                  <a:pos x="T6" y="T7"/>
                </a:cxn>
                <a:cxn ang="0">
                  <a:pos x="T8" y="T9"/>
                </a:cxn>
                <a:cxn ang="0">
                  <a:pos x="T10" y="T11"/>
                </a:cxn>
                <a:cxn ang="0">
                  <a:pos x="T12" y="T13"/>
                </a:cxn>
              </a:cxnLst>
              <a:rect l="0" t="0" r="r" b="b"/>
              <a:pathLst>
                <a:path w="525" h="325">
                  <a:moveTo>
                    <a:pt x="525" y="263"/>
                  </a:moveTo>
                  <a:cubicBezTo>
                    <a:pt x="525" y="298"/>
                    <a:pt x="497" y="325"/>
                    <a:pt x="462" y="325"/>
                  </a:cubicBezTo>
                  <a:lnTo>
                    <a:pt x="62" y="325"/>
                  </a:lnTo>
                  <a:cubicBezTo>
                    <a:pt x="27" y="325"/>
                    <a:pt x="0" y="298"/>
                    <a:pt x="0" y="263"/>
                  </a:cubicBezTo>
                  <a:lnTo>
                    <a:pt x="0" y="0"/>
                  </a:lnTo>
                  <a:lnTo>
                    <a:pt x="525" y="0"/>
                  </a:lnTo>
                  <a:lnTo>
                    <a:pt x="525" y="263"/>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47"/>
            <p:cNvSpPr>
              <a:spLocks/>
            </p:cNvSpPr>
            <p:nvPr/>
          </p:nvSpPr>
          <p:spPr bwMode="auto">
            <a:xfrm>
              <a:off x="3311" y="3184"/>
              <a:ext cx="253" cy="271"/>
            </a:xfrm>
            <a:custGeom>
              <a:avLst/>
              <a:gdLst>
                <a:gd name="T0" fmla="*/ 262 w 525"/>
                <a:gd name="T1" fmla="*/ 0 h 563"/>
                <a:gd name="T2" fmla="*/ 0 w 525"/>
                <a:gd name="T3" fmla="*/ 300 h 563"/>
                <a:gd name="T4" fmla="*/ 0 w 525"/>
                <a:gd name="T5" fmla="*/ 563 h 563"/>
                <a:gd name="T6" fmla="*/ 525 w 525"/>
                <a:gd name="T7" fmla="*/ 563 h 563"/>
                <a:gd name="T8" fmla="*/ 525 w 525"/>
                <a:gd name="T9" fmla="*/ 300 h 563"/>
                <a:gd name="T10" fmla="*/ 262 w 525"/>
                <a:gd name="T11" fmla="*/ 0 h 563"/>
              </a:gdLst>
              <a:ahLst/>
              <a:cxnLst>
                <a:cxn ang="0">
                  <a:pos x="T0" y="T1"/>
                </a:cxn>
                <a:cxn ang="0">
                  <a:pos x="T2" y="T3"/>
                </a:cxn>
                <a:cxn ang="0">
                  <a:pos x="T4" y="T5"/>
                </a:cxn>
                <a:cxn ang="0">
                  <a:pos x="T6" y="T7"/>
                </a:cxn>
                <a:cxn ang="0">
                  <a:pos x="T8" y="T9"/>
                </a:cxn>
                <a:cxn ang="0">
                  <a:pos x="T10" y="T11"/>
                </a:cxn>
              </a:cxnLst>
              <a:rect l="0" t="0" r="r" b="b"/>
              <a:pathLst>
                <a:path w="525" h="563">
                  <a:moveTo>
                    <a:pt x="262" y="0"/>
                  </a:moveTo>
                  <a:cubicBezTo>
                    <a:pt x="68" y="0"/>
                    <a:pt x="0" y="106"/>
                    <a:pt x="0" y="300"/>
                  </a:cubicBezTo>
                  <a:lnTo>
                    <a:pt x="0" y="563"/>
                  </a:lnTo>
                  <a:lnTo>
                    <a:pt x="525" y="563"/>
                  </a:lnTo>
                  <a:lnTo>
                    <a:pt x="525" y="300"/>
                  </a:lnTo>
                  <a:cubicBezTo>
                    <a:pt x="525" y="106"/>
                    <a:pt x="456" y="0"/>
                    <a:pt x="262" y="0"/>
                  </a:cubicBezTo>
                  <a:close/>
                </a:path>
              </a:pathLst>
            </a:custGeom>
            <a:solidFill>
              <a:srgbClr val="B6C4A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48"/>
            <p:cNvSpPr>
              <a:spLocks/>
            </p:cNvSpPr>
            <p:nvPr/>
          </p:nvSpPr>
          <p:spPr bwMode="auto">
            <a:xfrm>
              <a:off x="3299" y="3371"/>
              <a:ext cx="12" cy="72"/>
            </a:xfrm>
            <a:custGeom>
              <a:avLst/>
              <a:gdLst>
                <a:gd name="T0" fmla="*/ 25 w 25"/>
                <a:gd name="T1" fmla="*/ 150 h 150"/>
                <a:gd name="T2" fmla="*/ 0 w 25"/>
                <a:gd name="T3" fmla="*/ 117 h 150"/>
                <a:gd name="T4" fmla="*/ 0 w 25"/>
                <a:gd name="T5" fmla="*/ 32 h 150"/>
                <a:gd name="T6" fmla="*/ 25 w 25"/>
                <a:gd name="T7" fmla="*/ 0 h 150"/>
                <a:gd name="T8" fmla="*/ 25 w 25"/>
                <a:gd name="T9" fmla="*/ 150 h 150"/>
              </a:gdLst>
              <a:ahLst/>
              <a:cxnLst>
                <a:cxn ang="0">
                  <a:pos x="T0" y="T1"/>
                </a:cxn>
                <a:cxn ang="0">
                  <a:pos x="T2" y="T3"/>
                </a:cxn>
                <a:cxn ang="0">
                  <a:pos x="T4" y="T5"/>
                </a:cxn>
                <a:cxn ang="0">
                  <a:pos x="T6" y="T7"/>
                </a:cxn>
                <a:cxn ang="0">
                  <a:pos x="T8" y="T9"/>
                </a:cxn>
              </a:cxnLst>
              <a:rect l="0" t="0" r="r" b="b"/>
              <a:pathLst>
                <a:path w="25" h="150">
                  <a:moveTo>
                    <a:pt x="25" y="150"/>
                  </a:moveTo>
                  <a:cubicBezTo>
                    <a:pt x="11" y="150"/>
                    <a:pt x="0" y="135"/>
                    <a:pt x="0" y="117"/>
                  </a:cubicBezTo>
                  <a:lnTo>
                    <a:pt x="0" y="32"/>
                  </a:lnTo>
                  <a:cubicBezTo>
                    <a:pt x="0" y="15"/>
                    <a:pt x="11" y="0"/>
                    <a:pt x="25" y="0"/>
                  </a:cubicBezTo>
                  <a:lnTo>
                    <a:pt x="25" y="150"/>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49"/>
            <p:cNvSpPr>
              <a:spLocks/>
            </p:cNvSpPr>
            <p:nvPr/>
          </p:nvSpPr>
          <p:spPr bwMode="auto">
            <a:xfrm>
              <a:off x="3564" y="3371"/>
              <a:ext cx="12" cy="72"/>
            </a:xfrm>
            <a:custGeom>
              <a:avLst/>
              <a:gdLst>
                <a:gd name="T0" fmla="*/ 0 w 25"/>
                <a:gd name="T1" fmla="*/ 0 h 150"/>
                <a:gd name="T2" fmla="*/ 25 w 25"/>
                <a:gd name="T3" fmla="*/ 32 h 150"/>
                <a:gd name="T4" fmla="*/ 25 w 25"/>
                <a:gd name="T5" fmla="*/ 117 h 150"/>
                <a:gd name="T6" fmla="*/ 0 w 25"/>
                <a:gd name="T7" fmla="*/ 150 h 150"/>
                <a:gd name="T8" fmla="*/ 0 w 25"/>
                <a:gd name="T9" fmla="*/ 0 h 150"/>
              </a:gdLst>
              <a:ahLst/>
              <a:cxnLst>
                <a:cxn ang="0">
                  <a:pos x="T0" y="T1"/>
                </a:cxn>
                <a:cxn ang="0">
                  <a:pos x="T2" y="T3"/>
                </a:cxn>
                <a:cxn ang="0">
                  <a:pos x="T4" y="T5"/>
                </a:cxn>
                <a:cxn ang="0">
                  <a:pos x="T6" y="T7"/>
                </a:cxn>
                <a:cxn ang="0">
                  <a:pos x="T8" y="T9"/>
                </a:cxn>
              </a:cxnLst>
              <a:rect l="0" t="0" r="r" b="b"/>
              <a:pathLst>
                <a:path w="25" h="150">
                  <a:moveTo>
                    <a:pt x="0" y="0"/>
                  </a:moveTo>
                  <a:cubicBezTo>
                    <a:pt x="13" y="0"/>
                    <a:pt x="25" y="15"/>
                    <a:pt x="25" y="32"/>
                  </a:cubicBezTo>
                  <a:lnTo>
                    <a:pt x="25" y="117"/>
                  </a:lnTo>
                  <a:cubicBezTo>
                    <a:pt x="25" y="135"/>
                    <a:pt x="13" y="150"/>
                    <a:pt x="0" y="150"/>
                  </a:cubicBezTo>
                  <a:lnTo>
                    <a:pt x="0" y="0"/>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50"/>
            <p:cNvSpPr>
              <a:spLocks/>
            </p:cNvSpPr>
            <p:nvPr/>
          </p:nvSpPr>
          <p:spPr bwMode="auto">
            <a:xfrm>
              <a:off x="3275" y="3232"/>
              <a:ext cx="24" cy="181"/>
            </a:xfrm>
            <a:custGeom>
              <a:avLst/>
              <a:gdLst>
                <a:gd name="T0" fmla="*/ 25 w 50"/>
                <a:gd name="T1" fmla="*/ 0 h 375"/>
                <a:gd name="T2" fmla="*/ 0 w 50"/>
                <a:gd name="T3" fmla="*/ 0 h 375"/>
                <a:gd name="T4" fmla="*/ 0 w 50"/>
                <a:gd name="T5" fmla="*/ 375 h 375"/>
                <a:gd name="T6" fmla="*/ 25 w 50"/>
                <a:gd name="T7" fmla="*/ 375 h 375"/>
                <a:gd name="T8" fmla="*/ 50 w 50"/>
                <a:gd name="T9" fmla="*/ 375 h 375"/>
                <a:gd name="T10" fmla="*/ 50 w 50"/>
                <a:gd name="T11" fmla="*/ 350 h 375"/>
                <a:gd name="T12" fmla="*/ 25 w 50"/>
                <a:gd name="T13" fmla="*/ 350 h 375"/>
                <a:gd name="T14" fmla="*/ 25 w 50"/>
                <a:gd name="T15" fmla="*/ 0 h 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5">
                  <a:moveTo>
                    <a:pt x="25" y="0"/>
                  </a:moveTo>
                  <a:lnTo>
                    <a:pt x="0" y="0"/>
                  </a:lnTo>
                  <a:lnTo>
                    <a:pt x="0" y="375"/>
                  </a:lnTo>
                  <a:lnTo>
                    <a:pt x="25" y="375"/>
                  </a:lnTo>
                  <a:lnTo>
                    <a:pt x="50" y="375"/>
                  </a:lnTo>
                  <a:lnTo>
                    <a:pt x="50" y="350"/>
                  </a:lnTo>
                  <a:lnTo>
                    <a:pt x="25" y="350"/>
                  </a:lnTo>
                  <a:lnTo>
                    <a:pt x="25" y="0"/>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51"/>
            <p:cNvSpPr>
              <a:spLocks/>
            </p:cNvSpPr>
            <p:nvPr/>
          </p:nvSpPr>
          <p:spPr bwMode="auto">
            <a:xfrm>
              <a:off x="3576" y="3232"/>
              <a:ext cx="24" cy="181"/>
            </a:xfrm>
            <a:custGeom>
              <a:avLst/>
              <a:gdLst>
                <a:gd name="T0" fmla="*/ 25 w 50"/>
                <a:gd name="T1" fmla="*/ 0 h 375"/>
                <a:gd name="T2" fmla="*/ 25 w 50"/>
                <a:gd name="T3" fmla="*/ 350 h 375"/>
                <a:gd name="T4" fmla="*/ 0 w 50"/>
                <a:gd name="T5" fmla="*/ 350 h 375"/>
                <a:gd name="T6" fmla="*/ 0 w 50"/>
                <a:gd name="T7" fmla="*/ 375 h 375"/>
                <a:gd name="T8" fmla="*/ 25 w 50"/>
                <a:gd name="T9" fmla="*/ 375 h 375"/>
                <a:gd name="T10" fmla="*/ 50 w 50"/>
                <a:gd name="T11" fmla="*/ 375 h 375"/>
                <a:gd name="T12" fmla="*/ 50 w 50"/>
                <a:gd name="T13" fmla="*/ 0 h 375"/>
                <a:gd name="T14" fmla="*/ 25 w 50"/>
                <a:gd name="T15" fmla="*/ 0 h 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5">
                  <a:moveTo>
                    <a:pt x="25" y="0"/>
                  </a:moveTo>
                  <a:lnTo>
                    <a:pt x="25" y="350"/>
                  </a:lnTo>
                  <a:lnTo>
                    <a:pt x="0" y="350"/>
                  </a:lnTo>
                  <a:lnTo>
                    <a:pt x="0" y="375"/>
                  </a:lnTo>
                  <a:lnTo>
                    <a:pt x="25" y="375"/>
                  </a:lnTo>
                  <a:lnTo>
                    <a:pt x="50" y="375"/>
                  </a:lnTo>
                  <a:lnTo>
                    <a:pt x="50" y="0"/>
                  </a:lnTo>
                  <a:lnTo>
                    <a:pt x="25" y="0"/>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Oval 152"/>
            <p:cNvSpPr>
              <a:spLocks noChangeArrowheads="1"/>
            </p:cNvSpPr>
            <p:nvPr/>
          </p:nvSpPr>
          <p:spPr bwMode="auto">
            <a:xfrm>
              <a:off x="3570" y="3208"/>
              <a:ext cx="48" cy="48"/>
            </a:xfrm>
            <a:prstGeom prst="ellipse">
              <a:avLst/>
            </a:prstGeom>
            <a:solidFill>
              <a:srgbClr val="00B9F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Oval 153"/>
            <p:cNvSpPr>
              <a:spLocks noChangeArrowheads="1"/>
            </p:cNvSpPr>
            <p:nvPr/>
          </p:nvSpPr>
          <p:spPr bwMode="auto">
            <a:xfrm>
              <a:off x="3257" y="3208"/>
              <a:ext cx="48" cy="48"/>
            </a:xfrm>
            <a:prstGeom prst="ellipse">
              <a:avLst/>
            </a:prstGeom>
            <a:solidFill>
              <a:srgbClr val="FF526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Oval 154"/>
            <p:cNvSpPr>
              <a:spLocks noChangeArrowheads="1"/>
            </p:cNvSpPr>
            <p:nvPr/>
          </p:nvSpPr>
          <p:spPr bwMode="auto">
            <a:xfrm>
              <a:off x="3326" y="3253"/>
              <a:ext cx="96" cy="97"/>
            </a:xfrm>
            <a:prstGeom prst="ellipse">
              <a:avLst/>
            </a:prstGeom>
            <a:solidFill>
              <a:srgbClr val="EFF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155"/>
            <p:cNvSpPr>
              <a:spLocks noChangeArrowheads="1"/>
            </p:cNvSpPr>
            <p:nvPr/>
          </p:nvSpPr>
          <p:spPr bwMode="auto">
            <a:xfrm>
              <a:off x="3338" y="3265"/>
              <a:ext cx="72" cy="73"/>
            </a:xfrm>
            <a:prstGeom prst="ellipse">
              <a:avLst/>
            </a:prstGeom>
            <a:solidFill>
              <a:srgbClr val="545B6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Oval 156"/>
            <p:cNvSpPr>
              <a:spLocks noChangeArrowheads="1"/>
            </p:cNvSpPr>
            <p:nvPr/>
          </p:nvSpPr>
          <p:spPr bwMode="auto">
            <a:xfrm>
              <a:off x="3360" y="3288"/>
              <a:ext cx="28" cy="27"/>
            </a:xfrm>
            <a:prstGeom prst="ellipse">
              <a:avLst/>
            </a:prstGeom>
            <a:solidFill>
              <a:srgbClr val="FF526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Oval 157"/>
            <p:cNvSpPr>
              <a:spLocks noChangeArrowheads="1"/>
            </p:cNvSpPr>
            <p:nvPr/>
          </p:nvSpPr>
          <p:spPr bwMode="auto">
            <a:xfrm>
              <a:off x="3452" y="3253"/>
              <a:ext cx="96" cy="97"/>
            </a:xfrm>
            <a:prstGeom prst="ellipse">
              <a:avLst/>
            </a:prstGeom>
            <a:solidFill>
              <a:srgbClr val="EFF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158"/>
            <p:cNvSpPr>
              <a:spLocks noChangeArrowheads="1"/>
            </p:cNvSpPr>
            <p:nvPr/>
          </p:nvSpPr>
          <p:spPr bwMode="auto">
            <a:xfrm>
              <a:off x="3464" y="3265"/>
              <a:ext cx="72" cy="73"/>
            </a:xfrm>
            <a:prstGeom prst="ellipse">
              <a:avLst/>
            </a:prstGeom>
            <a:solidFill>
              <a:srgbClr val="545B6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Oval 159"/>
            <p:cNvSpPr>
              <a:spLocks noChangeArrowheads="1"/>
            </p:cNvSpPr>
            <p:nvPr/>
          </p:nvSpPr>
          <p:spPr bwMode="auto">
            <a:xfrm>
              <a:off x="3487" y="3288"/>
              <a:ext cx="27" cy="27"/>
            </a:xfrm>
            <a:prstGeom prst="ellipse">
              <a:avLst/>
            </a:prstGeom>
            <a:solidFill>
              <a:srgbClr val="FF526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60"/>
            <p:cNvSpPr>
              <a:spLocks/>
            </p:cNvSpPr>
            <p:nvPr/>
          </p:nvSpPr>
          <p:spPr bwMode="auto">
            <a:xfrm>
              <a:off x="3320" y="3359"/>
              <a:ext cx="236" cy="78"/>
            </a:xfrm>
            <a:custGeom>
              <a:avLst/>
              <a:gdLst>
                <a:gd name="T0" fmla="*/ 93 w 491"/>
                <a:gd name="T1" fmla="*/ 162 h 162"/>
                <a:gd name="T2" fmla="*/ 93 w 491"/>
                <a:gd name="T3" fmla="*/ 0 h 162"/>
                <a:gd name="T4" fmla="*/ 399 w 491"/>
                <a:gd name="T5" fmla="*/ 0 h 162"/>
                <a:gd name="T6" fmla="*/ 399 w 491"/>
                <a:gd name="T7" fmla="*/ 162 h 162"/>
                <a:gd name="T8" fmla="*/ 92 w 491"/>
                <a:gd name="T9" fmla="*/ 162 h 162"/>
              </a:gdLst>
              <a:ahLst/>
              <a:cxnLst>
                <a:cxn ang="0">
                  <a:pos x="T0" y="T1"/>
                </a:cxn>
                <a:cxn ang="0">
                  <a:pos x="T2" y="T3"/>
                </a:cxn>
                <a:cxn ang="0">
                  <a:pos x="T4" y="T5"/>
                </a:cxn>
                <a:cxn ang="0">
                  <a:pos x="T6" y="T7"/>
                </a:cxn>
                <a:cxn ang="0">
                  <a:pos x="T8" y="T9"/>
                </a:cxn>
              </a:cxnLst>
              <a:rect l="0" t="0" r="r" b="b"/>
              <a:pathLst>
                <a:path w="491" h="162">
                  <a:moveTo>
                    <a:pt x="93" y="162"/>
                  </a:moveTo>
                  <a:cubicBezTo>
                    <a:pt x="0" y="162"/>
                    <a:pt x="0" y="0"/>
                    <a:pt x="93" y="0"/>
                  </a:cubicBezTo>
                  <a:lnTo>
                    <a:pt x="399" y="0"/>
                  </a:lnTo>
                  <a:cubicBezTo>
                    <a:pt x="491" y="0"/>
                    <a:pt x="491" y="162"/>
                    <a:pt x="399" y="162"/>
                  </a:cubicBezTo>
                  <a:lnTo>
                    <a:pt x="92" y="162"/>
                  </a:lnTo>
                </a:path>
              </a:pathLst>
            </a:custGeom>
            <a:solidFill>
              <a:srgbClr val="EFF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61"/>
            <p:cNvSpPr>
              <a:spLocks/>
            </p:cNvSpPr>
            <p:nvPr/>
          </p:nvSpPr>
          <p:spPr bwMode="auto">
            <a:xfrm>
              <a:off x="3332" y="3368"/>
              <a:ext cx="211" cy="60"/>
            </a:xfrm>
            <a:custGeom>
              <a:avLst/>
              <a:gdLst>
                <a:gd name="T0" fmla="*/ 75 w 438"/>
                <a:gd name="T1" fmla="*/ 125 h 125"/>
                <a:gd name="T2" fmla="*/ 75 w 438"/>
                <a:gd name="T3" fmla="*/ 0 h 125"/>
                <a:gd name="T4" fmla="*/ 363 w 438"/>
                <a:gd name="T5" fmla="*/ 0 h 125"/>
                <a:gd name="T6" fmla="*/ 363 w 438"/>
                <a:gd name="T7" fmla="*/ 125 h 125"/>
                <a:gd name="T8" fmla="*/ 75 w 438"/>
                <a:gd name="T9" fmla="*/ 125 h 125"/>
              </a:gdLst>
              <a:ahLst/>
              <a:cxnLst>
                <a:cxn ang="0">
                  <a:pos x="T0" y="T1"/>
                </a:cxn>
                <a:cxn ang="0">
                  <a:pos x="T2" y="T3"/>
                </a:cxn>
                <a:cxn ang="0">
                  <a:pos x="T4" y="T5"/>
                </a:cxn>
                <a:cxn ang="0">
                  <a:pos x="T6" y="T7"/>
                </a:cxn>
                <a:cxn ang="0">
                  <a:pos x="T8" y="T9"/>
                </a:cxn>
              </a:cxnLst>
              <a:rect l="0" t="0" r="r" b="b"/>
              <a:pathLst>
                <a:path w="438" h="125">
                  <a:moveTo>
                    <a:pt x="75" y="125"/>
                  </a:moveTo>
                  <a:cubicBezTo>
                    <a:pt x="0" y="125"/>
                    <a:pt x="0" y="0"/>
                    <a:pt x="75" y="0"/>
                  </a:cubicBezTo>
                  <a:lnTo>
                    <a:pt x="363" y="0"/>
                  </a:lnTo>
                  <a:cubicBezTo>
                    <a:pt x="438" y="0"/>
                    <a:pt x="438" y="125"/>
                    <a:pt x="363" y="125"/>
                  </a:cubicBezTo>
                  <a:lnTo>
                    <a:pt x="75" y="125"/>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62"/>
            <p:cNvSpPr>
              <a:spLocks/>
            </p:cNvSpPr>
            <p:nvPr/>
          </p:nvSpPr>
          <p:spPr bwMode="auto">
            <a:xfrm>
              <a:off x="3360"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63"/>
            <p:cNvSpPr>
              <a:spLocks/>
            </p:cNvSpPr>
            <p:nvPr/>
          </p:nvSpPr>
          <p:spPr bwMode="auto">
            <a:xfrm>
              <a:off x="3389"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64"/>
            <p:cNvSpPr>
              <a:spLocks/>
            </p:cNvSpPr>
            <p:nvPr/>
          </p:nvSpPr>
          <p:spPr bwMode="auto">
            <a:xfrm>
              <a:off x="3417"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65"/>
            <p:cNvSpPr>
              <a:spLocks/>
            </p:cNvSpPr>
            <p:nvPr/>
          </p:nvSpPr>
          <p:spPr bwMode="auto">
            <a:xfrm>
              <a:off x="3446"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66"/>
            <p:cNvSpPr>
              <a:spLocks/>
            </p:cNvSpPr>
            <p:nvPr/>
          </p:nvSpPr>
          <p:spPr bwMode="auto">
            <a:xfrm>
              <a:off x="3474"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67"/>
            <p:cNvSpPr>
              <a:spLocks/>
            </p:cNvSpPr>
            <p:nvPr/>
          </p:nvSpPr>
          <p:spPr bwMode="auto">
            <a:xfrm>
              <a:off x="3502"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Oval 168"/>
            <p:cNvSpPr>
              <a:spLocks noChangeArrowheads="1"/>
            </p:cNvSpPr>
            <p:nvPr/>
          </p:nvSpPr>
          <p:spPr bwMode="auto">
            <a:xfrm>
              <a:off x="3425" y="3323"/>
              <a:ext cx="24" cy="24"/>
            </a:xfrm>
            <a:prstGeom prst="ellipse">
              <a:avLst/>
            </a:pr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69"/>
            <p:cNvSpPr>
              <a:spLocks/>
            </p:cNvSpPr>
            <p:nvPr/>
          </p:nvSpPr>
          <p:spPr bwMode="auto">
            <a:xfrm>
              <a:off x="3427" y="3324"/>
              <a:ext cx="20" cy="21"/>
            </a:xfrm>
            <a:custGeom>
              <a:avLst/>
              <a:gdLst>
                <a:gd name="T0" fmla="*/ 0 w 42"/>
                <a:gd name="T1" fmla="*/ 7 h 43"/>
                <a:gd name="T2" fmla="*/ 7 w 42"/>
                <a:gd name="T3" fmla="*/ 0 h 43"/>
                <a:gd name="T4" fmla="*/ 42 w 42"/>
                <a:gd name="T5" fmla="*/ 36 h 43"/>
                <a:gd name="T6" fmla="*/ 35 w 42"/>
                <a:gd name="T7" fmla="*/ 43 h 43"/>
                <a:gd name="T8" fmla="*/ 0 w 42"/>
                <a:gd name="T9" fmla="*/ 7 h 43"/>
              </a:gdLst>
              <a:ahLst/>
              <a:cxnLst>
                <a:cxn ang="0">
                  <a:pos x="T0" y="T1"/>
                </a:cxn>
                <a:cxn ang="0">
                  <a:pos x="T2" y="T3"/>
                </a:cxn>
                <a:cxn ang="0">
                  <a:pos x="T4" y="T5"/>
                </a:cxn>
                <a:cxn ang="0">
                  <a:pos x="T6" y="T7"/>
                </a:cxn>
                <a:cxn ang="0">
                  <a:pos x="T8" y="T9"/>
                </a:cxn>
              </a:cxnLst>
              <a:rect l="0" t="0" r="r" b="b"/>
              <a:pathLst>
                <a:path w="42" h="43">
                  <a:moveTo>
                    <a:pt x="0" y="7"/>
                  </a:moveTo>
                  <a:lnTo>
                    <a:pt x="7" y="0"/>
                  </a:lnTo>
                  <a:lnTo>
                    <a:pt x="42" y="36"/>
                  </a:lnTo>
                  <a:lnTo>
                    <a:pt x="35" y="43"/>
                  </a:lnTo>
                  <a:lnTo>
                    <a:pt x="0" y="7"/>
                  </a:lnTo>
                  <a:close/>
                </a:path>
              </a:pathLst>
            </a:custGeom>
            <a:solidFill>
              <a:srgbClr val="545B6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p:cNvGrpSpPr/>
          <p:nvPr/>
        </p:nvGrpSpPr>
        <p:grpSpPr>
          <a:xfrm>
            <a:off x="4754192" y="3111094"/>
            <a:ext cx="885434" cy="1349312"/>
            <a:chOff x="4754192" y="3111094"/>
            <a:chExt cx="885434" cy="1349312"/>
          </a:xfrm>
        </p:grpSpPr>
        <p:grpSp>
          <p:nvGrpSpPr>
            <p:cNvPr id="40" name="Group 39"/>
            <p:cNvGrpSpPr/>
            <p:nvPr/>
          </p:nvGrpSpPr>
          <p:grpSpPr>
            <a:xfrm>
              <a:off x="4754192" y="3111094"/>
              <a:ext cx="885434" cy="1349312"/>
              <a:chOff x="3510720" y="1216990"/>
              <a:chExt cx="885434" cy="1349312"/>
            </a:xfrm>
          </p:grpSpPr>
          <p:sp>
            <p:nvSpPr>
              <p:cNvPr id="41" name="Rectangle 40"/>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510720" y="2196970"/>
                <a:ext cx="885434" cy="369332"/>
              </a:xfrm>
              <a:prstGeom prst="rect">
                <a:avLst/>
              </a:prstGeom>
              <a:noFill/>
            </p:spPr>
            <p:txBody>
              <a:bodyPr wrap="square" rtlCol="0">
                <a:spAutoFit/>
              </a:bodyPr>
              <a:lstStyle/>
              <a:p>
                <a:pPr algn="ctr"/>
                <a:r>
                  <a:rPr lang="en-US" sz="1800" dirty="0" smtClean="0"/>
                  <a:t>BI </a:t>
                </a:r>
                <a:r>
                  <a:rPr lang="en-US" sz="1800" dirty="0" err="1" smtClean="0"/>
                  <a:t>Reg</a:t>
                </a:r>
                <a:endParaRPr lang="en-US" sz="1800" dirty="0"/>
              </a:p>
            </p:txBody>
          </p:sp>
        </p:grpSp>
        <p:grpSp>
          <p:nvGrpSpPr>
            <p:cNvPr id="71" name="Group 891"/>
            <p:cNvGrpSpPr>
              <a:grpSpLocks noChangeAspect="1"/>
            </p:cNvGrpSpPr>
            <p:nvPr/>
          </p:nvGrpSpPr>
          <p:grpSpPr bwMode="auto">
            <a:xfrm>
              <a:off x="4907984" y="3188992"/>
              <a:ext cx="577850" cy="382588"/>
              <a:chOff x="6411" y="1714"/>
              <a:chExt cx="364" cy="241"/>
            </a:xfrm>
          </p:grpSpPr>
          <p:sp>
            <p:nvSpPr>
              <p:cNvPr id="72"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45"/>
            <p:cNvGrpSpPr>
              <a:grpSpLocks noChangeAspect="1"/>
            </p:cNvGrpSpPr>
            <p:nvPr/>
          </p:nvGrpSpPr>
          <p:grpSpPr bwMode="auto">
            <a:xfrm>
              <a:off x="4998471" y="3596582"/>
              <a:ext cx="403226" cy="457449"/>
              <a:chOff x="6992" y="1412"/>
              <a:chExt cx="409" cy="464"/>
            </a:xfrm>
          </p:grpSpPr>
          <p:sp>
            <p:nvSpPr>
              <p:cNvPr id="95" name="AutoShape 944"/>
              <p:cNvSpPr>
                <a:spLocks noChangeAspect="1" noChangeArrowheads="1" noTextEdit="1"/>
              </p:cNvSpPr>
              <p:nvPr/>
            </p:nvSpPr>
            <p:spPr bwMode="auto">
              <a:xfrm>
                <a:off x="6992" y="1412"/>
                <a:ext cx="40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6"/>
              <p:cNvSpPr>
                <a:spLocks noEditPoints="1"/>
              </p:cNvSpPr>
              <p:nvPr/>
            </p:nvSpPr>
            <p:spPr bwMode="auto">
              <a:xfrm>
                <a:off x="6992" y="1411"/>
                <a:ext cx="407" cy="461"/>
              </a:xfrm>
              <a:custGeom>
                <a:avLst/>
                <a:gdLst>
                  <a:gd name="T0" fmla="*/ 1600 w 3200"/>
                  <a:gd name="T1" fmla="*/ 3618 h 3618"/>
                  <a:gd name="T2" fmla="*/ 1461 w 3200"/>
                  <a:gd name="T3" fmla="*/ 3581 h 3618"/>
                  <a:gd name="T4" fmla="*/ 1020 w 3200"/>
                  <a:gd name="T5" fmla="*/ 3320 h 3618"/>
                  <a:gd name="T6" fmla="*/ 1007 w 3200"/>
                  <a:gd name="T7" fmla="*/ 3263 h 3618"/>
                  <a:gd name="T8" fmla="*/ 1206 w 3200"/>
                  <a:gd name="T9" fmla="*/ 3174 h 3618"/>
                  <a:gd name="T10" fmla="*/ 1239 w 3200"/>
                  <a:gd name="T11" fmla="*/ 3177 h 3618"/>
                  <a:gd name="T12" fmla="*/ 1577 w 3200"/>
                  <a:gd name="T13" fmla="*/ 3379 h 3618"/>
                  <a:gd name="T14" fmla="*/ 1617 w 3200"/>
                  <a:gd name="T15" fmla="*/ 3379 h 3618"/>
                  <a:gd name="T16" fmla="*/ 2938 w 3200"/>
                  <a:gd name="T17" fmla="*/ 2614 h 3618"/>
                  <a:gd name="T18" fmla="*/ 2958 w 3200"/>
                  <a:gd name="T19" fmla="*/ 2578 h 3618"/>
                  <a:gd name="T20" fmla="*/ 2958 w 3200"/>
                  <a:gd name="T21" fmla="*/ 1051 h 3618"/>
                  <a:gd name="T22" fmla="*/ 2938 w 3200"/>
                  <a:gd name="T23" fmla="*/ 1014 h 3618"/>
                  <a:gd name="T24" fmla="*/ 1617 w 3200"/>
                  <a:gd name="T25" fmla="*/ 252 h 3618"/>
                  <a:gd name="T26" fmla="*/ 1577 w 3200"/>
                  <a:gd name="T27" fmla="*/ 252 h 3618"/>
                  <a:gd name="T28" fmla="*/ 255 w 3200"/>
                  <a:gd name="T29" fmla="*/ 1014 h 3618"/>
                  <a:gd name="T30" fmla="*/ 235 w 3200"/>
                  <a:gd name="T31" fmla="*/ 1051 h 3618"/>
                  <a:gd name="T32" fmla="*/ 235 w 3200"/>
                  <a:gd name="T33" fmla="*/ 2578 h 3618"/>
                  <a:gd name="T34" fmla="*/ 255 w 3200"/>
                  <a:gd name="T35" fmla="*/ 2614 h 3618"/>
                  <a:gd name="T36" fmla="*/ 616 w 3200"/>
                  <a:gd name="T37" fmla="*/ 2823 h 3618"/>
                  <a:gd name="T38" fmla="*/ 934 w 3200"/>
                  <a:gd name="T39" fmla="*/ 2690 h 3618"/>
                  <a:gd name="T40" fmla="*/ 934 w 3200"/>
                  <a:gd name="T41" fmla="*/ 1183 h 3618"/>
                  <a:gd name="T42" fmla="*/ 974 w 3200"/>
                  <a:gd name="T43" fmla="*/ 1143 h 3618"/>
                  <a:gd name="T44" fmla="*/ 1143 w 3200"/>
                  <a:gd name="T45" fmla="*/ 1143 h 3618"/>
                  <a:gd name="T46" fmla="*/ 1183 w 3200"/>
                  <a:gd name="T47" fmla="*/ 1183 h 3618"/>
                  <a:gd name="T48" fmla="*/ 1183 w 3200"/>
                  <a:gd name="T49" fmla="*/ 2690 h 3618"/>
                  <a:gd name="T50" fmla="*/ 792 w 3200"/>
                  <a:gd name="T51" fmla="*/ 3104 h 3618"/>
                  <a:gd name="T52" fmla="*/ 487 w 3200"/>
                  <a:gd name="T53" fmla="*/ 3022 h 3618"/>
                  <a:gd name="T54" fmla="*/ 139 w 3200"/>
                  <a:gd name="T55" fmla="*/ 2823 h 3618"/>
                  <a:gd name="T56" fmla="*/ 0 w 3200"/>
                  <a:gd name="T57" fmla="*/ 2581 h 3618"/>
                  <a:gd name="T58" fmla="*/ 0 w 3200"/>
                  <a:gd name="T59" fmla="*/ 1054 h 3618"/>
                  <a:gd name="T60" fmla="*/ 139 w 3200"/>
                  <a:gd name="T61" fmla="*/ 812 h 3618"/>
                  <a:gd name="T62" fmla="*/ 1461 w 3200"/>
                  <a:gd name="T63" fmla="*/ 47 h 3618"/>
                  <a:gd name="T64" fmla="*/ 1739 w 3200"/>
                  <a:gd name="T65" fmla="*/ 47 h 3618"/>
                  <a:gd name="T66" fmla="*/ 3061 w 3200"/>
                  <a:gd name="T67" fmla="*/ 812 h 3618"/>
                  <a:gd name="T68" fmla="*/ 3200 w 3200"/>
                  <a:gd name="T69" fmla="*/ 1054 h 3618"/>
                  <a:gd name="T70" fmla="*/ 3200 w 3200"/>
                  <a:gd name="T71" fmla="*/ 2581 h 3618"/>
                  <a:gd name="T72" fmla="*/ 3061 w 3200"/>
                  <a:gd name="T73" fmla="*/ 2823 h 3618"/>
                  <a:gd name="T74" fmla="*/ 1739 w 3200"/>
                  <a:gd name="T75" fmla="*/ 3588 h 3618"/>
                  <a:gd name="T76" fmla="*/ 1600 w 3200"/>
                  <a:gd name="T77" fmla="*/ 3618 h 3618"/>
                  <a:gd name="T78" fmla="*/ 2007 w 3200"/>
                  <a:gd name="T79" fmla="*/ 2568 h 3618"/>
                  <a:gd name="T80" fmla="*/ 1308 w 3200"/>
                  <a:gd name="T81" fmla="*/ 2077 h 3618"/>
                  <a:gd name="T82" fmla="*/ 1348 w 3200"/>
                  <a:gd name="T83" fmla="*/ 2038 h 3618"/>
                  <a:gd name="T84" fmla="*/ 1520 w 3200"/>
                  <a:gd name="T85" fmla="*/ 2038 h 3618"/>
                  <a:gd name="T86" fmla="*/ 1557 w 3200"/>
                  <a:gd name="T87" fmla="*/ 2071 h 3618"/>
                  <a:gd name="T88" fmla="*/ 2011 w 3200"/>
                  <a:gd name="T89" fmla="*/ 2332 h 3618"/>
                  <a:gd name="T90" fmla="*/ 2408 w 3200"/>
                  <a:gd name="T91" fmla="*/ 2120 h 3618"/>
                  <a:gd name="T92" fmla="*/ 1941 w 3200"/>
                  <a:gd name="T93" fmla="*/ 1928 h 3618"/>
                  <a:gd name="T94" fmla="*/ 1355 w 3200"/>
                  <a:gd name="T95" fmla="*/ 1524 h 3618"/>
                  <a:gd name="T96" fmla="*/ 1958 w 3200"/>
                  <a:gd name="T97" fmla="*/ 1097 h 3618"/>
                  <a:gd name="T98" fmla="*/ 2617 w 3200"/>
                  <a:gd name="T99" fmla="*/ 1561 h 3618"/>
                  <a:gd name="T100" fmla="*/ 2607 w 3200"/>
                  <a:gd name="T101" fmla="*/ 1590 h 3618"/>
                  <a:gd name="T102" fmla="*/ 2581 w 3200"/>
                  <a:gd name="T103" fmla="*/ 1604 h 3618"/>
                  <a:gd name="T104" fmla="*/ 2408 w 3200"/>
                  <a:gd name="T105" fmla="*/ 1604 h 3618"/>
                  <a:gd name="T106" fmla="*/ 2372 w 3200"/>
                  <a:gd name="T107" fmla="*/ 1574 h 3618"/>
                  <a:gd name="T108" fmla="*/ 1958 w 3200"/>
                  <a:gd name="T109" fmla="*/ 1332 h 3618"/>
                  <a:gd name="T110" fmla="*/ 1617 w 3200"/>
                  <a:gd name="T111" fmla="*/ 1518 h 3618"/>
                  <a:gd name="T112" fmla="*/ 2070 w 3200"/>
                  <a:gd name="T113" fmla="*/ 1696 h 3618"/>
                  <a:gd name="T114" fmla="*/ 2670 w 3200"/>
                  <a:gd name="T115" fmla="*/ 2111 h 3618"/>
                  <a:gd name="T116" fmla="*/ 2007 w 3200"/>
                  <a:gd name="T117" fmla="*/ 2568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0" h="3618">
                    <a:moveTo>
                      <a:pt x="1600" y="3618"/>
                    </a:moveTo>
                    <a:cubicBezTo>
                      <a:pt x="1550" y="3618"/>
                      <a:pt x="1504" y="3605"/>
                      <a:pt x="1461" y="3581"/>
                    </a:cubicBezTo>
                    <a:lnTo>
                      <a:pt x="1020" y="3320"/>
                    </a:lnTo>
                    <a:cubicBezTo>
                      <a:pt x="954" y="3283"/>
                      <a:pt x="987" y="3270"/>
                      <a:pt x="1007" y="3263"/>
                    </a:cubicBezTo>
                    <a:cubicBezTo>
                      <a:pt x="1096" y="3234"/>
                      <a:pt x="1113" y="3227"/>
                      <a:pt x="1206" y="3174"/>
                    </a:cubicBezTo>
                    <a:cubicBezTo>
                      <a:pt x="1216" y="3167"/>
                      <a:pt x="1229" y="3171"/>
                      <a:pt x="1239" y="3177"/>
                    </a:cubicBezTo>
                    <a:lnTo>
                      <a:pt x="1577" y="3379"/>
                    </a:lnTo>
                    <a:cubicBezTo>
                      <a:pt x="1590" y="3386"/>
                      <a:pt x="1607" y="3386"/>
                      <a:pt x="1617" y="3379"/>
                    </a:cubicBezTo>
                    <a:lnTo>
                      <a:pt x="2938" y="2614"/>
                    </a:lnTo>
                    <a:cubicBezTo>
                      <a:pt x="2952" y="2607"/>
                      <a:pt x="2958" y="2594"/>
                      <a:pt x="2958" y="2578"/>
                    </a:cubicBezTo>
                    <a:lnTo>
                      <a:pt x="2958" y="1051"/>
                    </a:lnTo>
                    <a:cubicBezTo>
                      <a:pt x="2958" y="1034"/>
                      <a:pt x="2952" y="1021"/>
                      <a:pt x="2938" y="1014"/>
                    </a:cubicBezTo>
                    <a:lnTo>
                      <a:pt x="1617" y="252"/>
                    </a:lnTo>
                    <a:cubicBezTo>
                      <a:pt x="1603" y="246"/>
                      <a:pt x="1587" y="246"/>
                      <a:pt x="1577" y="252"/>
                    </a:cubicBezTo>
                    <a:lnTo>
                      <a:pt x="255" y="1014"/>
                    </a:lnTo>
                    <a:cubicBezTo>
                      <a:pt x="242" y="1021"/>
                      <a:pt x="235" y="1037"/>
                      <a:pt x="235" y="1051"/>
                    </a:cubicBezTo>
                    <a:lnTo>
                      <a:pt x="235" y="2578"/>
                    </a:lnTo>
                    <a:cubicBezTo>
                      <a:pt x="235" y="2591"/>
                      <a:pt x="242" y="2607"/>
                      <a:pt x="255" y="2614"/>
                    </a:cubicBezTo>
                    <a:lnTo>
                      <a:pt x="616" y="2823"/>
                    </a:lnTo>
                    <a:cubicBezTo>
                      <a:pt x="812" y="2922"/>
                      <a:pt x="934" y="2806"/>
                      <a:pt x="934" y="2690"/>
                    </a:cubicBezTo>
                    <a:lnTo>
                      <a:pt x="934" y="1183"/>
                    </a:lnTo>
                    <a:cubicBezTo>
                      <a:pt x="934" y="1163"/>
                      <a:pt x="951" y="1143"/>
                      <a:pt x="974" y="1143"/>
                    </a:cubicBezTo>
                    <a:lnTo>
                      <a:pt x="1143" y="1143"/>
                    </a:lnTo>
                    <a:cubicBezTo>
                      <a:pt x="1163" y="1143"/>
                      <a:pt x="1183" y="1160"/>
                      <a:pt x="1183" y="1183"/>
                    </a:cubicBezTo>
                    <a:lnTo>
                      <a:pt x="1183" y="2690"/>
                    </a:lnTo>
                    <a:cubicBezTo>
                      <a:pt x="1183" y="2952"/>
                      <a:pt x="1040" y="3104"/>
                      <a:pt x="792" y="3104"/>
                    </a:cubicBezTo>
                    <a:cubicBezTo>
                      <a:pt x="716" y="3104"/>
                      <a:pt x="656" y="3104"/>
                      <a:pt x="487" y="3022"/>
                    </a:cubicBezTo>
                    <a:lnTo>
                      <a:pt x="139" y="2823"/>
                    </a:lnTo>
                    <a:cubicBezTo>
                      <a:pt x="53" y="2773"/>
                      <a:pt x="0" y="2680"/>
                      <a:pt x="0" y="2581"/>
                    </a:cubicBezTo>
                    <a:lnTo>
                      <a:pt x="0" y="1054"/>
                    </a:lnTo>
                    <a:cubicBezTo>
                      <a:pt x="0" y="954"/>
                      <a:pt x="53" y="862"/>
                      <a:pt x="139" y="812"/>
                    </a:cubicBezTo>
                    <a:lnTo>
                      <a:pt x="1461" y="47"/>
                    </a:lnTo>
                    <a:cubicBezTo>
                      <a:pt x="1544" y="0"/>
                      <a:pt x="1656" y="0"/>
                      <a:pt x="1739" y="47"/>
                    </a:cubicBezTo>
                    <a:lnTo>
                      <a:pt x="3061" y="812"/>
                    </a:lnTo>
                    <a:cubicBezTo>
                      <a:pt x="3147" y="862"/>
                      <a:pt x="3200" y="954"/>
                      <a:pt x="3200" y="1054"/>
                    </a:cubicBezTo>
                    <a:lnTo>
                      <a:pt x="3200" y="2581"/>
                    </a:lnTo>
                    <a:cubicBezTo>
                      <a:pt x="3200" y="2680"/>
                      <a:pt x="3147" y="2773"/>
                      <a:pt x="3061" y="2823"/>
                    </a:cubicBezTo>
                    <a:lnTo>
                      <a:pt x="1739" y="3588"/>
                    </a:lnTo>
                    <a:cubicBezTo>
                      <a:pt x="1696" y="3608"/>
                      <a:pt x="1646" y="3618"/>
                      <a:pt x="1600" y="3618"/>
                    </a:cubicBezTo>
                    <a:close/>
                    <a:moveTo>
                      <a:pt x="2007" y="2568"/>
                    </a:moveTo>
                    <a:cubicBezTo>
                      <a:pt x="1428" y="2568"/>
                      <a:pt x="1308" y="2303"/>
                      <a:pt x="1308" y="2077"/>
                    </a:cubicBezTo>
                    <a:cubicBezTo>
                      <a:pt x="1308" y="2058"/>
                      <a:pt x="1325" y="2038"/>
                      <a:pt x="1348" y="2038"/>
                    </a:cubicBezTo>
                    <a:lnTo>
                      <a:pt x="1520" y="2038"/>
                    </a:lnTo>
                    <a:cubicBezTo>
                      <a:pt x="1540" y="2038"/>
                      <a:pt x="1557" y="2051"/>
                      <a:pt x="1557" y="2071"/>
                    </a:cubicBezTo>
                    <a:cubicBezTo>
                      <a:pt x="1583" y="2246"/>
                      <a:pt x="1660" y="2332"/>
                      <a:pt x="2011" y="2332"/>
                    </a:cubicBezTo>
                    <a:cubicBezTo>
                      <a:pt x="2289" y="2332"/>
                      <a:pt x="2408" y="2270"/>
                      <a:pt x="2408" y="2120"/>
                    </a:cubicBezTo>
                    <a:cubicBezTo>
                      <a:pt x="2408" y="2034"/>
                      <a:pt x="2375" y="1971"/>
                      <a:pt x="1941" y="1928"/>
                    </a:cubicBezTo>
                    <a:cubicBezTo>
                      <a:pt x="1580" y="1892"/>
                      <a:pt x="1355" y="1812"/>
                      <a:pt x="1355" y="1524"/>
                    </a:cubicBezTo>
                    <a:cubicBezTo>
                      <a:pt x="1355" y="1256"/>
                      <a:pt x="1580" y="1097"/>
                      <a:pt x="1958" y="1097"/>
                    </a:cubicBezTo>
                    <a:cubicBezTo>
                      <a:pt x="2382" y="1097"/>
                      <a:pt x="2590" y="1243"/>
                      <a:pt x="2617" y="1561"/>
                    </a:cubicBezTo>
                    <a:cubicBezTo>
                      <a:pt x="2617" y="1571"/>
                      <a:pt x="2614" y="1581"/>
                      <a:pt x="2607" y="1590"/>
                    </a:cubicBezTo>
                    <a:cubicBezTo>
                      <a:pt x="2600" y="1597"/>
                      <a:pt x="2590" y="1604"/>
                      <a:pt x="2581" y="1604"/>
                    </a:cubicBezTo>
                    <a:lnTo>
                      <a:pt x="2408" y="1604"/>
                    </a:lnTo>
                    <a:cubicBezTo>
                      <a:pt x="2392" y="1604"/>
                      <a:pt x="2375" y="1590"/>
                      <a:pt x="2372" y="1574"/>
                    </a:cubicBezTo>
                    <a:cubicBezTo>
                      <a:pt x="2332" y="1392"/>
                      <a:pt x="2229" y="1332"/>
                      <a:pt x="1958" y="1332"/>
                    </a:cubicBezTo>
                    <a:cubicBezTo>
                      <a:pt x="1653" y="1332"/>
                      <a:pt x="1617" y="1438"/>
                      <a:pt x="1617" y="1518"/>
                    </a:cubicBezTo>
                    <a:cubicBezTo>
                      <a:pt x="1617" y="1614"/>
                      <a:pt x="1660" y="1643"/>
                      <a:pt x="2070" y="1696"/>
                    </a:cubicBezTo>
                    <a:cubicBezTo>
                      <a:pt x="2478" y="1749"/>
                      <a:pt x="2670" y="1826"/>
                      <a:pt x="2670" y="2111"/>
                    </a:cubicBezTo>
                    <a:cubicBezTo>
                      <a:pt x="2667" y="2402"/>
                      <a:pt x="2428" y="2568"/>
                      <a:pt x="2007" y="2568"/>
                    </a:cubicBezTo>
                    <a:close/>
                  </a:path>
                </a:pathLst>
              </a:custGeom>
              <a:solidFill>
                <a:srgbClr val="539E4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97" name="Straight Arrow Connector 96"/>
          <p:cNvCxnSpPr/>
          <p:nvPr/>
        </p:nvCxnSpPr>
        <p:spPr>
          <a:xfrm>
            <a:off x="4029774" y="3235824"/>
            <a:ext cx="641565" cy="3800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p:cNvGrpSpPr/>
          <p:nvPr/>
        </p:nvGrpSpPr>
        <p:grpSpPr>
          <a:xfrm>
            <a:off x="4730379" y="1111162"/>
            <a:ext cx="885434" cy="1349312"/>
            <a:chOff x="3510720" y="1216990"/>
            <a:chExt cx="885434" cy="1349312"/>
          </a:xfrm>
        </p:grpSpPr>
        <p:sp>
          <p:nvSpPr>
            <p:cNvPr id="165" name="Rectangle 164"/>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p:cNvSpPr txBox="1"/>
            <p:nvPr/>
          </p:nvSpPr>
          <p:spPr>
            <a:xfrm>
              <a:off x="3510720" y="2196970"/>
              <a:ext cx="885434" cy="369332"/>
            </a:xfrm>
            <a:prstGeom prst="rect">
              <a:avLst/>
            </a:prstGeom>
            <a:noFill/>
          </p:spPr>
          <p:txBody>
            <a:bodyPr wrap="square" rtlCol="0">
              <a:spAutoFit/>
            </a:bodyPr>
            <a:lstStyle/>
            <a:p>
              <a:pPr algn="ctr"/>
              <a:r>
                <a:rPr lang="en-US" sz="1800" dirty="0" err="1" smtClean="0"/>
                <a:t>BNode</a:t>
              </a:r>
              <a:endParaRPr lang="en-US" sz="1800" dirty="0"/>
            </a:p>
          </p:txBody>
        </p:sp>
      </p:grpSp>
      <p:cxnSp>
        <p:nvCxnSpPr>
          <p:cNvPr id="167" name="Straight Arrow Connector 166"/>
          <p:cNvCxnSpPr/>
          <p:nvPr/>
        </p:nvCxnSpPr>
        <p:spPr>
          <a:xfrm flipV="1">
            <a:off x="4016124" y="1585940"/>
            <a:ext cx="653889" cy="4347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V="1">
            <a:off x="5173096" y="2463068"/>
            <a:ext cx="0" cy="533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7060708" y="1115404"/>
            <a:ext cx="885434" cy="1349312"/>
            <a:chOff x="3510720" y="1216990"/>
            <a:chExt cx="885434" cy="1349312"/>
          </a:xfrm>
        </p:grpSpPr>
        <p:sp>
          <p:nvSpPr>
            <p:cNvPr id="205" name="Rectangle 204"/>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510720" y="2196970"/>
              <a:ext cx="885434" cy="369332"/>
            </a:xfrm>
            <a:prstGeom prst="rect">
              <a:avLst/>
            </a:prstGeom>
            <a:noFill/>
          </p:spPr>
          <p:txBody>
            <a:bodyPr wrap="square" rtlCol="0">
              <a:spAutoFit/>
            </a:bodyPr>
            <a:lstStyle/>
            <a:p>
              <a:pPr algn="ctr"/>
              <a:r>
                <a:rPr lang="en-US" sz="1800" dirty="0" err="1" smtClean="0"/>
                <a:t>ApReg</a:t>
              </a:r>
              <a:endParaRPr lang="en-US" sz="1800" dirty="0"/>
            </a:p>
          </p:txBody>
        </p:sp>
      </p:grpSp>
      <p:cxnSp>
        <p:nvCxnSpPr>
          <p:cNvPr id="207" name="Straight Arrow Connector 206"/>
          <p:cNvCxnSpPr/>
          <p:nvPr/>
        </p:nvCxnSpPr>
        <p:spPr>
          <a:xfrm>
            <a:off x="5737307" y="1615930"/>
            <a:ext cx="120683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7" name="Group 216"/>
          <p:cNvGrpSpPr/>
          <p:nvPr/>
        </p:nvGrpSpPr>
        <p:grpSpPr>
          <a:xfrm>
            <a:off x="6458978" y="3111094"/>
            <a:ext cx="885434" cy="1349312"/>
            <a:chOff x="3510720" y="1216990"/>
            <a:chExt cx="885434" cy="1349312"/>
          </a:xfrm>
        </p:grpSpPr>
        <p:sp>
          <p:nvSpPr>
            <p:cNvPr id="218" name="Rectangle 217"/>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p:cNvSpPr txBox="1"/>
            <p:nvPr/>
          </p:nvSpPr>
          <p:spPr>
            <a:xfrm>
              <a:off x="3510720" y="2196970"/>
              <a:ext cx="885434" cy="369332"/>
            </a:xfrm>
            <a:prstGeom prst="rect">
              <a:avLst/>
            </a:prstGeom>
            <a:noFill/>
          </p:spPr>
          <p:txBody>
            <a:bodyPr wrap="square" rtlCol="0">
              <a:spAutoFit/>
            </a:bodyPr>
            <a:lstStyle/>
            <a:p>
              <a:pPr algn="ctr"/>
              <a:r>
                <a:rPr lang="en-US" sz="1800" dirty="0" err="1" smtClean="0"/>
                <a:t>ANode</a:t>
              </a:r>
              <a:endParaRPr lang="en-US" sz="1800" dirty="0"/>
            </a:p>
          </p:txBody>
        </p:sp>
      </p:grpSp>
      <p:grpSp>
        <p:nvGrpSpPr>
          <p:cNvPr id="220" name="Group 219"/>
          <p:cNvGrpSpPr/>
          <p:nvPr/>
        </p:nvGrpSpPr>
        <p:grpSpPr>
          <a:xfrm>
            <a:off x="7766788" y="3115078"/>
            <a:ext cx="885434" cy="1349312"/>
            <a:chOff x="3510720" y="1216990"/>
            <a:chExt cx="885434" cy="1349312"/>
          </a:xfrm>
        </p:grpSpPr>
        <p:sp>
          <p:nvSpPr>
            <p:cNvPr id="221" name="Rectangle 220"/>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3510720" y="2196970"/>
              <a:ext cx="885434" cy="369332"/>
            </a:xfrm>
            <a:prstGeom prst="rect">
              <a:avLst/>
            </a:prstGeom>
            <a:noFill/>
          </p:spPr>
          <p:txBody>
            <a:bodyPr wrap="square" rtlCol="0">
              <a:spAutoFit/>
            </a:bodyPr>
            <a:lstStyle/>
            <a:p>
              <a:pPr algn="ctr"/>
              <a:r>
                <a:rPr lang="en-US" sz="1800" dirty="0" err="1" smtClean="0"/>
                <a:t>ANode</a:t>
              </a:r>
              <a:endParaRPr lang="en-US" sz="1800" dirty="0"/>
            </a:p>
          </p:txBody>
        </p:sp>
      </p:grpSp>
      <p:grpSp>
        <p:nvGrpSpPr>
          <p:cNvPr id="229" name="Group 8"/>
          <p:cNvGrpSpPr>
            <a:grpSpLocks noChangeAspect="1"/>
          </p:cNvGrpSpPr>
          <p:nvPr/>
        </p:nvGrpSpPr>
        <p:grpSpPr bwMode="auto">
          <a:xfrm>
            <a:off x="6550492" y="3613750"/>
            <a:ext cx="308429" cy="308429"/>
            <a:chOff x="1338" y="1553"/>
            <a:chExt cx="1609" cy="1609"/>
          </a:xfrm>
        </p:grpSpPr>
        <p:sp>
          <p:nvSpPr>
            <p:cNvPr id="23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8" name="Group 8"/>
          <p:cNvGrpSpPr>
            <a:grpSpLocks noChangeAspect="1"/>
          </p:cNvGrpSpPr>
          <p:nvPr/>
        </p:nvGrpSpPr>
        <p:grpSpPr bwMode="auto">
          <a:xfrm>
            <a:off x="7873325" y="3623047"/>
            <a:ext cx="308429" cy="308429"/>
            <a:chOff x="1338" y="1553"/>
            <a:chExt cx="1609" cy="1609"/>
          </a:xfrm>
        </p:grpSpPr>
        <p:sp>
          <p:nvSpPr>
            <p:cNvPr id="23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1" name="Group 891"/>
          <p:cNvGrpSpPr>
            <a:grpSpLocks noChangeAspect="1"/>
          </p:cNvGrpSpPr>
          <p:nvPr/>
        </p:nvGrpSpPr>
        <p:grpSpPr bwMode="auto">
          <a:xfrm>
            <a:off x="4907984" y="3186129"/>
            <a:ext cx="577850" cy="382588"/>
            <a:chOff x="6411" y="1714"/>
            <a:chExt cx="364" cy="241"/>
          </a:xfrm>
        </p:grpSpPr>
        <p:sp>
          <p:nvSpPr>
            <p:cNvPr id="242"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64" name="Straight Arrow Connector 263"/>
          <p:cNvCxnSpPr/>
          <p:nvPr/>
        </p:nvCxnSpPr>
        <p:spPr>
          <a:xfrm flipH="1">
            <a:off x="6898018" y="2460968"/>
            <a:ext cx="335676" cy="58093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7797607" y="2451554"/>
            <a:ext cx="311225" cy="5718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2" name="Group 945"/>
          <p:cNvGrpSpPr>
            <a:grpSpLocks noChangeAspect="1"/>
          </p:cNvGrpSpPr>
          <p:nvPr/>
        </p:nvGrpSpPr>
        <p:grpSpPr bwMode="auto">
          <a:xfrm>
            <a:off x="7296752" y="1584852"/>
            <a:ext cx="413346" cy="468930"/>
            <a:chOff x="6992" y="1412"/>
            <a:chExt cx="409" cy="464"/>
          </a:xfrm>
        </p:grpSpPr>
        <p:sp>
          <p:nvSpPr>
            <p:cNvPr id="273" name="AutoShape 944"/>
            <p:cNvSpPr>
              <a:spLocks noChangeAspect="1" noChangeArrowheads="1" noTextEdit="1"/>
            </p:cNvSpPr>
            <p:nvPr/>
          </p:nvSpPr>
          <p:spPr bwMode="auto">
            <a:xfrm>
              <a:off x="6992" y="1412"/>
              <a:ext cx="40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946"/>
            <p:cNvSpPr>
              <a:spLocks noEditPoints="1"/>
            </p:cNvSpPr>
            <p:nvPr/>
          </p:nvSpPr>
          <p:spPr bwMode="auto">
            <a:xfrm>
              <a:off x="6992" y="1411"/>
              <a:ext cx="407" cy="461"/>
            </a:xfrm>
            <a:custGeom>
              <a:avLst/>
              <a:gdLst>
                <a:gd name="T0" fmla="*/ 1600 w 3200"/>
                <a:gd name="T1" fmla="*/ 3618 h 3618"/>
                <a:gd name="T2" fmla="*/ 1461 w 3200"/>
                <a:gd name="T3" fmla="*/ 3581 h 3618"/>
                <a:gd name="T4" fmla="*/ 1020 w 3200"/>
                <a:gd name="T5" fmla="*/ 3320 h 3618"/>
                <a:gd name="T6" fmla="*/ 1007 w 3200"/>
                <a:gd name="T7" fmla="*/ 3263 h 3618"/>
                <a:gd name="T8" fmla="*/ 1206 w 3200"/>
                <a:gd name="T9" fmla="*/ 3174 h 3618"/>
                <a:gd name="T10" fmla="*/ 1239 w 3200"/>
                <a:gd name="T11" fmla="*/ 3177 h 3618"/>
                <a:gd name="T12" fmla="*/ 1577 w 3200"/>
                <a:gd name="T13" fmla="*/ 3379 h 3618"/>
                <a:gd name="T14" fmla="*/ 1617 w 3200"/>
                <a:gd name="T15" fmla="*/ 3379 h 3618"/>
                <a:gd name="T16" fmla="*/ 2938 w 3200"/>
                <a:gd name="T17" fmla="*/ 2614 h 3618"/>
                <a:gd name="T18" fmla="*/ 2958 w 3200"/>
                <a:gd name="T19" fmla="*/ 2578 h 3618"/>
                <a:gd name="T20" fmla="*/ 2958 w 3200"/>
                <a:gd name="T21" fmla="*/ 1051 h 3618"/>
                <a:gd name="T22" fmla="*/ 2938 w 3200"/>
                <a:gd name="T23" fmla="*/ 1014 h 3618"/>
                <a:gd name="T24" fmla="*/ 1617 w 3200"/>
                <a:gd name="T25" fmla="*/ 252 h 3618"/>
                <a:gd name="T26" fmla="*/ 1577 w 3200"/>
                <a:gd name="T27" fmla="*/ 252 h 3618"/>
                <a:gd name="T28" fmla="*/ 255 w 3200"/>
                <a:gd name="T29" fmla="*/ 1014 h 3618"/>
                <a:gd name="T30" fmla="*/ 235 w 3200"/>
                <a:gd name="T31" fmla="*/ 1051 h 3618"/>
                <a:gd name="T32" fmla="*/ 235 w 3200"/>
                <a:gd name="T33" fmla="*/ 2578 h 3618"/>
                <a:gd name="T34" fmla="*/ 255 w 3200"/>
                <a:gd name="T35" fmla="*/ 2614 h 3618"/>
                <a:gd name="T36" fmla="*/ 616 w 3200"/>
                <a:gd name="T37" fmla="*/ 2823 h 3618"/>
                <a:gd name="T38" fmla="*/ 934 w 3200"/>
                <a:gd name="T39" fmla="*/ 2690 h 3618"/>
                <a:gd name="T40" fmla="*/ 934 w 3200"/>
                <a:gd name="T41" fmla="*/ 1183 h 3618"/>
                <a:gd name="T42" fmla="*/ 974 w 3200"/>
                <a:gd name="T43" fmla="*/ 1143 h 3618"/>
                <a:gd name="T44" fmla="*/ 1143 w 3200"/>
                <a:gd name="T45" fmla="*/ 1143 h 3618"/>
                <a:gd name="T46" fmla="*/ 1183 w 3200"/>
                <a:gd name="T47" fmla="*/ 1183 h 3618"/>
                <a:gd name="T48" fmla="*/ 1183 w 3200"/>
                <a:gd name="T49" fmla="*/ 2690 h 3618"/>
                <a:gd name="T50" fmla="*/ 792 w 3200"/>
                <a:gd name="T51" fmla="*/ 3104 h 3618"/>
                <a:gd name="T52" fmla="*/ 487 w 3200"/>
                <a:gd name="T53" fmla="*/ 3022 h 3618"/>
                <a:gd name="T54" fmla="*/ 139 w 3200"/>
                <a:gd name="T55" fmla="*/ 2823 h 3618"/>
                <a:gd name="T56" fmla="*/ 0 w 3200"/>
                <a:gd name="T57" fmla="*/ 2581 h 3618"/>
                <a:gd name="T58" fmla="*/ 0 w 3200"/>
                <a:gd name="T59" fmla="*/ 1054 h 3618"/>
                <a:gd name="T60" fmla="*/ 139 w 3200"/>
                <a:gd name="T61" fmla="*/ 812 h 3618"/>
                <a:gd name="T62" fmla="*/ 1461 w 3200"/>
                <a:gd name="T63" fmla="*/ 47 h 3618"/>
                <a:gd name="T64" fmla="*/ 1739 w 3200"/>
                <a:gd name="T65" fmla="*/ 47 h 3618"/>
                <a:gd name="T66" fmla="*/ 3061 w 3200"/>
                <a:gd name="T67" fmla="*/ 812 h 3618"/>
                <a:gd name="T68" fmla="*/ 3200 w 3200"/>
                <a:gd name="T69" fmla="*/ 1054 h 3618"/>
                <a:gd name="T70" fmla="*/ 3200 w 3200"/>
                <a:gd name="T71" fmla="*/ 2581 h 3618"/>
                <a:gd name="T72" fmla="*/ 3061 w 3200"/>
                <a:gd name="T73" fmla="*/ 2823 h 3618"/>
                <a:gd name="T74" fmla="*/ 1739 w 3200"/>
                <a:gd name="T75" fmla="*/ 3588 h 3618"/>
                <a:gd name="T76" fmla="*/ 1600 w 3200"/>
                <a:gd name="T77" fmla="*/ 3618 h 3618"/>
                <a:gd name="T78" fmla="*/ 2007 w 3200"/>
                <a:gd name="T79" fmla="*/ 2568 h 3618"/>
                <a:gd name="T80" fmla="*/ 1308 w 3200"/>
                <a:gd name="T81" fmla="*/ 2077 h 3618"/>
                <a:gd name="T82" fmla="*/ 1348 w 3200"/>
                <a:gd name="T83" fmla="*/ 2038 h 3618"/>
                <a:gd name="T84" fmla="*/ 1520 w 3200"/>
                <a:gd name="T85" fmla="*/ 2038 h 3618"/>
                <a:gd name="T86" fmla="*/ 1557 w 3200"/>
                <a:gd name="T87" fmla="*/ 2071 h 3618"/>
                <a:gd name="T88" fmla="*/ 2011 w 3200"/>
                <a:gd name="T89" fmla="*/ 2332 h 3618"/>
                <a:gd name="T90" fmla="*/ 2408 w 3200"/>
                <a:gd name="T91" fmla="*/ 2120 h 3618"/>
                <a:gd name="T92" fmla="*/ 1941 w 3200"/>
                <a:gd name="T93" fmla="*/ 1928 h 3618"/>
                <a:gd name="T94" fmla="*/ 1355 w 3200"/>
                <a:gd name="T95" fmla="*/ 1524 h 3618"/>
                <a:gd name="T96" fmla="*/ 1958 w 3200"/>
                <a:gd name="T97" fmla="*/ 1097 h 3618"/>
                <a:gd name="T98" fmla="*/ 2617 w 3200"/>
                <a:gd name="T99" fmla="*/ 1561 h 3618"/>
                <a:gd name="T100" fmla="*/ 2607 w 3200"/>
                <a:gd name="T101" fmla="*/ 1590 h 3618"/>
                <a:gd name="T102" fmla="*/ 2581 w 3200"/>
                <a:gd name="T103" fmla="*/ 1604 h 3618"/>
                <a:gd name="T104" fmla="*/ 2408 w 3200"/>
                <a:gd name="T105" fmla="*/ 1604 h 3618"/>
                <a:gd name="T106" fmla="*/ 2372 w 3200"/>
                <a:gd name="T107" fmla="*/ 1574 h 3618"/>
                <a:gd name="T108" fmla="*/ 1958 w 3200"/>
                <a:gd name="T109" fmla="*/ 1332 h 3618"/>
                <a:gd name="T110" fmla="*/ 1617 w 3200"/>
                <a:gd name="T111" fmla="*/ 1518 h 3618"/>
                <a:gd name="T112" fmla="*/ 2070 w 3200"/>
                <a:gd name="T113" fmla="*/ 1696 h 3618"/>
                <a:gd name="T114" fmla="*/ 2670 w 3200"/>
                <a:gd name="T115" fmla="*/ 2111 h 3618"/>
                <a:gd name="T116" fmla="*/ 2007 w 3200"/>
                <a:gd name="T117" fmla="*/ 2568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0" h="3618">
                  <a:moveTo>
                    <a:pt x="1600" y="3618"/>
                  </a:moveTo>
                  <a:cubicBezTo>
                    <a:pt x="1550" y="3618"/>
                    <a:pt x="1504" y="3605"/>
                    <a:pt x="1461" y="3581"/>
                  </a:cubicBezTo>
                  <a:lnTo>
                    <a:pt x="1020" y="3320"/>
                  </a:lnTo>
                  <a:cubicBezTo>
                    <a:pt x="954" y="3283"/>
                    <a:pt x="987" y="3270"/>
                    <a:pt x="1007" y="3263"/>
                  </a:cubicBezTo>
                  <a:cubicBezTo>
                    <a:pt x="1096" y="3234"/>
                    <a:pt x="1113" y="3227"/>
                    <a:pt x="1206" y="3174"/>
                  </a:cubicBezTo>
                  <a:cubicBezTo>
                    <a:pt x="1216" y="3167"/>
                    <a:pt x="1229" y="3171"/>
                    <a:pt x="1239" y="3177"/>
                  </a:cubicBezTo>
                  <a:lnTo>
                    <a:pt x="1577" y="3379"/>
                  </a:lnTo>
                  <a:cubicBezTo>
                    <a:pt x="1590" y="3386"/>
                    <a:pt x="1607" y="3386"/>
                    <a:pt x="1617" y="3379"/>
                  </a:cubicBezTo>
                  <a:lnTo>
                    <a:pt x="2938" y="2614"/>
                  </a:lnTo>
                  <a:cubicBezTo>
                    <a:pt x="2952" y="2607"/>
                    <a:pt x="2958" y="2594"/>
                    <a:pt x="2958" y="2578"/>
                  </a:cubicBezTo>
                  <a:lnTo>
                    <a:pt x="2958" y="1051"/>
                  </a:lnTo>
                  <a:cubicBezTo>
                    <a:pt x="2958" y="1034"/>
                    <a:pt x="2952" y="1021"/>
                    <a:pt x="2938" y="1014"/>
                  </a:cubicBezTo>
                  <a:lnTo>
                    <a:pt x="1617" y="252"/>
                  </a:lnTo>
                  <a:cubicBezTo>
                    <a:pt x="1603" y="246"/>
                    <a:pt x="1587" y="246"/>
                    <a:pt x="1577" y="252"/>
                  </a:cubicBezTo>
                  <a:lnTo>
                    <a:pt x="255" y="1014"/>
                  </a:lnTo>
                  <a:cubicBezTo>
                    <a:pt x="242" y="1021"/>
                    <a:pt x="235" y="1037"/>
                    <a:pt x="235" y="1051"/>
                  </a:cubicBezTo>
                  <a:lnTo>
                    <a:pt x="235" y="2578"/>
                  </a:lnTo>
                  <a:cubicBezTo>
                    <a:pt x="235" y="2591"/>
                    <a:pt x="242" y="2607"/>
                    <a:pt x="255" y="2614"/>
                  </a:cubicBezTo>
                  <a:lnTo>
                    <a:pt x="616" y="2823"/>
                  </a:lnTo>
                  <a:cubicBezTo>
                    <a:pt x="812" y="2922"/>
                    <a:pt x="934" y="2806"/>
                    <a:pt x="934" y="2690"/>
                  </a:cubicBezTo>
                  <a:lnTo>
                    <a:pt x="934" y="1183"/>
                  </a:lnTo>
                  <a:cubicBezTo>
                    <a:pt x="934" y="1163"/>
                    <a:pt x="951" y="1143"/>
                    <a:pt x="974" y="1143"/>
                  </a:cubicBezTo>
                  <a:lnTo>
                    <a:pt x="1143" y="1143"/>
                  </a:lnTo>
                  <a:cubicBezTo>
                    <a:pt x="1163" y="1143"/>
                    <a:pt x="1183" y="1160"/>
                    <a:pt x="1183" y="1183"/>
                  </a:cubicBezTo>
                  <a:lnTo>
                    <a:pt x="1183" y="2690"/>
                  </a:lnTo>
                  <a:cubicBezTo>
                    <a:pt x="1183" y="2952"/>
                    <a:pt x="1040" y="3104"/>
                    <a:pt x="792" y="3104"/>
                  </a:cubicBezTo>
                  <a:cubicBezTo>
                    <a:pt x="716" y="3104"/>
                    <a:pt x="656" y="3104"/>
                    <a:pt x="487" y="3022"/>
                  </a:cubicBezTo>
                  <a:lnTo>
                    <a:pt x="139" y="2823"/>
                  </a:lnTo>
                  <a:cubicBezTo>
                    <a:pt x="53" y="2773"/>
                    <a:pt x="0" y="2680"/>
                    <a:pt x="0" y="2581"/>
                  </a:cubicBezTo>
                  <a:lnTo>
                    <a:pt x="0" y="1054"/>
                  </a:lnTo>
                  <a:cubicBezTo>
                    <a:pt x="0" y="954"/>
                    <a:pt x="53" y="862"/>
                    <a:pt x="139" y="812"/>
                  </a:cubicBezTo>
                  <a:lnTo>
                    <a:pt x="1461" y="47"/>
                  </a:lnTo>
                  <a:cubicBezTo>
                    <a:pt x="1544" y="0"/>
                    <a:pt x="1656" y="0"/>
                    <a:pt x="1739" y="47"/>
                  </a:cubicBezTo>
                  <a:lnTo>
                    <a:pt x="3061" y="812"/>
                  </a:lnTo>
                  <a:cubicBezTo>
                    <a:pt x="3147" y="862"/>
                    <a:pt x="3200" y="954"/>
                    <a:pt x="3200" y="1054"/>
                  </a:cubicBezTo>
                  <a:lnTo>
                    <a:pt x="3200" y="2581"/>
                  </a:lnTo>
                  <a:cubicBezTo>
                    <a:pt x="3200" y="2680"/>
                    <a:pt x="3147" y="2773"/>
                    <a:pt x="3061" y="2823"/>
                  </a:cubicBezTo>
                  <a:lnTo>
                    <a:pt x="1739" y="3588"/>
                  </a:lnTo>
                  <a:cubicBezTo>
                    <a:pt x="1696" y="3608"/>
                    <a:pt x="1646" y="3618"/>
                    <a:pt x="1600" y="3618"/>
                  </a:cubicBezTo>
                  <a:close/>
                  <a:moveTo>
                    <a:pt x="2007" y="2568"/>
                  </a:moveTo>
                  <a:cubicBezTo>
                    <a:pt x="1428" y="2568"/>
                    <a:pt x="1308" y="2303"/>
                    <a:pt x="1308" y="2077"/>
                  </a:cubicBezTo>
                  <a:cubicBezTo>
                    <a:pt x="1308" y="2058"/>
                    <a:pt x="1325" y="2038"/>
                    <a:pt x="1348" y="2038"/>
                  </a:cubicBezTo>
                  <a:lnTo>
                    <a:pt x="1520" y="2038"/>
                  </a:lnTo>
                  <a:cubicBezTo>
                    <a:pt x="1540" y="2038"/>
                    <a:pt x="1557" y="2051"/>
                    <a:pt x="1557" y="2071"/>
                  </a:cubicBezTo>
                  <a:cubicBezTo>
                    <a:pt x="1583" y="2246"/>
                    <a:pt x="1660" y="2332"/>
                    <a:pt x="2011" y="2332"/>
                  </a:cubicBezTo>
                  <a:cubicBezTo>
                    <a:pt x="2289" y="2332"/>
                    <a:pt x="2408" y="2270"/>
                    <a:pt x="2408" y="2120"/>
                  </a:cubicBezTo>
                  <a:cubicBezTo>
                    <a:pt x="2408" y="2034"/>
                    <a:pt x="2375" y="1971"/>
                    <a:pt x="1941" y="1928"/>
                  </a:cubicBezTo>
                  <a:cubicBezTo>
                    <a:pt x="1580" y="1892"/>
                    <a:pt x="1355" y="1812"/>
                    <a:pt x="1355" y="1524"/>
                  </a:cubicBezTo>
                  <a:cubicBezTo>
                    <a:pt x="1355" y="1256"/>
                    <a:pt x="1580" y="1097"/>
                    <a:pt x="1958" y="1097"/>
                  </a:cubicBezTo>
                  <a:cubicBezTo>
                    <a:pt x="2382" y="1097"/>
                    <a:pt x="2590" y="1243"/>
                    <a:pt x="2617" y="1561"/>
                  </a:cubicBezTo>
                  <a:cubicBezTo>
                    <a:pt x="2617" y="1571"/>
                    <a:pt x="2614" y="1581"/>
                    <a:pt x="2607" y="1590"/>
                  </a:cubicBezTo>
                  <a:cubicBezTo>
                    <a:pt x="2600" y="1597"/>
                    <a:pt x="2590" y="1604"/>
                    <a:pt x="2581" y="1604"/>
                  </a:cubicBezTo>
                  <a:lnTo>
                    <a:pt x="2408" y="1604"/>
                  </a:lnTo>
                  <a:cubicBezTo>
                    <a:pt x="2392" y="1604"/>
                    <a:pt x="2375" y="1590"/>
                    <a:pt x="2372" y="1574"/>
                  </a:cubicBezTo>
                  <a:cubicBezTo>
                    <a:pt x="2332" y="1392"/>
                    <a:pt x="2229" y="1332"/>
                    <a:pt x="1958" y="1332"/>
                  </a:cubicBezTo>
                  <a:cubicBezTo>
                    <a:pt x="1653" y="1332"/>
                    <a:pt x="1617" y="1438"/>
                    <a:pt x="1617" y="1518"/>
                  </a:cubicBezTo>
                  <a:cubicBezTo>
                    <a:pt x="1617" y="1614"/>
                    <a:pt x="1660" y="1643"/>
                    <a:pt x="2070" y="1696"/>
                  </a:cubicBezTo>
                  <a:cubicBezTo>
                    <a:pt x="2478" y="1749"/>
                    <a:pt x="2670" y="1826"/>
                    <a:pt x="2670" y="2111"/>
                  </a:cubicBezTo>
                  <a:cubicBezTo>
                    <a:pt x="2667" y="2402"/>
                    <a:pt x="2428" y="2568"/>
                    <a:pt x="2007" y="2568"/>
                  </a:cubicBezTo>
                  <a:close/>
                </a:path>
              </a:pathLst>
            </a:custGeom>
            <a:solidFill>
              <a:srgbClr val="539E4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843"/>
          <p:cNvGrpSpPr>
            <a:grpSpLocks noChangeAspect="1"/>
          </p:cNvGrpSpPr>
          <p:nvPr/>
        </p:nvGrpSpPr>
        <p:grpSpPr bwMode="auto">
          <a:xfrm>
            <a:off x="1597166" y="2056509"/>
            <a:ext cx="409915" cy="409915"/>
            <a:chOff x="3647" y="2957"/>
            <a:chExt cx="386" cy="386"/>
          </a:xfrm>
        </p:grpSpPr>
        <p:sp>
          <p:nvSpPr>
            <p:cNvPr id="27"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1" name="Group 843"/>
          <p:cNvGrpSpPr>
            <a:grpSpLocks noChangeAspect="1"/>
          </p:cNvGrpSpPr>
          <p:nvPr/>
        </p:nvGrpSpPr>
        <p:grpSpPr bwMode="auto">
          <a:xfrm>
            <a:off x="3308274" y="2132202"/>
            <a:ext cx="333160" cy="333160"/>
            <a:chOff x="3647" y="2957"/>
            <a:chExt cx="386" cy="386"/>
          </a:xfrm>
        </p:grpSpPr>
        <p:sp>
          <p:nvSpPr>
            <p:cNvPr id="282"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17" name="Freeform 9"/>
          <p:cNvSpPr>
            <a:spLocks noEditPoints="1"/>
          </p:cNvSpPr>
          <p:nvPr/>
        </p:nvSpPr>
        <p:spPr bwMode="auto">
          <a:xfrm>
            <a:off x="7352939" y="1170312"/>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9"/>
          <p:cNvSpPr>
            <a:spLocks noEditPoints="1"/>
          </p:cNvSpPr>
          <p:nvPr/>
        </p:nvSpPr>
        <p:spPr bwMode="auto">
          <a:xfrm>
            <a:off x="7352939" y="1178834"/>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41" name="Group 340"/>
          <p:cNvGrpSpPr/>
          <p:nvPr/>
        </p:nvGrpSpPr>
        <p:grpSpPr>
          <a:xfrm>
            <a:off x="4860720" y="1365246"/>
            <a:ext cx="577850" cy="382588"/>
            <a:chOff x="4860720" y="1365246"/>
            <a:chExt cx="577850" cy="382588"/>
          </a:xfrm>
        </p:grpSpPr>
        <p:grpSp>
          <p:nvGrpSpPr>
            <p:cNvPr id="316" name="Group 315"/>
            <p:cNvGrpSpPr/>
            <p:nvPr/>
          </p:nvGrpSpPr>
          <p:grpSpPr>
            <a:xfrm>
              <a:off x="4860720" y="1365246"/>
              <a:ext cx="577850" cy="382588"/>
              <a:chOff x="4904323" y="1420724"/>
              <a:chExt cx="577850" cy="382588"/>
            </a:xfrm>
          </p:grpSpPr>
          <p:grpSp>
            <p:nvGrpSpPr>
              <p:cNvPr id="293" name="Group 891"/>
              <p:cNvGrpSpPr>
                <a:grpSpLocks noChangeAspect="1"/>
              </p:cNvGrpSpPr>
              <p:nvPr/>
            </p:nvGrpSpPr>
            <p:grpSpPr bwMode="auto">
              <a:xfrm>
                <a:off x="4904323" y="1420724"/>
                <a:ext cx="577850" cy="382588"/>
                <a:chOff x="6411" y="1714"/>
                <a:chExt cx="364" cy="241"/>
              </a:xfrm>
            </p:grpSpPr>
            <p:sp>
              <p:nvSpPr>
                <p:cNvPr id="294"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79" name="AutoShape 7"/>
              <p:cNvSpPr>
                <a:spLocks noChangeAspect="1" noChangeArrowheads="1" noTextEdit="1"/>
              </p:cNvSpPr>
              <p:nvPr/>
            </p:nvSpPr>
            <p:spPr bwMode="auto">
              <a:xfrm>
                <a:off x="5042208" y="1468122"/>
                <a:ext cx="308429" cy="30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9" name="Group 843"/>
            <p:cNvGrpSpPr>
              <a:grpSpLocks noChangeAspect="1"/>
            </p:cNvGrpSpPr>
            <p:nvPr/>
          </p:nvGrpSpPr>
          <p:grpSpPr bwMode="auto">
            <a:xfrm>
              <a:off x="5013094" y="1441257"/>
              <a:ext cx="292483" cy="292483"/>
              <a:chOff x="3647" y="2957"/>
              <a:chExt cx="386" cy="386"/>
            </a:xfrm>
          </p:grpSpPr>
          <p:sp>
            <p:nvSpPr>
              <p:cNvPr id="320"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30" name="Group 843"/>
          <p:cNvGrpSpPr>
            <a:grpSpLocks noChangeAspect="1"/>
          </p:cNvGrpSpPr>
          <p:nvPr/>
        </p:nvGrpSpPr>
        <p:grpSpPr bwMode="auto">
          <a:xfrm>
            <a:off x="7361373" y="1671634"/>
            <a:ext cx="292483" cy="292483"/>
            <a:chOff x="3647" y="2957"/>
            <a:chExt cx="386" cy="386"/>
          </a:xfrm>
        </p:grpSpPr>
        <p:sp>
          <p:nvSpPr>
            <p:cNvPr id="331"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Slide Number Placeholder 21"/>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67</a:t>
            </a:fld>
            <a:endParaRPr lang="en-US" sz="1400" b="0" i="0" u="none" strike="noStrike" cap="none" dirty="0">
              <a:solidFill>
                <a:srgbClr val="000000"/>
              </a:solidFill>
              <a:latin typeface="Arial"/>
              <a:ea typeface="Arial"/>
              <a:cs typeface="Arial"/>
              <a:sym typeface="Arial"/>
            </a:endParaRPr>
          </a:p>
        </p:txBody>
      </p:sp>
      <p:grpSp>
        <p:nvGrpSpPr>
          <p:cNvPr id="208" name="Group 891"/>
          <p:cNvGrpSpPr>
            <a:grpSpLocks noChangeAspect="1"/>
          </p:cNvGrpSpPr>
          <p:nvPr/>
        </p:nvGrpSpPr>
        <p:grpSpPr bwMode="auto">
          <a:xfrm>
            <a:off x="4902993" y="3190098"/>
            <a:ext cx="577850" cy="382588"/>
            <a:chOff x="6411" y="1714"/>
            <a:chExt cx="364" cy="241"/>
          </a:xfrm>
        </p:grpSpPr>
        <p:sp>
          <p:nvSpPr>
            <p:cNvPr id="209"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75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3.82716E-6 L 0.18298 0.00709 " pathEditMode="relative" rAng="0" ptsTypes="AA">
                                      <p:cBhvr>
                                        <p:cTn id="6" dur="2000" fill="hold"/>
                                        <p:tgtEl>
                                          <p:spTgt spid="26"/>
                                        </p:tgtEl>
                                        <p:attrNameLst>
                                          <p:attrName>ppt_x</p:attrName>
                                          <p:attrName>ppt_y</p:attrName>
                                        </p:attrNameLst>
                                      </p:cBhvr>
                                      <p:rCtr x="9149" y="34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2.77778E-6 -1.48148E-6 L -0.0026 -0.35092 " pathEditMode="relative" rAng="0" ptsTypes="AA">
                                      <p:cBhvr>
                                        <p:cTn id="14" dur="2000" fill="hold"/>
                                        <p:tgtEl>
                                          <p:spTgt spid="241"/>
                                        </p:tgtEl>
                                        <p:attrNameLst>
                                          <p:attrName>ppt_x</p:attrName>
                                          <p:attrName>ppt_y</p:attrName>
                                        </p:attrNameLst>
                                      </p:cBhvr>
                                      <p:rCtr x="-278" y="-17778"/>
                                    </p:animMotion>
                                  </p:childTnLst>
                                  <p:subTnLst>
                                    <p:set>
                                      <p:cBhvr override="childStyle">
                                        <p:cTn dur="1" fill="hold" display="0" masterRel="sameClick" afterEffect="1">
                                          <p:stCondLst>
                                            <p:cond evt="end" delay="0">
                                              <p:tn val="13"/>
                                            </p:cond>
                                          </p:stCondLst>
                                        </p:cTn>
                                        <p:tgtEl>
                                          <p:spTgt spid="241"/>
                                        </p:tgtEl>
                                        <p:attrNameLst>
                                          <p:attrName>style.visibility</p:attrName>
                                        </p:attrNameLst>
                                      </p:cBhvr>
                                      <p:to>
                                        <p:strVal val="hidden"/>
                                      </p:to>
                                    </p:set>
                                  </p:subTnLst>
                                </p:cTn>
                              </p:par>
                              <p:par>
                                <p:cTn id="15" presetID="0" presetClass="path" presetSubtype="0" accel="50000" decel="50000" fill="hold" nodeType="withEffect">
                                  <p:stCondLst>
                                    <p:cond delay="0"/>
                                  </p:stCondLst>
                                  <p:childTnLst>
                                    <p:animMotion origin="layout" path="M 0.00209 -0.00031 L 0.18594 -0.14135 " pathEditMode="relative" rAng="0" ptsTypes="AA">
                                      <p:cBhvr>
                                        <p:cTn id="16" dur="2000" fill="hold"/>
                                        <p:tgtEl>
                                          <p:spTgt spid="281"/>
                                        </p:tgtEl>
                                        <p:attrNameLst>
                                          <p:attrName>ppt_x</p:attrName>
                                          <p:attrName>ppt_y</p:attrName>
                                        </p:attrNameLst>
                                      </p:cBhvr>
                                      <p:rCtr x="9184" y="-7068"/>
                                    </p:animMotion>
                                  </p:childTnLst>
                                  <p:subTnLst>
                                    <p:set>
                                      <p:cBhvr override="childStyle">
                                        <p:cTn dur="1" fill="hold" display="0" masterRel="sameClick" afterEffect="1">
                                          <p:stCondLst>
                                            <p:cond evt="end" delay="0">
                                              <p:tn val="15"/>
                                            </p:cond>
                                          </p:stCondLst>
                                        </p:cTn>
                                        <p:tgtEl>
                                          <p:spTgt spid="281"/>
                                        </p:tgtEl>
                                        <p:attrNameLst>
                                          <p:attrName>style.visibility</p:attrName>
                                        </p:attrNameLst>
                                      </p:cBhvr>
                                      <p:to>
                                        <p:strVal val="hidden"/>
                                      </p:to>
                                    </p:set>
                                  </p:subTnLst>
                                </p:cTn>
                              </p:par>
                              <p:par>
                                <p:cTn id="17" presetID="1" presetClass="exit" presetSubtype="0" fill="hold"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3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0261 0.00309 L 0.25921 -0.04352 " pathEditMode="relative" rAng="0" ptsTypes="AA">
                                      <p:cBhvr>
                                        <p:cTn id="25" dur="2000" fill="hold"/>
                                        <p:tgtEl>
                                          <p:spTgt spid="341"/>
                                        </p:tgtEl>
                                        <p:attrNameLst>
                                          <p:attrName>ppt_x</p:attrName>
                                          <p:attrName>ppt_y</p:attrName>
                                        </p:attrNameLst>
                                      </p:cBhvr>
                                      <p:rCtr x="12830" y="-2346"/>
                                    </p:animMotion>
                                  </p:childTnLst>
                                </p:cTn>
                              </p:par>
                              <p:par>
                                <p:cTn id="26" presetID="1" presetClass="exit" presetSubtype="0" fill="hold" nodeType="withEffect">
                                  <p:stCondLst>
                                    <p:cond delay="0"/>
                                  </p:stCondLst>
                                  <p:childTnLst>
                                    <p:set>
                                      <p:cBhvr>
                                        <p:cTn id="27" dur="1" fill="hold">
                                          <p:stCondLst>
                                            <p:cond delay="0"/>
                                          </p:stCondLst>
                                        </p:cTn>
                                        <p:tgtEl>
                                          <p:spTgt spid="28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17"/>
                                        </p:tgtEl>
                                        <p:attrNameLst>
                                          <p:attrName>style.visibility</p:attrName>
                                        </p:attrNameLst>
                                      </p:cBhvr>
                                      <p:to>
                                        <p:strVal val="visible"/>
                                      </p:to>
                                    </p:set>
                                  </p:childTnLst>
                                </p:cTn>
                              </p:par>
                              <p:par>
                                <p:cTn id="32" presetID="0" presetClass="path" presetSubtype="0" accel="50000" decel="50000" fill="hold" grpId="1" nodeType="withEffect">
                                  <p:stCondLst>
                                    <p:cond delay="0"/>
                                  </p:stCondLst>
                                  <p:childTnLst>
                                    <p:animMotion origin="layout" path="M 0 0 L -0.04913 0.39692 " pathEditMode="relative" ptsTypes="AA">
                                      <p:cBhvr>
                                        <p:cTn id="33" dur="2000" fill="hold"/>
                                        <p:tgtEl>
                                          <p:spTgt spid="317"/>
                                        </p:tgtEl>
                                        <p:attrNameLst>
                                          <p:attrName>ppt_x</p:attrName>
                                          <p:attrName>ppt_y</p:attrName>
                                        </p:attrNameLst>
                                      </p:cBhvr>
                                    </p:animMotion>
                                  </p:childTnLst>
                                </p:cTn>
                              </p:par>
                              <p:par>
                                <p:cTn id="34" presetID="1" presetClass="entr" presetSubtype="0" fill="hold" grpId="0" nodeType="withEffect">
                                  <p:stCondLst>
                                    <p:cond delay="0"/>
                                  </p:stCondLst>
                                  <p:childTnLst>
                                    <p:set>
                                      <p:cBhvr>
                                        <p:cTn id="35" dur="1" fill="hold">
                                          <p:stCondLst>
                                            <p:cond delay="0"/>
                                          </p:stCondLst>
                                        </p:cTn>
                                        <p:tgtEl>
                                          <p:spTgt spid="318"/>
                                        </p:tgtEl>
                                        <p:attrNameLst>
                                          <p:attrName>style.visibility</p:attrName>
                                        </p:attrNameLst>
                                      </p:cBhvr>
                                      <p:to>
                                        <p:strVal val="visible"/>
                                      </p:to>
                                    </p:set>
                                  </p:childTnLst>
                                </p:cTn>
                              </p:par>
                              <p:par>
                                <p:cTn id="36" presetID="0" presetClass="path" presetSubtype="0" accel="50000" decel="50000" fill="hold" grpId="1" nodeType="withEffect">
                                  <p:stCondLst>
                                    <p:cond delay="0"/>
                                  </p:stCondLst>
                                  <p:childTnLst>
                                    <p:animMotion origin="layout" path="M -3.33333E-6 -6.17284E-7 L 0.09653 0.39568 " pathEditMode="relative" rAng="0" ptsTypes="AA">
                                      <p:cBhvr>
                                        <p:cTn id="37" dur="2000" fill="hold"/>
                                        <p:tgtEl>
                                          <p:spTgt spid="318"/>
                                        </p:tgtEl>
                                        <p:attrNameLst>
                                          <p:attrName>ppt_x</p:attrName>
                                          <p:attrName>ppt_y</p:attrName>
                                        </p:attrNameLst>
                                      </p:cBhvr>
                                      <p:rCtr x="4826" y="197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P spid="317" grpId="1" animBg="1"/>
      <p:bldP spid="318" grpId="0" animBg="1"/>
      <p:bldP spid="318"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62593" y="1972297"/>
            <a:ext cx="521110" cy="721104"/>
          </a:xfrm>
          <a:prstGeom prst="rect">
            <a:avLst/>
          </a:prstGeom>
        </p:spPr>
      </p:pic>
      <p:sp>
        <p:nvSpPr>
          <p:cNvPr id="4"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CI/CD Pipelines in OpenShift</a:t>
            </a:r>
            <a:endParaRPr lang="en" sz="2800" dirty="0">
              <a:solidFill>
                <a:srgbClr val="000000"/>
              </a:solidFill>
            </a:endParaRPr>
          </a:p>
        </p:txBody>
      </p:sp>
      <p:cxnSp>
        <p:nvCxnSpPr>
          <p:cNvPr id="18" name="Straight Arrow Connector 17"/>
          <p:cNvCxnSpPr/>
          <p:nvPr/>
        </p:nvCxnSpPr>
        <p:spPr>
          <a:xfrm flipH="1" flipV="1">
            <a:off x="882751" y="2734151"/>
            <a:ext cx="3733" cy="68409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973"/>
          <p:cNvGrpSpPr>
            <a:grpSpLocks noChangeAspect="1"/>
          </p:cNvGrpSpPr>
          <p:nvPr/>
        </p:nvGrpSpPr>
        <p:grpSpPr bwMode="auto">
          <a:xfrm>
            <a:off x="557314" y="2016532"/>
            <a:ext cx="601663" cy="603250"/>
            <a:chOff x="6380" y="2061"/>
            <a:chExt cx="379" cy="380"/>
          </a:xfrm>
        </p:grpSpPr>
        <p:sp>
          <p:nvSpPr>
            <p:cNvPr id="22" name="AutoShape 972"/>
            <p:cNvSpPr>
              <a:spLocks noChangeAspect="1" noChangeArrowheads="1" noTextEdit="1"/>
            </p:cNvSpPr>
            <p:nvPr/>
          </p:nvSpPr>
          <p:spPr bwMode="auto">
            <a:xfrm>
              <a:off x="6380" y="2061"/>
              <a:ext cx="379"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74"/>
            <p:cNvSpPr>
              <a:spLocks/>
            </p:cNvSpPr>
            <p:nvPr/>
          </p:nvSpPr>
          <p:spPr bwMode="auto">
            <a:xfrm>
              <a:off x="6380" y="2066"/>
              <a:ext cx="376" cy="368"/>
            </a:xfrm>
            <a:custGeom>
              <a:avLst/>
              <a:gdLst>
                <a:gd name="T0" fmla="*/ 5114 w 5482"/>
                <a:gd name="T1" fmla="*/ 1365 h 5354"/>
                <a:gd name="T2" fmla="*/ 4117 w 5482"/>
                <a:gd name="T3" fmla="*/ 368 h 5354"/>
                <a:gd name="T4" fmla="*/ 2741 w 5482"/>
                <a:gd name="T5" fmla="*/ 0 h 5354"/>
                <a:gd name="T6" fmla="*/ 1365 w 5482"/>
                <a:gd name="T7" fmla="*/ 368 h 5354"/>
                <a:gd name="T8" fmla="*/ 368 w 5482"/>
                <a:gd name="T9" fmla="*/ 1365 h 5354"/>
                <a:gd name="T10" fmla="*/ 0 w 5482"/>
                <a:gd name="T11" fmla="*/ 2741 h 5354"/>
                <a:gd name="T12" fmla="*/ 523 w 5482"/>
                <a:gd name="T13" fmla="*/ 4352 h 5354"/>
                <a:gd name="T14" fmla="*/ 1874 w 5482"/>
                <a:gd name="T15" fmla="*/ 5343 h 5354"/>
                <a:gd name="T16" fmla="*/ 2016 w 5482"/>
                <a:gd name="T17" fmla="*/ 5318 h 5354"/>
                <a:gd name="T18" fmla="*/ 2063 w 5482"/>
                <a:gd name="T19" fmla="*/ 5211 h 5354"/>
                <a:gd name="T20" fmla="*/ 2061 w 5482"/>
                <a:gd name="T21" fmla="*/ 5018 h 5354"/>
                <a:gd name="T22" fmla="*/ 2059 w 5482"/>
                <a:gd name="T23" fmla="*/ 4700 h 5354"/>
                <a:gd name="T24" fmla="*/ 1977 w 5482"/>
                <a:gd name="T25" fmla="*/ 4714 h 5354"/>
                <a:gd name="T26" fmla="*/ 1779 w 5482"/>
                <a:gd name="T27" fmla="*/ 4727 h 5354"/>
                <a:gd name="T28" fmla="*/ 1531 w 5482"/>
                <a:gd name="T29" fmla="*/ 4702 h 5354"/>
                <a:gd name="T30" fmla="*/ 1292 w 5482"/>
                <a:gd name="T31" fmla="*/ 4595 h 5354"/>
                <a:gd name="T32" fmla="*/ 1135 w 5482"/>
                <a:gd name="T33" fmla="*/ 4376 h 5354"/>
                <a:gd name="T34" fmla="*/ 1099 w 5482"/>
                <a:gd name="T35" fmla="*/ 4293 h 5354"/>
                <a:gd name="T36" fmla="*/ 987 w 5482"/>
                <a:gd name="T37" fmla="*/ 4111 h 5354"/>
                <a:gd name="T38" fmla="*/ 832 w 5482"/>
                <a:gd name="T39" fmla="*/ 3976 h 5354"/>
                <a:gd name="T40" fmla="*/ 807 w 5482"/>
                <a:gd name="T41" fmla="*/ 3958 h 5354"/>
                <a:gd name="T42" fmla="*/ 760 w 5482"/>
                <a:gd name="T43" fmla="*/ 3915 h 5354"/>
                <a:gd name="T44" fmla="*/ 728 w 5482"/>
                <a:gd name="T45" fmla="*/ 3865 h 5354"/>
                <a:gd name="T46" fmla="*/ 746 w 5482"/>
                <a:gd name="T47" fmla="*/ 3824 h 5354"/>
                <a:gd name="T48" fmla="*/ 849 w 5482"/>
                <a:gd name="T49" fmla="*/ 3808 h 5354"/>
                <a:gd name="T50" fmla="*/ 921 w 5482"/>
                <a:gd name="T51" fmla="*/ 3819 h 5354"/>
                <a:gd name="T52" fmla="*/ 1097 w 5482"/>
                <a:gd name="T53" fmla="*/ 3904 h 5354"/>
                <a:gd name="T54" fmla="*/ 1270 w 5482"/>
                <a:gd name="T55" fmla="*/ 4090 h 5354"/>
                <a:gd name="T56" fmla="*/ 1469 w 5482"/>
                <a:gd name="T57" fmla="*/ 4313 h 5354"/>
                <a:gd name="T58" fmla="*/ 1702 w 5482"/>
                <a:gd name="T59" fmla="*/ 4390 h 5354"/>
                <a:gd name="T60" fmla="*/ 1906 w 5482"/>
                <a:gd name="T61" fmla="*/ 4372 h 5354"/>
                <a:gd name="T62" fmla="*/ 2066 w 5482"/>
                <a:gd name="T63" fmla="*/ 4318 h 5354"/>
                <a:gd name="T64" fmla="*/ 2241 w 5482"/>
                <a:gd name="T65" fmla="*/ 3951 h 5354"/>
                <a:gd name="T66" fmla="*/ 1875 w 5482"/>
                <a:gd name="T67" fmla="*/ 3886 h 5354"/>
                <a:gd name="T68" fmla="*/ 1540 w 5482"/>
                <a:gd name="T69" fmla="*/ 3747 h 5354"/>
                <a:gd name="T70" fmla="*/ 1253 w 5482"/>
                <a:gd name="T71" fmla="*/ 3508 h 5354"/>
                <a:gd name="T72" fmla="*/ 1065 w 5482"/>
                <a:gd name="T73" fmla="*/ 3133 h 5354"/>
                <a:gd name="T74" fmla="*/ 992 w 5482"/>
                <a:gd name="T75" fmla="*/ 2598 h 5354"/>
                <a:gd name="T76" fmla="*/ 1274 w 5482"/>
                <a:gd name="T77" fmla="*/ 1863 h 5354"/>
                <a:gd name="T78" fmla="*/ 1299 w 5482"/>
                <a:gd name="T79" fmla="*/ 1135 h 5354"/>
                <a:gd name="T80" fmla="*/ 1606 w 5482"/>
                <a:gd name="T81" fmla="*/ 1183 h 5354"/>
                <a:gd name="T82" fmla="*/ 1904 w 5482"/>
                <a:gd name="T83" fmla="*/ 1320 h 5354"/>
                <a:gd name="T84" fmla="*/ 2056 w 5482"/>
                <a:gd name="T85" fmla="*/ 1417 h 5354"/>
                <a:gd name="T86" fmla="*/ 2741 w 5482"/>
                <a:gd name="T87" fmla="*/ 1324 h 5354"/>
                <a:gd name="T88" fmla="*/ 3426 w 5482"/>
                <a:gd name="T89" fmla="*/ 1417 h 5354"/>
                <a:gd name="T90" fmla="*/ 3562 w 5482"/>
                <a:gd name="T91" fmla="*/ 1331 h 5354"/>
                <a:gd name="T92" fmla="*/ 3890 w 5482"/>
                <a:gd name="T93" fmla="*/ 1174 h 5354"/>
                <a:gd name="T94" fmla="*/ 4179 w 5482"/>
                <a:gd name="T95" fmla="*/ 1135 h 5354"/>
                <a:gd name="T96" fmla="*/ 4208 w 5482"/>
                <a:gd name="T97" fmla="*/ 1863 h 5354"/>
                <a:gd name="T98" fmla="*/ 4490 w 5482"/>
                <a:gd name="T99" fmla="*/ 2598 h 5354"/>
                <a:gd name="T100" fmla="*/ 4417 w 5482"/>
                <a:gd name="T101" fmla="*/ 3135 h 5354"/>
                <a:gd name="T102" fmla="*/ 4227 w 5482"/>
                <a:gd name="T103" fmla="*/ 3510 h 5354"/>
                <a:gd name="T104" fmla="*/ 3938 w 5482"/>
                <a:gd name="T105" fmla="*/ 3747 h 5354"/>
                <a:gd name="T106" fmla="*/ 3603 w 5482"/>
                <a:gd name="T107" fmla="*/ 3886 h 5354"/>
                <a:gd name="T108" fmla="*/ 3237 w 5482"/>
                <a:gd name="T109" fmla="*/ 3951 h 5354"/>
                <a:gd name="T110" fmla="*/ 3423 w 5482"/>
                <a:gd name="T111" fmla="*/ 4458 h 5354"/>
                <a:gd name="T112" fmla="*/ 3423 w 5482"/>
                <a:gd name="T113" fmla="*/ 5210 h 5354"/>
                <a:gd name="T114" fmla="*/ 3467 w 5482"/>
                <a:gd name="T115" fmla="*/ 5317 h 5354"/>
                <a:gd name="T116" fmla="*/ 3608 w 5482"/>
                <a:gd name="T117" fmla="*/ 5342 h 5354"/>
                <a:gd name="T118" fmla="*/ 4959 w 5482"/>
                <a:gd name="T119" fmla="*/ 4352 h 5354"/>
                <a:gd name="T120" fmla="*/ 5482 w 5482"/>
                <a:gd name="T121" fmla="*/ 2741 h 5354"/>
                <a:gd name="T122" fmla="*/ 5114 w 5482"/>
                <a:gd name="T123" fmla="*/ 1365 h 5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5354">
                  <a:moveTo>
                    <a:pt x="5114" y="1365"/>
                  </a:moveTo>
                  <a:cubicBezTo>
                    <a:pt x="4869" y="945"/>
                    <a:pt x="4537" y="613"/>
                    <a:pt x="4117" y="368"/>
                  </a:cubicBezTo>
                  <a:cubicBezTo>
                    <a:pt x="3697" y="123"/>
                    <a:pt x="3238" y="0"/>
                    <a:pt x="2741" y="0"/>
                  </a:cubicBezTo>
                  <a:cubicBezTo>
                    <a:pt x="2244" y="0"/>
                    <a:pt x="1785" y="123"/>
                    <a:pt x="1365" y="368"/>
                  </a:cubicBezTo>
                  <a:cubicBezTo>
                    <a:pt x="945" y="613"/>
                    <a:pt x="613" y="945"/>
                    <a:pt x="368" y="1365"/>
                  </a:cubicBezTo>
                  <a:cubicBezTo>
                    <a:pt x="123" y="1785"/>
                    <a:pt x="0" y="2244"/>
                    <a:pt x="0" y="2741"/>
                  </a:cubicBezTo>
                  <a:cubicBezTo>
                    <a:pt x="0" y="3338"/>
                    <a:pt x="174" y="3875"/>
                    <a:pt x="523" y="4352"/>
                  </a:cubicBezTo>
                  <a:cubicBezTo>
                    <a:pt x="871" y="4829"/>
                    <a:pt x="1322" y="5159"/>
                    <a:pt x="1874" y="5343"/>
                  </a:cubicBezTo>
                  <a:cubicBezTo>
                    <a:pt x="1938" y="5354"/>
                    <a:pt x="1985" y="5346"/>
                    <a:pt x="2016" y="5318"/>
                  </a:cubicBezTo>
                  <a:cubicBezTo>
                    <a:pt x="2047" y="5289"/>
                    <a:pt x="2063" y="5253"/>
                    <a:pt x="2063" y="5211"/>
                  </a:cubicBezTo>
                  <a:cubicBezTo>
                    <a:pt x="2063" y="5203"/>
                    <a:pt x="2062" y="5139"/>
                    <a:pt x="2061" y="5018"/>
                  </a:cubicBezTo>
                  <a:cubicBezTo>
                    <a:pt x="2060" y="4896"/>
                    <a:pt x="2059" y="4791"/>
                    <a:pt x="2059" y="4700"/>
                  </a:cubicBezTo>
                  <a:lnTo>
                    <a:pt x="1977" y="4714"/>
                  </a:lnTo>
                  <a:cubicBezTo>
                    <a:pt x="1925" y="4724"/>
                    <a:pt x="1859" y="4728"/>
                    <a:pt x="1779" y="4727"/>
                  </a:cubicBezTo>
                  <a:cubicBezTo>
                    <a:pt x="1699" y="4726"/>
                    <a:pt x="1617" y="4718"/>
                    <a:pt x="1531" y="4702"/>
                  </a:cubicBezTo>
                  <a:cubicBezTo>
                    <a:pt x="1445" y="4687"/>
                    <a:pt x="1366" y="4651"/>
                    <a:pt x="1292" y="4595"/>
                  </a:cubicBezTo>
                  <a:cubicBezTo>
                    <a:pt x="1218" y="4539"/>
                    <a:pt x="1166" y="4466"/>
                    <a:pt x="1135" y="4376"/>
                  </a:cubicBezTo>
                  <a:lnTo>
                    <a:pt x="1099" y="4293"/>
                  </a:lnTo>
                  <a:cubicBezTo>
                    <a:pt x="1075" y="4239"/>
                    <a:pt x="1038" y="4178"/>
                    <a:pt x="987" y="4111"/>
                  </a:cubicBezTo>
                  <a:cubicBezTo>
                    <a:pt x="936" y="4045"/>
                    <a:pt x="884" y="4000"/>
                    <a:pt x="832" y="3976"/>
                  </a:cubicBezTo>
                  <a:lnTo>
                    <a:pt x="807" y="3958"/>
                  </a:lnTo>
                  <a:cubicBezTo>
                    <a:pt x="790" y="3946"/>
                    <a:pt x="774" y="3932"/>
                    <a:pt x="760" y="3915"/>
                  </a:cubicBezTo>
                  <a:cubicBezTo>
                    <a:pt x="746" y="3898"/>
                    <a:pt x="735" y="3882"/>
                    <a:pt x="728" y="3865"/>
                  </a:cubicBezTo>
                  <a:cubicBezTo>
                    <a:pt x="721" y="3848"/>
                    <a:pt x="727" y="3835"/>
                    <a:pt x="746" y="3824"/>
                  </a:cubicBezTo>
                  <a:cubicBezTo>
                    <a:pt x="765" y="3813"/>
                    <a:pt x="799" y="3808"/>
                    <a:pt x="849" y="3808"/>
                  </a:cubicBezTo>
                  <a:lnTo>
                    <a:pt x="921" y="3819"/>
                  </a:lnTo>
                  <a:cubicBezTo>
                    <a:pt x="968" y="3828"/>
                    <a:pt x="1027" y="3857"/>
                    <a:pt x="1097" y="3904"/>
                  </a:cubicBezTo>
                  <a:cubicBezTo>
                    <a:pt x="1168" y="3952"/>
                    <a:pt x="1225" y="4014"/>
                    <a:pt x="1270" y="4090"/>
                  </a:cubicBezTo>
                  <a:cubicBezTo>
                    <a:pt x="1325" y="4187"/>
                    <a:pt x="1391" y="4262"/>
                    <a:pt x="1469" y="4313"/>
                  </a:cubicBezTo>
                  <a:cubicBezTo>
                    <a:pt x="1546" y="4364"/>
                    <a:pt x="1624" y="4390"/>
                    <a:pt x="1702" y="4390"/>
                  </a:cubicBezTo>
                  <a:cubicBezTo>
                    <a:pt x="1781" y="4390"/>
                    <a:pt x="1849" y="4384"/>
                    <a:pt x="1906" y="4372"/>
                  </a:cubicBezTo>
                  <a:cubicBezTo>
                    <a:pt x="1963" y="4360"/>
                    <a:pt x="2016" y="4342"/>
                    <a:pt x="2066" y="4318"/>
                  </a:cubicBezTo>
                  <a:cubicBezTo>
                    <a:pt x="2088" y="4159"/>
                    <a:pt x="2146" y="4036"/>
                    <a:pt x="2241" y="3951"/>
                  </a:cubicBezTo>
                  <a:cubicBezTo>
                    <a:pt x="2106" y="3936"/>
                    <a:pt x="1984" y="3915"/>
                    <a:pt x="1875" y="3886"/>
                  </a:cubicBezTo>
                  <a:cubicBezTo>
                    <a:pt x="1767" y="3858"/>
                    <a:pt x="1655" y="3812"/>
                    <a:pt x="1540" y="3747"/>
                  </a:cubicBezTo>
                  <a:cubicBezTo>
                    <a:pt x="1424" y="3683"/>
                    <a:pt x="1329" y="3603"/>
                    <a:pt x="1253" y="3508"/>
                  </a:cubicBezTo>
                  <a:cubicBezTo>
                    <a:pt x="1176" y="3413"/>
                    <a:pt x="1114" y="3288"/>
                    <a:pt x="1065" y="3133"/>
                  </a:cubicBezTo>
                  <a:cubicBezTo>
                    <a:pt x="1016" y="2979"/>
                    <a:pt x="992" y="2800"/>
                    <a:pt x="992" y="2598"/>
                  </a:cubicBezTo>
                  <a:cubicBezTo>
                    <a:pt x="992" y="2310"/>
                    <a:pt x="1086" y="2065"/>
                    <a:pt x="1274" y="1863"/>
                  </a:cubicBezTo>
                  <a:cubicBezTo>
                    <a:pt x="1186" y="1646"/>
                    <a:pt x="1194" y="1404"/>
                    <a:pt x="1299" y="1135"/>
                  </a:cubicBezTo>
                  <a:cubicBezTo>
                    <a:pt x="1368" y="1113"/>
                    <a:pt x="1470" y="1130"/>
                    <a:pt x="1606" y="1183"/>
                  </a:cubicBezTo>
                  <a:cubicBezTo>
                    <a:pt x="1742" y="1237"/>
                    <a:pt x="1841" y="1282"/>
                    <a:pt x="1904" y="1320"/>
                  </a:cubicBezTo>
                  <a:cubicBezTo>
                    <a:pt x="1967" y="1358"/>
                    <a:pt x="2018" y="1391"/>
                    <a:pt x="2056" y="1417"/>
                  </a:cubicBezTo>
                  <a:cubicBezTo>
                    <a:pt x="2277" y="1355"/>
                    <a:pt x="2505" y="1324"/>
                    <a:pt x="2741" y="1324"/>
                  </a:cubicBezTo>
                  <a:cubicBezTo>
                    <a:pt x="2976" y="1324"/>
                    <a:pt x="3205" y="1355"/>
                    <a:pt x="3426" y="1417"/>
                  </a:cubicBezTo>
                  <a:lnTo>
                    <a:pt x="3562" y="1331"/>
                  </a:lnTo>
                  <a:cubicBezTo>
                    <a:pt x="3654" y="1274"/>
                    <a:pt x="3764" y="1222"/>
                    <a:pt x="3890" y="1174"/>
                  </a:cubicBezTo>
                  <a:cubicBezTo>
                    <a:pt x="4016" y="1127"/>
                    <a:pt x="4113" y="1113"/>
                    <a:pt x="4179" y="1135"/>
                  </a:cubicBezTo>
                  <a:cubicBezTo>
                    <a:pt x="4286" y="1404"/>
                    <a:pt x="4296" y="1646"/>
                    <a:pt x="4208" y="1863"/>
                  </a:cubicBezTo>
                  <a:cubicBezTo>
                    <a:pt x="4396" y="2065"/>
                    <a:pt x="4490" y="2310"/>
                    <a:pt x="4490" y="2598"/>
                  </a:cubicBezTo>
                  <a:cubicBezTo>
                    <a:pt x="4490" y="2800"/>
                    <a:pt x="4465" y="2979"/>
                    <a:pt x="4417" y="3135"/>
                  </a:cubicBezTo>
                  <a:cubicBezTo>
                    <a:pt x="4368" y="3291"/>
                    <a:pt x="4305" y="3416"/>
                    <a:pt x="4227" y="3510"/>
                  </a:cubicBezTo>
                  <a:cubicBezTo>
                    <a:pt x="4150" y="3604"/>
                    <a:pt x="4054" y="3683"/>
                    <a:pt x="3938" y="3747"/>
                  </a:cubicBezTo>
                  <a:cubicBezTo>
                    <a:pt x="3823" y="3811"/>
                    <a:pt x="3711" y="3858"/>
                    <a:pt x="3603" y="3886"/>
                  </a:cubicBezTo>
                  <a:cubicBezTo>
                    <a:pt x="3495" y="3915"/>
                    <a:pt x="3373" y="3936"/>
                    <a:pt x="3237" y="3951"/>
                  </a:cubicBezTo>
                  <a:cubicBezTo>
                    <a:pt x="3361" y="4058"/>
                    <a:pt x="3423" y="4227"/>
                    <a:pt x="3423" y="4458"/>
                  </a:cubicBezTo>
                  <a:lnTo>
                    <a:pt x="3423" y="5210"/>
                  </a:lnTo>
                  <a:cubicBezTo>
                    <a:pt x="3423" y="5253"/>
                    <a:pt x="3437" y="5289"/>
                    <a:pt x="3467" y="5317"/>
                  </a:cubicBezTo>
                  <a:cubicBezTo>
                    <a:pt x="3497" y="5346"/>
                    <a:pt x="3544" y="5354"/>
                    <a:pt x="3608" y="5342"/>
                  </a:cubicBezTo>
                  <a:cubicBezTo>
                    <a:pt x="4160" y="5159"/>
                    <a:pt x="4610" y="4829"/>
                    <a:pt x="4959" y="4352"/>
                  </a:cubicBezTo>
                  <a:cubicBezTo>
                    <a:pt x="5308" y="3875"/>
                    <a:pt x="5482" y="3338"/>
                    <a:pt x="5482" y="2741"/>
                  </a:cubicBezTo>
                  <a:cubicBezTo>
                    <a:pt x="5482" y="2244"/>
                    <a:pt x="5359" y="1785"/>
                    <a:pt x="5114" y="1365"/>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 name="Group 831"/>
          <p:cNvGrpSpPr>
            <a:grpSpLocks noChangeAspect="1"/>
          </p:cNvGrpSpPr>
          <p:nvPr/>
        </p:nvGrpSpPr>
        <p:grpSpPr bwMode="auto">
          <a:xfrm>
            <a:off x="577952" y="3455194"/>
            <a:ext cx="576262" cy="576262"/>
            <a:chOff x="3606" y="2508"/>
            <a:chExt cx="386" cy="386"/>
          </a:xfrm>
        </p:grpSpPr>
        <p:sp>
          <p:nvSpPr>
            <p:cNvPr id="25" name="AutoShape 830"/>
            <p:cNvSpPr>
              <a:spLocks noChangeAspect="1" noChangeArrowheads="1" noTextEdit="1"/>
            </p:cNvSpPr>
            <p:nvPr/>
          </p:nvSpPr>
          <p:spPr bwMode="auto">
            <a:xfrm>
              <a:off x="3606" y="2508"/>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32"/>
            <p:cNvSpPr>
              <a:spLocks/>
            </p:cNvSpPr>
            <p:nvPr/>
          </p:nvSpPr>
          <p:spPr bwMode="auto">
            <a:xfrm>
              <a:off x="3618" y="2520"/>
              <a:ext cx="361" cy="361"/>
            </a:xfrm>
            <a:custGeom>
              <a:avLst/>
              <a:gdLst>
                <a:gd name="T0" fmla="*/ 741 w 750"/>
                <a:gd name="T1" fmla="*/ 91 h 750"/>
                <a:gd name="T2" fmla="*/ 659 w 750"/>
                <a:gd name="T3" fmla="*/ 9 h 750"/>
                <a:gd name="T4" fmla="*/ 637 w 750"/>
                <a:gd name="T5" fmla="*/ 0 h 750"/>
                <a:gd name="T6" fmla="*/ 87 w 750"/>
                <a:gd name="T7" fmla="*/ 0 h 750"/>
                <a:gd name="T8" fmla="*/ 87 w 750"/>
                <a:gd name="T9" fmla="*/ 50 h 750"/>
                <a:gd name="T10" fmla="*/ 37 w 750"/>
                <a:gd name="T11" fmla="*/ 50 h 750"/>
                <a:gd name="T12" fmla="*/ 37 w 750"/>
                <a:gd name="T13" fmla="*/ 0 h 750"/>
                <a:gd name="T14" fmla="*/ 12 w 750"/>
                <a:gd name="T15" fmla="*/ 0 h 750"/>
                <a:gd name="T16" fmla="*/ 0 w 750"/>
                <a:gd name="T17" fmla="*/ 13 h 750"/>
                <a:gd name="T18" fmla="*/ 0 w 750"/>
                <a:gd name="T19" fmla="*/ 738 h 750"/>
                <a:gd name="T20" fmla="*/ 12 w 750"/>
                <a:gd name="T21" fmla="*/ 750 h 750"/>
                <a:gd name="T22" fmla="*/ 737 w 750"/>
                <a:gd name="T23" fmla="*/ 750 h 750"/>
                <a:gd name="T24" fmla="*/ 750 w 750"/>
                <a:gd name="T25" fmla="*/ 738 h 750"/>
                <a:gd name="T26" fmla="*/ 750 w 750"/>
                <a:gd name="T27" fmla="*/ 113 h 750"/>
                <a:gd name="T28" fmla="*/ 741 w 750"/>
                <a:gd name="T29" fmla="*/ 9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0" h="750">
                  <a:moveTo>
                    <a:pt x="741" y="91"/>
                  </a:moveTo>
                  <a:lnTo>
                    <a:pt x="659" y="9"/>
                  </a:lnTo>
                  <a:cubicBezTo>
                    <a:pt x="654" y="4"/>
                    <a:pt x="644" y="0"/>
                    <a:pt x="637" y="0"/>
                  </a:cubicBezTo>
                  <a:lnTo>
                    <a:pt x="87" y="0"/>
                  </a:lnTo>
                  <a:lnTo>
                    <a:pt x="87" y="50"/>
                  </a:lnTo>
                  <a:lnTo>
                    <a:pt x="37" y="50"/>
                  </a:lnTo>
                  <a:lnTo>
                    <a:pt x="37" y="0"/>
                  </a:lnTo>
                  <a:lnTo>
                    <a:pt x="12" y="0"/>
                  </a:lnTo>
                  <a:cubicBezTo>
                    <a:pt x="6" y="0"/>
                    <a:pt x="0" y="6"/>
                    <a:pt x="0" y="13"/>
                  </a:cubicBezTo>
                  <a:lnTo>
                    <a:pt x="0" y="738"/>
                  </a:lnTo>
                  <a:cubicBezTo>
                    <a:pt x="0" y="744"/>
                    <a:pt x="6" y="750"/>
                    <a:pt x="12" y="750"/>
                  </a:cubicBezTo>
                  <a:lnTo>
                    <a:pt x="737" y="750"/>
                  </a:lnTo>
                  <a:cubicBezTo>
                    <a:pt x="744" y="750"/>
                    <a:pt x="750" y="744"/>
                    <a:pt x="750" y="738"/>
                  </a:cubicBezTo>
                  <a:lnTo>
                    <a:pt x="750" y="113"/>
                  </a:lnTo>
                  <a:cubicBezTo>
                    <a:pt x="750" y="105"/>
                    <a:pt x="746" y="96"/>
                    <a:pt x="741" y="91"/>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33"/>
            <p:cNvSpPr>
              <a:spLocks/>
            </p:cNvSpPr>
            <p:nvPr/>
          </p:nvSpPr>
          <p:spPr bwMode="auto">
            <a:xfrm>
              <a:off x="3678" y="2700"/>
              <a:ext cx="241" cy="181"/>
            </a:xfrm>
            <a:custGeom>
              <a:avLst/>
              <a:gdLst>
                <a:gd name="T0" fmla="*/ 0 w 500"/>
                <a:gd name="T1" fmla="*/ 375 h 375"/>
                <a:gd name="T2" fmla="*/ 0 w 500"/>
                <a:gd name="T3" fmla="*/ 25 h 375"/>
                <a:gd name="T4" fmla="*/ 25 w 500"/>
                <a:gd name="T5" fmla="*/ 0 h 375"/>
                <a:gd name="T6" fmla="*/ 475 w 500"/>
                <a:gd name="T7" fmla="*/ 0 h 375"/>
                <a:gd name="T8" fmla="*/ 500 w 500"/>
                <a:gd name="T9" fmla="*/ 25 h 375"/>
                <a:gd name="T10" fmla="*/ 500 w 500"/>
                <a:gd name="T11" fmla="*/ 375 h 375"/>
                <a:gd name="T12" fmla="*/ 0 w 500"/>
                <a:gd name="T13" fmla="*/ 375 h 375"/>
              </a:gdLst>
              <a:ahLst/>
              <a:cxnLst>
                <a:cxn ang="0">
                  <a:pos x="T0" y="T1"/>
                </a:cxn>
                <a:cxn ang="0">
                  <a:pos x="T2" y="T3"/>
                </a:cxn>
                <a:cxn ang="0">
                  <a:pos x="T4" y="T5"/>
                </a:cxn>
                <a:cxn ang="0">
                  <a:pos x="T6" y="T7"/>
                </a:cxn>
                <a:cxn ang="0">
                  <a:pos x="T8" y="T9"/>
                </a:cxn>
                <a:cxn ang="0">
                  <a:pos x="T10" y="T11"/>
                </a:cxn>
                <a:cxn ang="0">
                  <a:pos x="T12" y="T13"/>
                </a:cxn>
              </a:cxnLst>
              <a:rect l="0" t="0" r="r" b="b"/>
              <a:pathLst>
                <a:path w="500" h="375">
                  <a:moveTo>
                    <a:pt x="0" y="375"/>
                  </a:moveTo>
                  <a:lnTo>
                    <a:pt x="0" y="25"/>
                  </a:lnTo>
                  <a:cubicBezTo>
                    <a:pt x="0" y="11"/>
                    <a:pt x="11" y="0"/>
                    <a:pt x="25" y="0"/>
                  </a:cubicBezTo>
                  <a:lnTo>
                    <a:pt x="475" y="0"/>
                  </a:lnTo>
                  <a:cubicBezTo>
                    <a:pt x="489" y="0"/>
                    <a:pt x="500" y="11"/>
                    <a:pt x="500" y="25"/>
                  </a:cubicBezTo>
                  <a:lnTo>
                    <a:pt x="500" y="375"/>
                  </a:lnTo>
                  <a:lnTo>
                    <a:pt x="0" y="37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34"/>
            <p:cNvSpPr>
              <a:spLocks/>
            </p:cNvSpPr>
            <p:nvPr/>
          </p:nvSpPr>
          <p:spPr bwMode="auto">
            <a:xfrm>
              <a:off x="3714" y="2520"/>
              <a:ext cx="205" cy="132"/>
            </a:xfrm>
            <a:custGeom>
              <a:avLst/>
              <a:gdLst>
                <a:gd name="T0" fmla="*/ 0 w 425"/>
                <a:gd name="T1" fmla="*/ 0 h 275"/>
                <a:gd name="T2" fmla="*/ 0 w 425"/>
                <a:gd name="T3" fmla="*/ 250 h 275"/>
                <a:gd name="T4" fmla="*/ 25 w 425"/>
                <a:gd name="T5" fmla="*/ 275 h 275"/>
                <a:gd name="T6" fmla="*/ 400 w 425"/>
                <a:gd name="T7" fmla="*/ 275 h 275"/>
                <a:gd name="T8" fmla="*/ 425 w 425"/>
                <a:gd name="T9" fmla="*/ 250 h 275"/>
                <a:gd name="T10" fmla="*/ 425 w 425"/>
                <a:gd name="T11" fmla="*/ 0 h 275"/>
                <a:gd name="T12" fmla="*/ 0 w 42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425" h="275">
                  <a:moveTo>
                    <a:pt x="0" y="0"/>
                  </a:moveTo>
                  <a:lnTo>
                    <a:pt x="0" y="250"/>
                  </a:lnTo>
                  <a:cubicBezTo>
                    <a:pt x="0" y="264"/>
                    <a:pt x="11" y="275"/>
                    <a:pt x="25" y="275"/>
                  </a:cubicBezTo>
                  <a:lnTo>
                    <a:pt x="400" y="275"/>
                  </a:lnTo>
                  <a:cubicBezTo>
                    <a:pt x="414" y="275"/>
                    <a:pt x="425" y="264"/>
                    <a:pt x="425" y="250"/>
                  </a:cubicBezTo>
                  <a:lnTo>
                    <a:pt x="425" y="0"/>
                  </a:lnTo>
                  <a:lnTo>
                    <a:pt x="0" y="0"/>
                  </a:lnTo>
                  <a:close/>
                </a:path>
              </a:pathLst>
            </a:custGeom>
            <a:solidFill>
              <a:srgbClr val="E8E8E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Rectangle 835"/>
            <p:cNvSpPr>
              <a:spLocks noChangeArrowheads="1"/>
            </p:cNvSpPr>
            <p:nvPr/>
          </p:nvSpPr>
          <p:spPr bwMode="auto">
            <a:xfrm>
              <a:off x="3822" y="2544"/>
              <a:ext cx="61" cy="96"/>
            </a:xfrm>
            <a:prstGeom prst="rect">
              <a:avLst/>
            </a:prstGeom>
            <a:solidFill>
              <a:srgbClr val="3E4347"/>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36"/>
            <p:cNvSpPr>
              <a:spLocks/>
            </p:cNvSpPr>
            <p:nvPr/>
          </p:nvSpPr>
          <p:spPr bwMode="auto">
            <a:xfrm>
              <a:off x="3937" y="2839"/>
              <a:ext cx="24" cy="24"/>
            </a:xfrm>
            <a:custGeom>
              <a:avLst/>
              <a:gdLst>
                <a:gd name="T0" fmla="*/ 50 w 50"/>
                <a:gd name="T1" fmla="*/ 12 h 50"/>
                <a:gd name="T2" fmla="*/ 37 w 50"/>
                <a:gd name="T3" fmla="*/ 0 h 50"/>
                <a:gd name="T4" fmla="*/ 12 w 50"/>
                <a:gd name="T5" fmla="*/ 0 h 50"/>
                <a:gd name="T6" fmla="*/ 0 w 50"/>
                <a:gd name="T7" fmla="*/ 12 h 50"/>
                <a:gd name="T8" fmla="*/ 0 w 50"/>
                <a:gd name="T9" fmla="*/ 37 h 50"/>
                <a:gd name="T10" fmla="*/ 12 w 50"/>
                <a:gd name="T11" fmla="*/ 50 h 50"/>
                <a:gd name="T12" fmla="*/ 37 w 50"/>
                <a:gd name="T13" fmla="*/ 50 h 50"/>
                <a:gd name="T14" fmla="*/ 50 w 50"/>
                <a:gd name="T15" fmla="*/ 37 h 50"/>
                <a:gd name="T16" fmla="*/ 50 w 50"/>
                <a:gd name="T17"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0">
                  <a:moveTo>
                    <a:pt x="50" y="12"/>
                  </a:moveTo>
                  <a:cubicBezTo>
                    <a:pt x="50" y="5"/>
                    <a:pt x="43" y="0"/>
                    <a:pt x="37" y="0"/>
                  </a:cubicBezTo>
                  <a:lnTo>
                    <a:pt x="12" y="0"/>
                  </a:lnTo>
                  <a:cubicBezTo>
                    <a:pt x="6" y="0"/>
                    <a:pt x="0" y="5"/>
                    <a:pt x="0" y="12"/>
                  </a:cubicBezTo>
                  <a:lnTo>
                    <a:pt x="0" y="37"/>
                  </a:lnTo>
                  <a:cubicBezTo>
                    <a:pt x="0" y="43"/>
                    <a:pt x="6" y="50"/>
                    <a:pt x="12" y="50"/>
                  </a:cubicBezTo>
                  <a:lnTo>
                    <a:pt x="37" y="50"/>
                  </a:lnTo>
                  <a:cubicBezTo>
                    <a:pt x="43" y="50"/>
                    <a:pt x="50" y="43"/>
                    <a:pt x="50" y="37"/>
                  </a:cubicBezTo>
                  <a:lnTo>
                    <a:pt x="50" y="1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837"/>
            <p:cNvSpPr>
              <a:spLocks noChangeArrowheads="1"/>
            </p:cNvSpPr>
            <p:nvPr/>
          </p:nvSpPr>
          <p:spPr bwMode="auto">
            <a:xfrm>
              <a:off x="3678" y="2833"/>
              <a:ext cx="241" cy="48"/>
            </a:xfrm>
            <a:prstGeom prst="rect">
              <a:avLst/>
            </a:prstGeom>
            <a:solidFill>
              <a:srgbClr val="F1574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838"/>
            <p:cNvSpPr>
              <a:spLocks noChangeArrowheads="1"/>
            </p:cNvSpPr>
            <p:nvPr/>
          </p:nvSpPr>
          <p:spPr bwMode="auto">
            <a:xfrm>
              <a:off x="3708" y="2724"/>
              <a:ext cx="181" cy="12"/>
            </a:xfrm>
            <a:prstGeom prst="rect">
              <a:avLst/>
            </a:prstGeom>
            <a:solidFill>
              <a:srgbClr val="F1574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839"/>
            <p:cNvSpPr>
              <a:spLocks noChangeArrowheads="1"/>
            </p:cNvSpPr>
            <p:nvPr/>
          </p:nvSpPr>
          <p:spPr bwMode="auto">
            <a:xfrm>
              <a:off x="3708" y="2760"/>
              <a:ext cx="181" cy="12"/>
            </a:xfrm>
            <a:prstGeom prst="rect">
              <a:avLst/>
            </a:prstGeom>
            <a:solidFill>
              <a:srgbClr val="F1574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840"/>
            <p:cNvSpPr>
              <a:spLocks noChangeArrowheads="1"/>
            </p:cNvSpPr>
            <p:nvPr/>
          </p:nvSpPr>
          <p:spPr bwMode="auto">
            <a:xfrm>
              <a:off x="3708" y="2797"/>
              <a:ext cx="181" cy="12"/>
            </a:xfrm>
            <a:prstGeom prst="rect">
              <a:avLst/>
            </a:prstGeom>
            <a:solidFill>
              <a:srgbClr val="F1574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3286226" y="3024748"/>
            <a:ext cx="2571548" cy="1613315"/>
            <a:chOff x="2227384" y="824706"/>
            <a:chExt cx="6010379" cy="3770739"/>
          </a:xfrm>
        </p:grpSpPr>
        <p:sp>
          <p:nvSpPr>
            <p:cNvPr id="36" name="Rectangle 35"/>
            <p:cNvSpPr/>
            <p:nvPr/>
          </p:nvSpPr>
          <p:spPr>
            <a:xfrm>
              <a:off x="2227384" y="824706"/>
              <a:ext cx="6010379" cy="377073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37" name="Picture 36"/>
            <p:cNvPicPr>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3621623" y="989581"/>
              <a:ext cx="3221899" cy="3440988"/>
            </a:xfrm>
            <a:prstGeom prst="rect">
              <a:avLst/>
            </a:prstGeom>
          </p:spPr>
        </p:pic>
      </p:grpSp>
      <p:cxnSp>
        <p:nvCxnSpPr>
          <p:cNvPr id="66" name="Straight Arrow Connector 65"/>
          <p:cNvCxnSpPr/>
          <p:nvPr/>
        </p:nvCxnSpPr>
        <p:spPr>
          <a:xfrm flipV="1">
            <a:off x="1370628" y="2330857"/>
            <a:ext cx="1060681" cy="10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367"/>
          <p:cNvGrpSpPr>
            <a:grpSpLocks noChangeAspect="1"/>
          </p:cNvGrpSpPr>
          <p:nvPr/>
        </p:nvGrpSpPr>
        <p:grpSpPr bwMode="auto">
          <a:xfrm>
            <a:off x="4282515" y="2029642"/>
            <a:ext cx="278589" cy="278589"/>
            <a:chOff x="3647" y="883"/>
            <a:chExt cx="386" cy="386"/>
          </a:xfrm>
        </p:grpSpPr>
        <p:sp>
          <p:nvSpPr>
            <p:cNvPr id="70" name="AutoShape 366"/>
            <p:cNvSpPr>
              <a:spLocks noChangeAspect="1" noChangeArrowheads="1" noTextEdit="1"/>
            </p:cNvSpPr>
            <p:nvPr/>
          </p:nvSpPr>
          <p:spPr bwMode="auto">
            <a:xfrm>
              <a:off x="3647" y="88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68"/>
            <p:cNvSpPr>
              <a:spLocks/>
            </p:cNvSpPr>
            <p:nvPr/>
          </p:nvSpPr>
          <p:spPr bwMode="auto">
            <a:xfrm>
              <a:off x="3695" y="883"/>
              <a:ext cx="337" cy="337"/>
            </a:xfrm>
            <a:custGeom>
              <a:avLst/>
              <a:gdLst>
                <a:gd name="T0" fmla="*/ 631 w 701"/>
                <a:gd name="T1" fmla="*/ 0 h 701"/>
                <a:gd name="T2" fmla="*/ 196 w 701"/>
                <a:gd name="T3" fmla="*/ 479 h 701"/>
                <a:gd name="T4" fmla="*/ 70 w 701"/>
                <a:gd name="T5" fmla="*/ 383 h 701"/>
                <a:gd name="T6" fmla="*/ 0 w 701"/>
                <a:gd name="T7" fmla="*/ 383 h 701"/>
                <a:gd name="T8" fmla="*/ 196 w 701"/>
                <a:gd name="T9" fmla="*/ 701 h 701"/>
                <a:gd name="T10" fmla="*/ 701 w 701"/>
                <a:gd name="T11" fmla="*/ 0 h 701"/>
                <a:gd name="T12" fmla="*/ 631 w 701"/>
                <a:gd name="T13" fmla="*/ 0 h 701"/>
              </a:gdLst>
              <a:ahLst/>
              <a:cxnLst>
                <a:cxn ang="0">
                  <a:pos x="T0" y="T1"/>
                </a:cxn>
                <a:cxn ang="0">
                  <a:pos x="T2" y="T3"/>
                </a:cxn>
                <a:cxn ang="0">
                  <a:pos x="T4" y="T5"/>
                </a:cxn>
                <a:cxn ang="0">
                  <a:pos x="T6" y="T7"/>
                </a:cxn>
                <a:cxn ang="0">
                  <a:pos x="T8" y="T9"/>
                </a:cxn>
                <a:cxn ang="0">
                  <a:pos x="T10" y="T11"/>
                </a:cxn>
                <a:cxn ang="0">
                  <a:pos x="T12" y="T13"/>
                </a:cxn>
              </a:cxnLst>
              <a:rect l="0" t="0" r="r" b="b"/>
              <a:pathLst>
                <a:path w="701" h="701">
                  <a:moveTo>
                    <a:pt x="631" y="0"/>
                  </a:moveTo>
                  <a:lnTo>
                    <a:pt x="196" y="479"/>
                  </a:lnTo>
                  <a:lnTo>
                    <a:pt x="70" y="383"/>
                  </a:lnTo>
                  <a:lnTo>
                    <a:pt x="0" y="383"/>
                  </a:lnTo>
                  <a:lnTo>
                    <a:pt x="196" y="701"/>
                  </a:lnTo>
                  <a:lnTo>
                    <a:pt x="701" y="0"/>
                  </a:lnTo>
                  <a:lnTo>
                    <a:pt x="631" y="0"/>
                  </a:lnTo>
                  <a:close/>
                </a:path>
              </a:pathLst>
            </a:custGeom>
            <a:solidFill>
              <a:srgbClr val="83BF4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69"/>
            <p:cNvSpPr>
              <a:spLocks/>
            </p:cNvSpPr>
            <p:nvPr/>
          </p:nvSpPr>
          <p:spPr bwMode="auto">
            <a:xfrm>
              <a:off x="3647" y="904"/>
              <a:ext cx="364" cy="364"/>
            </a:xfrm>
            <a:custGeom>
              <a:avLst/>
              <a:gdLst>
                <a:gd name="T0" fmla="*/ 674 w 756"/>
                <a:gd name="T1" fmla="*/ 658 h 757"/>
                <a:gd name="T2" fmla="*/ 660 w 756"/>
                <a:gd name="T3" fmla="*/ 672 h 757"/>
                <a:gd name="T4" fmla="*/ 99 w 756"/>
                <a:gd name="T5" fmla="*/ 672 h 757"/>
                <a:gd name="T6" fmla="*/ 85 w 756"/>
                <a:gd name="T7" fmla="*/ 658 h 757"/>
                <a:gd name="T8" fmla="*/ 85 w 756"/>
                <a:gd name="T9" fmla="*/ 97 h 757"/>
                <a:gd name="T10" fmla="*/ 99 w 756"/>
                <a:gd name="T11" fmla="*/ 83 h 757"/>
                <a:gd name="T12" fmla="*/ 482 w 756"/>
                <a:gd name="T13" fmla="*/ 83 h 757"/>
                <a:gd name="T14" fmla="*/ 559 w 756"/>
                <a:gd name="T15" fmla="*/ 0 h 757"/>
                <a:gd name="T16" fmla="*/ 27 w 756"/>
                <a:gd name="T17" fmla="*/ 0 h 757"/>
                <a:gd name="T18" fmla="*/ 0 w 756"/>
                <a:gd name="T19" fmla="*/ 27 h 757"/>
                <a:gd name="T20" fmla="*/ 0 w 756"/>
                <a:gd name="T21" fmla="*/ 728 h 757"/>
                <a:gd name="T22" fmla="*/ 27 w 756"/>
                <a:gd name="T23" fmla="*/ 757 h 757"/>
                <a:gd name="T24" fmla="*/ 729 w 756"/>
                <a:gd name="T25" fmla="*/ 757 h 757"/>
                <a:gd name="T26" fmla="*/ 756 w 756"/>
                <a:gd name="T27" fmla="*/ 730 h 757"/>
                <a:gd name="T28" fmla="*/ 756 w 756"/>
                <a:gd name="T29" fmla="*/ 183 h 757"/>
                <a:gd name="T30" fmla="*/ 673 w 756"/>
                <a:gd name="T31" fmla="*/ 301 h 757"/>
                <a:gd name="T32" fmla="*/ 674 w 756"/>
                <a:gd name="T33" fmla="*/ 65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6" h="757">
                  <a:moveTo>
                    <a:pt x="674" y="658"/>
                  </a:moveTo>
                  <a:cubicBezTo>
                    <a:pt x="674" y="666"/>
                    <a:pt x="668" y="672"/>
                    <a:pt x="660" y="672"/>
                  </a:cubicBezTo>
                  <a:lnTo>
                    <a:pt x="99" y="672"/>
                  </a:lnTo>
                  <a:cubicBezTo>
                    <a:pt x="91" y="672"/>
                    <a:pt x="85" y="666"/>
                    <a:pt x="85" y="658"/>
                  </a:cubicBezTo>
                  <a:lnTo>
                    <a:pt x="85" y="97"/>
                  </a:lnTo>
                  <a:cubicBezTo>
                    <a:pt x="85" y="90"/>
                    <a:pt x="91" y="83"/>
                    <a:pt x="99" y="83"/>
                  </a:cubicBezTo>
                  <a:lnTo>
                    <a:pt x="482" y="83"/>
                  </a:lnTo>
                  <a:lnTo>
                    <a:pt x="559" y="0"/>
                  </a:lnTo>
                  <a:lnTo>
                    <a:pt x="27" y="0"/>
                  </a:lnTo>
                  <a:cubicBezTo>
                    <a:pt x="12" y="0"/>
                    <a:pt x="0" y="12"/>
                    <a:pt x="0" y="27"/>
                  </a:cubicBezTo>
                  <a:lnTo>
                    <a:pt x="0" y="728"/>
                  </a:lnTo>
                  <a:cubicBezTo>
                    <a:pt x="0" y="745"/>
                    <a:pt x="12" y="757"/>
                    <a:pt x="27" y="757"/>
                  </a:cubicBezTo>
                  <a:lnTo>
                    <a:pt x="729" y="757"/>
                  </a:lnTo>
                  <a:cubicBezTo>
                    <a:pt x="744" y="757"/>
                    <a:pt x="756" y="745"/>
                    <a:pt x="756" y="730"/>
                  </a:cubicBezTo>
                  <a:lnTo>
                    <a:pt x="756" y="183"/>
                  </a:lnTo>
                  <a:lnTo>
                    <a:pt x="673" y="301"/>
                  </a:lnTo>
                  <a:cubicBezTo>
                    <a:pt x="674" y="301"/>
                    <a:pt x="674" y="658"/>
                    <a:pt x="674" y="658"/>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9" name="Group 367"/>
          <p:cNvGrpSpPr>
            <a:grpSpLocks noChangeAspect="1"/>
          </p:cNvGrpSpPr>
          <p:nvPr/>
        </p:nvGrpSpPr>
        <p:grpSpPr bwMode="auto">
          <a:xfrm>
            <a:off x="4282515" y="2353711"/>
            <a:ext cx="283533" cy="283533"/>
            <a:chOff x="3647" y="883"/>
            <a:chExt cx="386" cy="386"/>
          </a:xfrm>
        </p:grpSpPr>
        <p:sp>
          <p:nvSpPr>
            <p:cNvPr id="90" name="AutoShape 366"/>
            <p:cNvSpPr>
              <a:spLocks noChangeAspect="1" noChangeArrowheads="1" noTextEdit="1"/>
            </p:cNvSpPr>
            <p:nvPr/>
          </p:nvSpPr>
          <p:spPr bwMode="auto">
            <a:xfrm>
              <a:off x="3647" y="88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68"/>
            <p:cNvSpPr>
              <a:spLocks/>
            </p:cNvSpPr>
            <p:nvPr/>
          </p:nvSpPr>
          <p:spPr bwMode="auto">
            <a:xfrm>
              <a:off x="3695" y="883"/>
              <a:ext cx="337" cy="337"/>
            </a:xfrm>
            <a:custGeom>
              <a:avLst/>
              <a:gdLst>
                <a:gd name="T0" fmla="*/ 631 w 701"/>
                <a:gd name="T1" fmla="*/ 0 h 701"/>
                <a:gd name="T2" fmla="*/ 196 w 701"/>
                <a:gd name="T3" fmla="*/ 479 h 701"/>
                <a:gd name="T4" fmla="*/ 70 w 701"/>
                <a:gd name="T5" fmla="*/ 383 h 701"/>
                <a:gd name="T6" fmla="*/ 0 w 701"/>
                <a:gd name="T7" fmla="*/ 383 h 701"/>
                <a:gd name="T8" fmla="*/ 196 w 701"/>
                <a:gd name="T9" fmla="*/ 701 h 701"/>
                <a:gd name="T10" fmla="*/ 701 w 701"/>
                <a:gd name="T11" fmla="*/ 0 h 701"/>
                <a:gd name="T12" fmla="*/ 631 w 701"/>
                <a:gd name="T13" fmla="*/ 0 h 701"/>
              </a:gdLst>
              <a:ahLst/>
              <a:cxnLst>
                <a:cxn ang="0">
                  <a:pos x="T0" y="T1"/>
                </a:cxn>
                <a:cxn ang="0">
                  <a:pos x="T2" y="T3"/>
                </a:cxn>
                <a:cxn ang="0">
                  <a:pos x="T4" y="T5"/>
                </a:cxn>
                <a:cxn ang="0">
                  <a:pos x="T6" y="T7"/>
                </a:cxn>
                <a:cxn ang="0">
                  <a:pos x="T8" y="T9"/>
                </a:cxn>
                <a:cxn ang="0">
                  <a:pos x="T10" y="T11"/>
                </a:cxn>
                <a:cxn ang="0">
                  <a:pos x="T12" y="T13"/>
                </a:cxn>
              </a:cxnLst>
              <a:rect l="0" t="0" r="r" b="b"/>
              <a:pathLst>
                <a:path w="701" h="701">
                  <a:moveTo>
                    <a:pt x="631" y="0"/>
                  </a:moveTo>
                  <a:lnTo>
                    <a:pt x="196" y="479"/>
                  </a:lnTo>
                  <a:lnTo>
                    <a:pt x="70" y="383"/>
                  </a:lnTo>
                  <a:lnTo>
                    <a:pt x="0" y="383"/>
                  </a:lnTo>
                  <a:lnTo>
                    <a:pt x="196" y="701"/>
                  </a:lnTo>
                  <a:lnTo>
                    <a:pt x="701" y="0"/>
                  </a:lnTo>
                  <a:lnTo>
                    <a:pt x="631" y="0"/>
                  </a:lnTo>
                  <a:close/>
                </a:path>
              </a:pathLst>
            </a:custGeom>
            <a:solidFill>
              <a:srgbClr val="83BF4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69"/>
            <p:cNvSpPr>
              <a:spLocks/>
            </p:cNvSpPr>
            <p:nvPr/>
          </p:nvSpPr>
          <p:spPr bwMode="auto">
            <a:xfrm>
              <a:off x="3647" y="904"/>
              <a:ext cx="364" cy="364"/>
            </a:xfrm>
            <a:custGeom>
              <a:avLst/>
              <a:gdLst>
                <a:gd name="T0" fmla="*/ 674 w 756"/>
                <a:gd name="T1" fmla="*/ 658 h 757"/>
                <a:gd name="T2" fmla="*/ 660 w 756"/>
                <a:gd name="T3" fmla="*/ 672 h 757"/>
                <a:gd name="T4" fmla="*/ 99 w 756"/>
                <a:gd name="T5" fmla="*/ 672 h 757"/>
                <a:gd name="T6" fmla="*/ 85 w 756"/>
                <a:gd name="T7" fmla="*/ 658 h 757"/>
                <a:gd name="T8" fmla="*/ 85 w 756"/>
                <a:gd name="T9" fmla="*/ 97 h 757"/>
                <a:gd name="T10" fmla="*/ 99 w 756"/>
                <a:gd name="T11" fmla="*/ 83 h 757"/>
                <a:gd name="T12" fmla="*/ 482 w 756"/>
                <a:gd name="T13" fmla="*/ 83 h 757"/>
                <a:gd name="T14" fmla="*/ 559 w 756"/>
                <a:gd name="T15" fmla="*/ 0 h 757"/>
                <a:gd name="T16" fmla="*/ 27 w 756"/>
                <a:gd name="T17" fmla="*/ 0 h 757"/>
                <a:gd name="T18" fmla="*/ 0 w 756"/>
                <a:gd name="T19" fmla="*/ 27 h 757"/>
                <a:gd name="T20" fmla="*/ 0 w 756"/>
                <a:gd name="T21" fmla="*/ 728 h 757"/>
                <a:gd name="T22" fmla="*/ 27 w 756"/>
                <a:gd name="T23" fmla="*/ 757 h 757"/>
                <a:gd name="T24" fmla="*/ 729 w 756"/>
                <a:gd name="T25" fmla="*/ 757 h 757"/>
                <a:gd name="T26" fmla="*/ 756 w 756"/>
                <a:gd name="T27" fmla="*/ 730 h 757"/>
                <a:gd name="T28" fmla="*/ 756 w 756"/>
                <a:gd name="T29" fmla="*/ 183 h 757"/>
                <a:gd name="T30" fmla="*/ 673 w 756"/>
                <a:gd name="T31" fmla="*/ 301 h 757"/>
                <a:gd name="T32" fmla="*/ 674 w 756"/>
                <a:gd name="T33" fmla="*/ 65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6" h="757">
                  <a:moveTo>
                    <a:pt x="674" y="658"/>
                  </a:moveTo>
                  <a:cubicBezTo>
                    <a:pt x="674" y="666"/>
                    <a:pt x="668" y="672"/>
                    <a:pt x="660" y="672"/>
                  </a:cubicBezTo>
                  <a:lnTo>
                    <a:pt x="99" y="672"/>
                  </a:lnTo>
                  <a:cubicBezTo>
                    <a:pt x="91" y="672"/>
                    <a:pt x="85" y="666"/>
                    <a:pt x="85" y="658"/>
                  </a:cubicBezTo>
                  <a:lnTo>
                    <a:pt x="85" y="97"/>
                  </a:lnTo>
                  <a:cubicBezTo>
                    <a:pt x="85" y="90"/>
                    <a:pt x="91" y="83"/>
                    <a:pt x="99" y="83"/>
                  </a:cubicBezTo>
                  <a:lnTo>
                    <a:pt x="482" y="83"/>
                  </a:lnTo>
                  <a:lnTo>
                    <a:pt x="559" y="0"/>
                  </a:lnTo>
                  <a:lnTo>
                    <a:pt x="27" y="0"/>
                  </a:lnTo>
                  <a:cubicBezTo>
                    <a:pt x="12" y="0"/>
                    <a:pt x="0" y="12"/>
                    <a:pt x="0" y="27"/>
                  </a:cubicBezTo>
                  <a:lnTo>
                    <a:pt x="0" y="728"/>
                  </a:lnTo>
                  <a:cubicBezTo>
                    <a:pt x="0" y="745"/>
                    <a:pt x="12" y="757"/>
                    <a:pt x="27" y="757"/>
                  </a:cubicBezTo>
                  <a:lnTo>
                    <a:pt x="729" y="757"/>
                  </a:lnTo>
                  <a:cubicBezTo>
                    <a:pt x="744" y="757"/>
                    <a:pt x="756" y="745"/>
                    <a:pt x="756" y="730"/>
                  </a:cubicBezTo>
                  <a:lnTo>
                    <a:pt x="756" y="183"/>
                  </a:lnTo>
                  <a:lnTo>
                    <a:pt x="673" y="301"/>
                  </a:lnTo>
                  <a:cubicBezTo>
                    <a:pt x="674" y="301"/>
                    <a:pt x="674" y="658"/>
                    <a:pt x="674" y="658"/>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367"/>
          <p:cNvGrpSpPr>
            <a:grpSpLocks noChangeAspect="1"/>
          </p:cNvGrpSpPr>
          <p:nvPr/>
        </p:nvGrpSpPr>
        <p:grpSpPr bwMode="auto">
          <a:xfrm>
            <a:off x="4605529" y="2018608"/>
            <a:ext cx="284618" cy="284618"/>
            <a:chOff x="3647" y="883"/>
            <a:chExt cx="386" cy="386"/>
          </a:xfrm>
        </p:grpSpPr>
        <p:sp>
          <p:nvSpPr>
            <p:cNvPr id="94" name="AutoShape 366"/>
            <p:cNvSpPr>
              <a:spLocks noChangeAspect="1" noChangeArrowheads="1" noTextEdit="1"/>
            </p:cNvSpPr>
            <p:nvPr/>
          </p:nvSpPr>
          <p:spPr bwMode="auto">
            <a:xfrm>
              <a:off x="3647" y="88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8"/>
            <p:cNvSpPr>
              <a:spLocks/>
            </p:cNvSpPr>
            <p:nvPr/>
          </p:nvSpPr>
          <p:spPr bwMode="auto">
            <a:xfrm>
              <a:off x="3695" y="883"/>
              <a:ext cx="337" cy="337"/>
            </a:xfrm>
            <a:custGeom>
              <a:avLst/>
              <a:gdLst>
                <a:gd name="T0" fmla="*/ 631 w 701"/>
                <a:gd name="T1" fmla="*/ 0 h 701"/>
                <a:gd name="T2" fmla="*/ 196 w 701"/>
                <a:gd name="T3" fmla="*/ 479 h 701"/>
                <a:gd name="T4" fmla="*/ 70 w 701"/>
                <a:gd name="T5" fmla="*/ 383 h 701"/>
                <a:gd name="T6" fmla="*/ 0 w 701"/>
                <a:gd name="T7" fmla="*/ 383 h 701"/>
                <a:gd name="T8" fmla="*/ 196 w 701"/>
                <a:gd name="T9" fmla="*/ 701 h 701"/>
                <a:gd name="T10" fmla="*/ 701 w 701"/>
                <a:gd name="T11" fmla="*/ 0 h 701"/>
                <a:gd name="T12" fmla="*/ 631 w 701"/>
                <a:gd name="T13" fmla="*/ 0 h 701"/>
              </a:gdLst>
              <a:ahLst/>
              <a:cxnLst>
                <a:cxn ang="0">
                  <a:pos x="T0" y="T1"/>
                </a:cxn>
                <a:cxn ang="0">
                  <a:pos x="T2" y="T3"/>
                </a:cxn>
                <a:cxn ang="0">
                  <a:pos x="T4" y="T5"/>
                </a:cxn>
                <a:cxn ang="0">
                  <a:pos x="T6" y="T7"/>
                </a:cxn>
                <a:cxn ang="0">
                  <a:pos x="T8" y="T9"/>
                </a:cxn>
                <a:cxn ang="0">
                  <a:pos x="T10" y="T11"/>
                </a:cxn>
                <a:cxn ang="0">
                  <a:pos x="T12" y="T13"/>
                </a:cxn>
              </a:cxnLst>
              <a:rect l="0" t="0" r="r" b="b"/>
              <a:pathLst>
                <a:path w="701" h="701">
                  <a:moveTo>
                    <a:pt x="631" y="0"/>
                  </a:moveTo>
                  <a:lnTo>
                    <a:pt x="196" y="479"/>
                  </a:lnTo>
                  <a:lnTo>
                    <a:pt x="70" y="383"/>
                  </a:lnTo>
                  <a:lnTo>
                    <a:pt x="0" y="383"/>
                  </a:lnTo>
                  <a:lnTo>
                    <a:pt x="196" y="701"/>
                  </a:lnTo>
                  <a:lnTo>
                    <a:pt x="701" y="0"/>
                  </a:lnTo>
                  <a:lnTo>
                    <a:pt x="631" y="0"/>
                  </a:lnTo>
                  <a:close/>
                </a:path>
              </a:pathLst>
            </a:custGeom>
            <a:solidFill>
              <a:srgbClr val="83BF4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369"/>
            <p:cNvSpPr>
              <a:spLocks/>
            </p:cNvSpPr>
            <p:nvPr/>
          </p:nvSpPr>
          <p:spPr bwMode="auto">
            <a:xfrm>
              <a:off x="3647" y="904"/>
              <a:ext cx="364" cy="364"/>
            </a:xfrm>
            <a:custGeom>
              <a:avLst/>
              <a:gdLst>
                <a:gd name="T0" fmla="*/ 674 w 756"/>
                <a:gd name="T1" fmla="*/ 658 h 757"/>
                <a:gd name="T2" fmla="*/ 660 w 756"/>
                <a:gd name="T3" fmla="*/ 672 h 757"/>
                <a:gd name="T4" fmla="*/ 99 w 756"/>
                <a:gd name="T5" fmla="*/ 672 h 757"/>
                <a:gd name="T6" fmla="*/ 85 w 756"/>
                <a:gd name="T7" fmla="*/ 658 h 757"/>
                <a:gd name="T8" fmla="*/ 85 w 756"/>
                <a:gd name="T9" fmla="*/ 97 h 757"/>
                <a:gd name="T10" fmla="*/ 99 w 756"/>
                <a:gd name="T11" fmla="*/ 83 h 757"/>
                <a:gd name="T12" fmla="*/ 482 w 756"/>
                <a:gd name="T13" fmla="*/ 83 h 757"/>
                <a:gd name="T14" fmla="*/ 559 w 756"/>
                <a:gd name="T15" fmla="*/ 0 h 757"/>
                <a:gd name="T16" fmla="*/ 27 w 756"/>
                <a:gd name="T17" fmla="*/ 0 h 757"/>
                <a:gd name="T18" fmla="*/ 0 w 756"/>
                <a:gd name="T19" fmla="*/ 27 h 757"/>
                <a:gd name="T20" fmla="*/ 0 w 756"/>
                <a:gd name="T21" fmla="*/ 728 h 757"/>
                <a:gd name="T22" fmla="*/ 27 w 756"/>
                <a:gd name="T23" fmla="*/ 757 h 757"/>
                <a:gd name="T24" fmla="*/ 729 w 756"/>
                <a:gd name="T25" fmla="*/ 757 h 757"/>
                <a:gd name="T26" fmla="*/ 756 w 756"/>
                <a:gd name="T27" fmla="*/ 730 h 757"/>
                <a:gd name="T28" fmla="*/ 756 w 756"/>
                <a:gd name="T29" fmla="*/ 183 h 757"/>
                <a:gd name="T30" fmla="*/ 673 w 756"/>
                <a:gd name="T31" fmla="*/ 301 h 757"/>
                <a:gd name="T32" fmla="*/ 674 w 756"/>
                <a:gd name="T33" fmla="*/ 65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6" h="757">
                  <a:moveTo>
                    <a:pt x="674" y="658"/>
                  </a:moveTo>
                  <a:cubicBezTo>
                    <a:pt x="674" y="666"/>
                    <a:pt x="668" y="672"/>
                    <a:pt x="660" y="672"/>
                  </a:cubicBezTo>
                  <a:lnTo>
                    <a:pt x="99" y="672"/>
                  </a:lnTo>
                  <a:cubicBezTo>
                    <a:pt x="91" y="672"/>
                    <a:pt x="85" y="666"/>
                    <a:pt x="85" y="658"/>
                  </a:cubicBezTo>
                  <a:lnTo>
                    <a:pt x="85" y="97"/>
                  </a:lnTo>
                  <a:cubicBezTo>
                    <a:pt x="85" y="90"/>
                    <a:pt x="91" y="83"/>
                    <a:pt x="99" y="83"/>
                  </a:cubicBezTo>
                  <a:lnTo>
                    <a:pt x="482" y="83"/>
                  </a:lnTo>
                  <a:lnTo>
                    <a:pt x="559" y="0"/>
                  </a:lnTo>
                  <a:lnTo>
                    <a:pt x="27" y="0"/>
                  </a:lnTo>
                  <a:cubicBezTo>
                    <a:pt x="12" y="0"/>
                    <a:pt x="0" y="12"/>
                    <a:pt x="0" y="27"/>
                  </a:cubicBezTo>
                  <a:lnTo>
                    <a:pt x="0" y="728"/>
                  </a:lnTo>
                  <a:cubicBezTo>
                    <a:pt x="0" y="745"/>
                    <a:pt x="12" y="757"/>
                    <a:pt x="27" y="757"/>
                  </a:cubicBezTo>
                  <a:lnTo>
                    <a:pt x="729" y="757"/>
                  </a:lnTo>
                  <a:cubicBezTo>
                    <a:pt x="744" y="757"/>
                    <a:pt x="756" y="745"/>
                    <a:pt x="756" y="730"/>
                  </a:cubicBezTo>
                  <a:lnTo>
                    <a:pt x="756" y="183"/>
                  </a:lnTo>
                  <a:lnTo>
                    <a:pt x="673" y="301"/>
                  </a:lnTo>
                  <a:cubicBezTo>
                    <a:pt x="674" y="301"/>
                    <a:pt x="674" y="658"/>
                    <a:pt x="674" y="658"/>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7" name="Group 367"/>
          <p:cNvGrpSpPr>
            <a:grpSpLocks noChangeAspect="1"/>
          </p:cNvGrpSpPr>
          <p:nvPr/>
        </p:nvGrpSpPr>
        <p:grpSpPr bwMode="auto">
          <a:xfrm>
            <a:off x="4603311" y="2328496"/>
            <a:ext cx="308013" cy="308013"/>
            <a:chOff x="3647" y="883"/>
            <a:chExt cx="386" cy="386"/>
          </a:xfrm>
        </p:grpSpPr>
        <p:sp>
          <p:nvSpPr>
            <p:cNvPr id="98" name="AutoShape 366"/>
            <p:cNvSpPr>
              <a:spLocks noChangeAspect="1" noChangeArrowheads="1" noTextEdit="1"/>
            </p:cNvSpPr>
            <p:nvPr/>
          </p:nvSpPr>
          <p:spPr bwMode="auto">
            <a:xfrm>
              <a:off x="3647" y="88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8"/>
            <p:cNvSpPr>
              <a:spLocks/>
            </p:cNvSpPr>
            <p:nvPr/>
          </p:nvSpPr>
          <p:spPr bwMode="auto">
            <a:xfrm>
              <a:off x="3695" y="883"/>
              <a:ext cx="337" cy="337"/>
            </a:xfrm>
            <a:custGeom>
              <a:avLst/>
              <a:gdLst>
                <a:gd name="T0" fmla="*/ 631 w 701"/>
                <a:gd name="T1" fmla="*/ 0 h 701"/>
                <a:gd name="T2" fmla="*/ 196 w 701"/>
                <a:gd name="T3" fmla="*/ 479 h 701"/>
                <a:gd name="T4" fmla="*/ 70 w 701"/>
                <a:gd name="T5" fmla="*/ 383 h 701"/>
                <a:gd name="T6" fmla="*/ 0 w 701"/>
                <a:gd name="T7" fmla="*/ 383 h 701"/>
                <a:gd name="T8" fmla="*/ 196 w 701"/>
                <a:gd name="T9" fmla="*/ 701 h 701"/>
                <a:gd name="T10" fmla="*/ 701 w 701"/>
                <a:gd name="T11" fmla="*/ 0 h 701"/>
                <a:gd name="T12" fmla="*/ 631 w 701"/>
                <a:gd name="T13" fmla="*/ 0 h 701"/>
              </a:gdLst>
              <a:ahLst/>
              <a:cxnLst>
                <a:cxn ang="0">
                  <a:pos x="T0" y="T1"/>
                </a:cxn>
                <a:cxn ang="0">
                  <a:pos x="T2" y="T3"/>
                </a:cxn>
                <a:cxn ang="0">
                  <a:pos x="T4" y="T5"/>
                </a:cxn>
                <a:cxn ang="0">
                  <a:pos x="T6" y="T7"/>
                </a:cxn>
                <a:cxn ang="0">
                  <a:pos x="T8" y="T9"/>
                </a:cxn>
                <a:cxn ang="0">
                  <a:pos x="T10" y="T11"/>
                </a:cxn>
                <a:cxn ang="0">
                  <a:pos x="T12" y="T13"/>
                </a:cxn>
              </a:cxnLst>
              <a:rect l="0" t="0" r="r" b="b"/>
              <a:pathLst>
                <a:path w="701" h="701">
                  <a:moveTo>
                    <a:pt x="631" y="0"/>
                  </a:moveTo>
                  <a:lnTo>
                    <a:pt x="196" y="479"/>
                  </a:lnTo>
                  <a:lnTo>
                    <a:pt x="70" y="383"/>
                  </a:lnTo>
                  <a:lnTo>
                    <a:pt x="0" y="383"/>
                  </a:lnTo>
                  <a:lnTo>
                    <a:pt x="196" y="701"/>
                  </a:lnTo>
                  <a:lnTo>
                    <a:pt x="701" y="0"/>
                  </a:lnTo>
                  <a:lnTo>
                    <a:pt x="631" y="0"/>
                  </a:lnTo>
                  <a:close/>
                </a:path>
              </a:pathLst>
            </a:custGeom>
            <a:solidFill>
              <a:srgbClr val="83BF4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369"/>
            <p:cNvSpPr>
              <a:spLocks/>
            </p:cNvSpPr>
            <p:nvPr/>
          </p:nvSpPr>
          <p:spPr bwMode="auto">
            <a:xfrm>
              <a:off x="3647" y="904"/>
              <a:ext cx="364" cy="364"/>
            </a:xfrm>
            <a:custGeom>
              <a:avLst/>
              <a:gdLst>
                <a:gd name="T0" fmla="*/ 674 w 756"/>
                <a:gd name="T1" fmla="*/ 658 h 757"/>
                <a:gd name="T2" fmla="*/ 660 w 756"/>
                <a:gd name="T3" fmla="*/ 672 h 757"/>
                <a:gd name="T4" fmla="*/ 99 w 756"/>
                <a:gd name="T5" fmla="*/ 672 h 757"/>
                <a:gd name="T6" fmla="*/ 85 w 756"/>
                <a:gd name="T7" fmla="*/ 658 h 757"/>
                <a:gd name="T8" fmla="*/ 85 w 756"/>
                <a:gd name="T9" fmla="*/ 97 h 757"/>
                <a:gd name="T10" fmla="*/ 99 w 756"/>
                <a:gd name="T11" fmla="*/ 83 h 757"/>
                <a:gd name="T12" fmla="*/ 482 w 756"/>
                <a:gd name="T13" fmla="*/ 83 h 757"/>
                <a:gd name="T14" fmla="*/ 559 w 756"/>
                <a:gd name="T15" fmla="*/ 0 h 757"/>
                <a:gd name="T16" fmla="*/ 27 w 756"/>
                <a:gd name="T17" fmla="*/ 0 h 757"/>
                <a:gd name="T18" fmla="*/ 0 w 756"/>
                <a:gd name="T19" fmla="*/ 27 h 757"/>
                <a:gd name="T20" fmla="*/ 0 w 756"/>
                <a:gd name="T21" fmla="*/ 728 h 757"/>
                <a:gd name="T22" fmla="*/ 27 w 756"/>
                <a:gd name="T23" fmla="*/ 757 h 757"/>
                <a:gd name="T24" fmla="*/ 729 w 756"/>
                <a:gd name="T25" fmla="*/ 757 h 757"/>
                <a:gd name="T26" fmla="*/ 756 w 756"/>
                <a:gd name="T27" fmla="*/ 730 h 757"/>
                <a:gd name="T28" fmla="*/ 756 w 756"/>
                <a:gd name="T29" fmla="*/ 183 h 757"/>
                <a:gd name="T30" fmla="*/ 673 w 756"/>
                <a:gd name="T31" fmla="*/ 301 h 757"/>
                <a:gd name="T32" fmla="*/ 674 w 756"/>
                <a:gd name="T33" fmla="*/ 65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6" h="757">
                  <a:moveTo>
                    <a:pt x="674" y="658"/>
                  </a:moveTo>
                  <a:cubicBezTo>
                    <a:pt x="674" y="666"/>
                    <a:pt x="668" y="672"/>
                    <a:pt x="660" y="672"/>
                  </a:cubicBezTo>
                  <a:lnTo>
                    <a:pt x="99" y="672"/>
                  </a:lnTo>
                  <a:cubicBezTo>
                    <a:pt x="91" y="672"/>
                    <a:pt x="85" y="666"/>
                    <a:pt x="85" y="658"/>
                  </a:cubicBezTo>
                  <a:lnTo>
                    <a:pt x="85" y="97"/>
                  </a:lnTo>
                  <a:cubicBezTo>
                    <a:pt x="85" y="90"/>
                    <a:pt x="91" y="83"/>
                    <a:pt x="99" y="83"/>
                  </a:cubicBezTo>
                  <a:lnTo>
                    <a:pt x="482" y="83"/>
                  </a:lnTo>
                  <a:lnTo>
                    <a:pt x="559" y="0"/>
                  </a:lnTo>
                  <a:lnTo>
                    <a:pt x="27" y="0"/>
                  </a:lnTo>
                  <a:cubicBezTo>
                    <a:pt x="12" y="0"/>
                    <a:pt x="0" y="12"/>
                    <a:pt x="0" y="27"/>
                  </a:cubicBezTo>
                  <a:lnTo>
                    <a:pt x="0" y="728"/>
                  </a:lnTo>
                  <a:cubicBezTo>
                    <a:pt x="0" y="745"/>
                    <a:pt x="12" y="757"/>
                    <a:pt x="27" y="757"/>
                  </a:cubicBezTo>
                  <a:lnTo>
                    <a:pt x="729" y="757"/>
                  </a:lnTo>
                  <a:cubicBezTo>
                    <a:pt x="744" y="757"/>
                    <a:pt x="756" y="745"/>
                    <a:pt x="756" y="730"/>
                  </a:cubicBezTo>
                  <a:lnTo>
                    <a:pt x="756" y="183"/>
                  </a:lnTo>
                  <a:lnTo>
                    <a:pt x="673" y="301"/>
                  </a:lnTo>
                  <a:cubicBezTo>
                    <a:pt x="674" y="301"/>
                    <a:pt x="674" y="658"/>
                    <a:pt x="674" y="658"/>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01" name="Straight Arrow Connector 100"/>
          <p:cNvCxnSpPr/>
          <p:nvPr/>
        </p:nvCxnSpPr>
        <p:spPr>
          <a:xfrm>
            <a:off x="4985593" y="2257893"/>
            <a:ext cx="981613" cy="245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32469" y="2030280"/>
            <a:ext cx="611753" cy="611753"/>
          </a:xfrm>
          <a:prstGeom prst="rect">
            <a:avLst/>
          </a:prstGeom>
        </p:spPr>
      </p:pic>
      <p:cxnSp>
        <p:nvCxnSpPr>
          <p:cNvPr id="104" name="Straight Arrow Connector 103"/>
          <p:cNvCxnSpPr/>
          <p:nvPr/>
        </p:nvCxnSpPr>
        <p:spPr>
          <a:xfrm>
            <a:off x="3186562" y="2316570"/>
            <a:ext cx="981613" cy="245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6715163" y="2298534"/>
            <a:ext cx="981613" cy="245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Group 15"/>
          <p:cNvGrpSpPr>
            <a:grpSpLocks noChangeAspect="1"/>
          </p:cNvGrpSpPr>
          <p:nvPr/>
        </p:nvGrpSpPr>
        <p:grpSpPr bwMode="auto">
          <a:xfrm>
            <a:off x="7809193" y="2128821"/>
            <a:ext cx="499323" cy="499323"/>
            <a:chOff x="5839" y="2438"/>
            <a:chExt cx="386" cy="386"/>
          </a:xfrm>
        </p:grpSpPr>
        <p:sp>
          <p:nvSpPr>
            <p:cNvPr id="107" name="AutoShape 14"/>
            <p:cNvSpPr>
              <a:spLocks noChangeAspect="1" noChangeArrowheads="1" noTextEdit="1"/>
            </p:cNvSpPr>
            <p:nvPr/>
          </p:nvSpPr>
          <p:spPr bwMode="auto">
            <a:xfrm>
              <a:off x="5839" y="2438"/>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16"/>
            <p:cNvSpPr>
              <a:spLocks noChangeArrowheads="1"/>
            </p:cNvSpPr>
            <p:nvPr/>
          </p:nvSpPr>
          <p:spPr bwMode="auto">
            <a:xfrm>
              <a:off x="5851" y="2450"/>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7"/>
            <p:cNvSpPr>
              <a:spLocks/>
            </p:cNvSpPr>
            <p:nvPr/>
          </p:nvSpPr>
          <p:spPr bwMode="auto">
            <a:xfrm>
              <a:off x="5935" y="2661"/>
              <a:ext cx="193" cy="84"/>
            </a:xfrm>
            <a:custGeom>
              <a:avLst/>
              <a:gdLst>
                <a:gd name="T0" fmla="*/ 400 w 400"/>
                <a:gd name="T1" fmla="*/ 0 h 175"/>
                <a:gd name="T2" fmla="*/ 200 w 400"/>
                <a:gd name="T3" fmla="*/ 175 h 175"/>
                <a:gd name="T4" fmla="*/ 0 w 400"/>
                <a:gd name="T5" fmla="*/ 0 h 175"/>
                <a:gd name="T6" fmla="*/ 200 w 400"/>
                <a:gd name="T7" fmla="*/ 0 h 175"/>
                <a:gd name="T8" fmla="*/ 400 w 400"/>
                <a:gd name="T9" fmla="*/ 0 h 175"/>
              </a:gdLst>
              <a:ahLst/>
              <a:cxnLst>
                <a:cxn ang="0">
                  <a:pos x="T0" y="T1"/>
                </a:cxn>
                <a:cxn ang="0">
                  <a:pos x="T2" y="T3"/>
                </a:cxn>
                <a:cxn ang="0">
                  <a:pos x="T4" y="T5"/>
                </a:cxn>
                <a:cxn ang="0">
                  <a:pos x="T6" y="T7"/>
                </a:cxn>
                <a:cxn ang="0">
                  <a:pos x="T8" y="T9"/>
                </a:cxn>
              </a:cxnLst>
              <a:rect l="0" t="0" r="r" b="b"/>
              <a:pathLst>
                <a:path w="400" h="175">
                  <a:moveTo>
                    <a:pt x="400" y="0"/>
                  </a:moveTo>
                  <a:cubicBezTo>
                    <a:pt x="400" y="80"/>
                    <a:pt x="334" y="175"/>
                    <a:pt x="200" y="175"/>
                  </a:cubicBezTo>
                  <a:cubicBezTo>
                    <a:pt x="66" y="175"/>
                    <a:pt x="0" y="80"/>
                    <a:pt x="0" y="0"/>
                  </a:cubicBezTo>
                  <a:lnTo>
                    <a:pt x="200" y="0"/>
                  </a:lnTo>
                  <a:lnTo>
                    <a:pt x="400" y="0"/>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Rectangle 18"/>
            <p:cNvSpPr>
              <a:spLocks noChangeArrowheads="1"/>
            </p:cNvSpPr>
            <p:nvPr/>
          </p:nvSpPr>
          <p:spPr bwMode="auto">
            <a:xfrm>
              <a:off x="5940" y="2661"/>
              <a:ext cx="182" cy="36"/>
            </a:xfrm>
            <a:prstGeom prst="rect">
              <a:avLst/>
            </a:prstGeom>
            <a:solidFill>
              <a:srgbClr val="FFFF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9"/>
            <p:cNvSpPr>
              <a:spLocks noEditPoints="1"/>
            </p:cNvSpPr>
            <p:nvPr/>
          </p:nvSpPr>
          <p:spPr bwMode="auto">
            <a:xfrm>
              <a:off x="5929" y="2654"/>
              <a:ext cx="205" cy="97"/>
            </a:xfrm>
            <a:custGeom>
              <a:avLst/>
              <a:gdLst>
                <a:gd name="T0" fmla="*/ 212 w 425"/>
                <a:gd name="T1" fmla="*/ 200 h 200"/>
                <a:gd name="T2" fmla="*/ 0 w 425"/>
                <a:gd name="T3" fmla="*/ 13 h 200"/>
                <a:gd name="T4" fmla="*/ 0 w 425"/>
                <a:gd name="T5" fmla="*/ 0 h 200"/>
                <a:gd name="T6" fmla="*/ 425 w 425"/>
                <a:gd name="T7" fmla="*/ 0 h 200"/>
                <a:gd name="T8" fmla="*/ 425 w 425"/>
                <a:gd name="T9" fmla="*/ 13 h 200"/>
                <a:gd name="T10" fmla="*/ 212 w 425"/>
                <a:gd name="T11" fmla="*/ 200 h 200"/>
                <a:gd name="T12" fmla="*/ 25 w 425"/>
                <a:gd name="T13" fmla="*/ 25 h 200"/>
                <a:gd name="T14" fmla="*/ 212 w 425"/>
                <a:gd name="T15" fmla="*/ 175 h 200"/>
                <a:gd name="T16" fmla="*/ 399 w 425"/>
                <a:gd name="T17" fmla="*/ 25 h 200"/>
                <a:gd name="T18" fmla="*/ 25 w 425"/>
                <a:gd name="T19" fmla="*/ 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0">
                  <a:moveTo>
                    <a:pt x="212" y="200"/>
                  </a:moveTo>
                  <a:cubicBezTo>
                    <a:pt x="74" y="200"/>
                    <a:pt x="0" y="103"/>
                    <a:pt x="0" y="13"/>
                  </a:cubicBezTo>
                  <a:lnTo>
                    <a:pt x="0" y="0"/>
                  </a:lnTo>
                  <a:lnTo>
                    <a:pt x="425" y="0"/>
                  </a:lnTo>
                  <a:lnTo>
                    <a:pt x="425" y="13"/>
                  </a:lnTo>
                  <a:cubicBezTo>
                    <a:pt x="425" y="103"/>
                    <a:pt x="350" y="200"/>
                    <a:pt x="212" y="200"/>
                  </a:cubicBezTo>
                  <a:close/>
                  <a:moveTo>
                    <a:pt x="25" y="25"/>
                  </a:moveTo>
                  <a:cubicBezTo>
                    <a:pt x="32" y="100"/>
                    <a:pt x="97" y="175"/>
                    <a:pt x="212" y="175"/>
                  </a:cubicBezTo>
                  <a:cubicBezTo>
                    <a:pt x="327" y="175"/>
                    <a:pt x="392" y="100"/>
                    <a:pt x="399" y="25"/>
                  </a:cubicBezTo>
                  <a:lnTo>
                    <a:pt x="25" y="25"/>
                  </a:ln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Oval 20"/>
            <p:cNvSpPr>
              <a:spLocks noChangeArrowheads="1"/>
            </p:cNvSpPr>
            <p:nvPr/>
          </p:nvSpPr>
          <p:spPr bwMode="auto">
            <a:xfrm>
              <a:off x="5935" y="2558"/>
              <a:ext cx="55"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Oval 21"/>
            <p:cNvSpPr>
              <a:spLocks noChangeArrowheads="1"/>
            </p:cNvSpPr>
            <p:nvPr/>
          </p:nvSpPr>
          <p:spPr bwMode="auto">
            <a:xfrm>
              <a:off x="6074" y="2558"/>
              <a:ext cx="54" cy="55"/>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4" name="Group 45"/>
          <p:cNvGrpSpPr>
            <a:grpSpLocks noChangeAspect="1"/>
          </p:cNvGrpSpPr>
          <p:nvPr/>
        </p:nvGrpSpPr>
        <p:grpSpPr bwMode="auto">
          <a:xfrm>
            <a:off x="7815273" y="1722636"/>
            <a:ext cx="499323" cy="499323"/>
            <a:chOff x="4134" y="523"/>
            <a:chExt cx="386" cy="386"/>
          </a:xfrm>
        </p:grpSpPr>
        <p:sp>
          <p:nvSpPr>
            <p:cNvPr id="115" name="AutoShape 44"/>
            <p:cNvSpPr>
              <a:spLocks noChangeAspect="1" noChangeArrowheads="1" noTextEdit="1"/>
            </p:cNvSpPr>
            <p:nvPr/>
          </p:nvSpPr>
          <p:spPr bwMode="auto">
            <a:xfrm>
              <a:off x="4134" y="52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p:nvSpPr>
          <p:spPr bwMode="auto">
            <a:xfrm>
              <a:off x="4128" y="729"/>
              <a:ext cx="397" cy="166"/>
            </a:xfrm>
            <a:custGeom>
              <a:avLst/>
              <a:gdLst>
                <a:gd name="T0" fmla="*/ 779 w 826"/>
                <a:gd name="T1" fmla="*/ 94 h 345"/>
                <a:gd name="T2" fmla="*/ 413 w 826"/>
                <a:gd name="T3" fmla="*/ 81 h 345"/>
                <a:gd name="T4" fmla="*/ 47 w 826"/>
                <a:gd name="T5" fmla="*/ 94 h 345"/>
                <a:gd name="T6" fmla="*/ 413 w 826"/>
                <a:gd name="T7" fmla="*/ 345 h 345"/>
                <a:gd name="T8" fmla="*/ 779 w 826"/>
                <a:gd name="T9" fmla="*/ 94 h 345"/>
              </a:gdLst>
              <a:ahLst/>
              <a:cxnLst>
                <a:cxn ang="0">
                  <a:pos x="T0" y="T1"/>
                </a:cxn>
                <a:cxn ang="0">
                  <a:pos x="T2" y="T3"/>
                </a:cxn>
                <a:cxn ang="0">
                  <a:pos x="T4" y="T5"/>
                </a:cxn>
                <a:cxn ang="0">
                  <a:pos x="T6" y="T7"/>
                </a:cxn>
                <a:cxn ang="0">
                  <a:pos x="T8" y="T9"/>
                </a:cxn>
              </a:cxnLst>
              <a:rect l="0" t="0" r="r" b="b"/>
              <a:pathLst>
                <a:path w="826" h="345">
                  <a:moveTo>
                    <a:pt x="779" y="94"/>
                  </a:moveTo>
                  <a:cubicBezTo>
                    <a:pt x="739" y="0"/>
                    <a:pt x="588" y="81"/>
                    <a:pt x="413" y="81"/>
                  </a:cubicBezTo>
                  <a:cubicBezTo>
                    <a:pt x="237" y="81"/>
                    <a:pt x="87" y="0"/>
                    <a:pt x="47" y="94"/>
                  </a:cubicBezTo>
                  <a:cubicBezTo>
                    <a:pt x="0" y="184"/>
                    <a:pt x="144" y="345"/>
                    <a:pt x="413" y="345"/>
                  </a:cubicBezTo>
                  <a:cubicBezTo>
                    <a:pt x="682" y="345"/>
                    <a:pt x="826" y="184"/>
                    <a:pt x="779" y="94"/>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p:nvSpPr>
          <p:spPr bwMode="auto">
            <a:xfrm>
              <a:off x="4182" y="535"/>
              <a:ext cx="289" cy="293"/>
            </a:xfrm>
            <a:custGeom>
              <a:avLst/>
              <a:gdLst>
                <a:gd name="T0" fmla="*/ 301 w 602"/>
                <a:gd name="T1" fmla="*/ 0 h 611"/>
                <a:gd name="T2" fmla="*/ 17 w 602"/>
                <a:gd name="T3" fmla="*/ 120 h 611"/>
                <a:gd name="T4" fmla="*/ 67 w 602"/>
                <a:gd name="T5" fmla="*/ 574 h 611"/>
                <a:gd name="T6" fmla="*/ 535 w 602"/>
                <a:gd name="T7" fmla="*/ 571 h 611"/>
                <a:gd name="T8" fmla="*/ 585 w 602"/>
                <a:gd name="T9" fmla="*/ 120 h 611"/>
                <a:gd name="T10" fmla="*/ 301 w 602"/>
                <a:gd name="T11" fmla="*/ 0 h 611"/>
              </a:gdLst>
              <a:ahLst/>
              <a:cxnLst>
                <a:cxn ang="0">
                  <a:pos x="T0" y="T1"/>
                </a:cxn>
                <a:cxn ang="0">
                  <a:pos x="T2" y="T3"/>
                </a:cxn>
                <a:cxn ang="0">
                  <a:pos x="T4" y="T5"/>
                </a:cxn>
                <a:cxn ang="0">
                  <a:pos x="T6" y="T7"/>
                </a:cxn>
                <a:cxn ang="0">
                  <a:pos x="T8" y="T9"/>
                </a:cxn>
                <a:cxn ang="0">
                  <a:pos x="T10" y="T11"/>
                </a:cxn>
              </a:cxnLst>
              <a:rect l="0" t="0" r="r" b="b"/>
              <a:pathLst>
                <a:path w="602" h="611">
                  <a:moveTo>
                    <a:pt x="301" y="0"/>
                  </a:moveTo>
                  <a:cubicBezTo>
                    <a:pt x="126" y="1"/>
                    <a:pt x="0" y="77"/>
                    <a:pt x="17" y="120"/>
                  </a:cubicBezTo>
                  <a:cubicBezTo>
                    <a:pt x="65" y="276"/>
                    <a:pt x="82" y="417"/>
                    <a:pt x="67" y="574"/>
                  </a:cubicBezTo>
                  <a:cubicBezTo>
                    <a:pt x="225" y="611"/>
                    <a:pt x="379" y="608"/>
                    <a:pt x="535" y="571"/>
                  </a:cubicBezTo>
                  <a:cubicBezTo>
                    <a:pt x="520" y="415"/>
                    <a:pt x="537" y="276"/>
                    <a:pt x="585" y="120"/>
                  </a:cubicBezTo>
                  <a:cubicBezTo>
                    <a:pt x="602" y="77"/>
                    <a:pt x="477" y="1"/>
                    <a:pt x="301" y="0"/>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48"/>
            <p:cNvSpPr>
              <a:spLocks/>
            </p:cNvSpPr>
            <p:nvPr/>
          </p:nvSpPr>
          <p:spPr bwMode="auto">
            <a:xfrm>
              <a:off x="4209" y="766"/>
              <a:ext cx="235" cy="111"/>
            </a:xfrm>
            <a:custGeom>
              <a:avLst/>
              <a:gdLst>
                <a:gd name="T0" fmla="*/ 14 w 488"/>
                <a:gd name="T1" fmla="*/ 0 h 230"/>
                <a:gd name="T2" fmla="*/ 0 w 488"/>
                <a:gd name="T3" fmla="*/ 92 h 230"/>
                <a:gd name="T4" fmla="*/ 488 w 488"/>
                <a:gd name="T5" fmla="*/ 92 h 230"/>
                <a:gd name="T6" fmla="*/ 474 w 488"/>
                <a:gd name="T7" fmla="*/ 0 h 230"/>
                <a:gd name="T8" fmla="*/ 14 w 488"/>
                <a:gd name="T9" fmla="*/ 0 h 230"/>
              </a:gdLst>
              <a:ahLst/>
              <a:cxnLst>
                <a:cxn ang="0">
                  <a:pos x="T0" y="T1"/>
                </a:cxn>
                <a:cxn ang="0">
                  <a:pos x="T2" y="T3"/>
                </a:cxn>
                <a:cxn ang="0">
                  <a:pos x="T4" y="T5"/>
                </a:cxn>
                <a:cxn ang="0">
                  <a:pos x="T6" y="T7"/>
                </a:cxn>
                <a:cxn ang="0">
                  <a:pos x="T8" y="T9"/>
                </a:cxn>
              </a:cxnLst>
              <a:rect l="0" t="0" r="r" b="b"/>
              <a:pathLst>
                <a:path w="488" h="230">
                  <a:moveTo>
                    <a:pt x="14" y="0"/>
                  </a:moveTo>
                  <a:cubicBezTo>
                    <a:pt x="17" y="32"/>
                    <a:pt x="0" y="92"/>
                    <a:pt x="0" y="92"/>
                  </a:cubicBezTo>
                  <a:cubicBezTo>
                    <a:pt x="145" y="230"/>
                    <a:pt x="343" y="230"/>
                    <a:pt x="488" y="92"/>
                  </a:cubicBezTo>
                  <a:cubicBezTo>
                    <a:pt x="488" y="92"/>
                    <a:pt x="474" y="33"/>
                    <a:pt x="474" y="0"/>
                  </a:cubicBezTo>
                  <a:cubicBezTo>
                    <a:pt x="326" y="134"/>
                    <a:pt x="162" y="134"/>
                    <a:pt x="14" y="0"/>
                  </a:cubicBezTo>
                </a:path>
              </a:pathLst>
            </a:custGeom>
            <a:solidFill>
              <a:srgbClr val="ED4C5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9"/>
            <p:cNvSpPr>
              <a:spLocks/>
            </p:cNvSpPr>
            <p:nvPr/>
          </p:nvSpPr>
          <p:spPr bwMode="auto">
            <a:xfrm>
              <a:off x="4188" y="535"/>
              <a:ext cx="277" cy="101"/>
            </a:xfrm>
            <a:custGeom>
              <a:avLst/>
              <a:gdLst>
                <a:gd name="T0" fmla="*/ 575 w 575"/>
                <a:gd name="T1" fmla="*/ 106 h 211"/>
                <a:gd name="T2" fmla="*/ 287 w 575"/>
                <a:gd name="T3" fmla="*/ 211 h 211"/>
                <a:gd name="T4" fmla="*/ 0 w 575"/>
                <a:gd name="T5" fmla="*/ 106 h 211"/>
                <a:gd name="T6" fmla="*/ 287 w 575"/>
                <a:gd name="T7" fmla="*/ 0 h 211"/>
                <a:gd name="T8" fmla="*/ 575 w 575"/>
                <a:gd name="T9" fmla="*/ 106 h 211"/>
              </a:gdLst>
              <a:ahLst/>
              <a:cxnLst>
                <a:cxn ang="0">
                  <a:pos x="T0" y="T1"/>
                </a:cxn>
                <a:cxn ang="0">
                  <a:pos x="T2" y="T3"/>
                </a:cxn>
                <a:cxn ang="0">
                  <a:pos x="T4" y="T5"/>
                </a:cxn>
                <a:cxn ang="0">
                  <a:pos x="T6" y="T7"/>
                </a:cxn>
                <a:cxn ang="0">
                  <a:pos x="T8" y="T9"/>
                </a:cxn>
              </a:cxnLst>
              <a:rect l="0" t="0" r="r" b="b"/>
              <a:pathLst>
                <a:path w="575" h="211">
                  <a:moveTo>
                    <a:pt x="575" y="106"/>
                  </a:moveTo>
                  <a:cubicBezTo>
                    <a:pt x="575" y="165"/>
                    <a:pt x="446" y="211"/>
                    <a:pt x="287" y="211"/>
                  </a:cubicBezTo>
                  <a:cubicBezTo>
                    <a:pt x="128" y="211"/>
                    <a:pt x="0" y="164"/>
                    <a:pt x="0" y="106"/>
                  </a:cubicBezTo>
                  <a:cubicBezTo>
                    <a:pt x="0" y="47"/>
                    <a:pt x="128" y="0"/>
                    <a:pt x="287" y="0"/>
                  </a:cubicBezTo>
                  <a:cubicBezTo>
                    <a:pt x="446" y="0"/>
                    <a:pt x="575" y="47"/>
                    <a:pt x="575" y="106"/>
                  </a:cubicBezTo>
                  <a:close/>
                </a:path>
              </a:pathLst>
            </a:custGeom>
            <a:solidFill>
              <a:srgbClr val="656D7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20" name="Straight Arrow Connector 119"/>
          <p:cNvCxnSpPr/>
          <p:nvPr/>
        </p:nvCxnSpPr>
        <p:spPr>
          <a:xfrm flipH="1">
            <a:off x="5917032" y="2568924"/>
            <a:ext cx="1723802" cy="10719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Group 831"/>
          <p:cNvGrpSpPr>
            <a:grpSpLocks noChangeAspect="1"/>
          </p:cNvGrpSpPr>
          <p:nvPr/>
        </p:nvGrpSpPr>
        <p:grpSpPr bwMode="auto">
          <a:xfrm>
            <a:off x="590653" y="2058207"/>
            <a:ext cx="576262" cy="576262"/>
            <a:chOff x="3606" y="2508"/>
            <a:chExt cx="386" cy="386"/>
          </a:xfrm>
        </p:grpSpPr>
        <p:sp>
          <p:nvSpPr>
            <p:cNvPr id="125" name="AutoShape 830"/>
            <p:cNvSpPr>
              <a:spLocks noChangeAspect="1" noChangeArrowheads="1" noTextEdit="1"/>
            </p:cNvSpPr>
            <p:nvPr/>
          </p:nvSpPr>
          <p:spPr bwMode="auto">
            <a:xfrm>
              <a:off x="3606" y="2508"/>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32"/>
            <p:cNvSpPr>
              <a:spLocks/>
            </p:cNvSpPr>
            <p:nvPr/>
          </p:nvSpPr>
          <p:spPr bwMode="auto">
            <a:xfrm>
              <a:off x="3618" y="2520"/>
              <a:ext cx="361" cy="361"/>
            </a:xfrm>
            <a:custGeom>
              <a:avLst/>
              <a:gdLst>
                <a:gd name="T0" fmla="*/ 741 w 750"/>
                <a:gd name="T1" fmla="*/ 91 h 750"/>
                <a:gd name="T2" fmla="*/ 659 w 750"/>
                <a:gd name="T3" fmla="*/ 9 h 750"/>
                <a:gd name="T4" fmla="*/ 637 w 750"/>
                <a:gd name="T5" fmla="*/ 0 h 750"/>
                <a:gd name="T6" fmla="*/ 87 w 750"/>
                <a:gd name="T7" fmla="*/ 0 h 750"/>
                <a:gd name="T8" fmla="*/ 87 w 750"/>
                <a:gd name="T9" fmla="*/ 50 h 750"/>
                <a:gd name="T10" fmla="*/ 37 w 750"/>
                <a:gd name="T11" fmla="*/ 50 h 750"/>
                <a:gd name="T12" fmla="*/ 37 w 750"/>
                <a:gd name="T13" fmla="*/ 0 h 750"/>
                <a:gd name="T14" fmla="*/ 12 w 750"/>
                <a:gd name="T15" fmla="*/ 0 h 750"/>
                <a:gd name="T16" fmla="*/ 0 w 750"/>
                <a:gd name="T17" fmla="*/ 13 h 750"/>
                <a:gd name="T18" fmla="*/ 0 w 750"/>
                <a:gd name="T19" fmla="*/ 738 h 750"/>
                <a:gd name="T20" fmla="*/ 12 w 750"/>
                <a:gd name="T21" fmla="*/ 750 h 750"/>
                <a:gd name="T22" fmla="*/ 737 w 750"/>
                <a:gd name="T23" fmla="*/ 750 h 750"/>
                <a:gd name="T24" fmla="*/ 750 w 750"/>
                <a:gd name="T25" fmla="*/ 738 h 750"/>
                <a:gd name="T26" fmla="*/ 750 w 750"/>
                <a:gd name="T27" fmla="*/ 113 h 750"/>
                <a:gd name="T28" fmla="*/ 741 w 750"/>
                <a:gd name="T29" fmla="*/ 9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0" h="750">
                  <a:moveTo>
                    <a:pt x="741" y="91"/>
                  </a:moveTo>
                  <a:lnTo>
                    <a:pt x="659" y="9"/>
                  </a:lnTo>
                  <a:cubicBezTo>
                    <a:pt x="654" y="4"/>
                    <a:pt x="644" y="0"/>
                    <a:pt x="637" y="0"/>
                  </a:cubicBezTo>
                  <a:lnTo>
                    <a:pt x="87" y="0"/>
                  </a:lnTo>
                  <a:lnTo>
                    <a:pt x="87" y="50"/>
                  </a:lnTo>
                  <a:lnTo>
                    <a:pt x="37" y="50"/>
                  </a:lnTo>
                  <a:lnTo>
                    <a:pt x="37" y="0"/>
                  </a:lnTo>
                  <a:lnTo>
                    <a:pt x="12" y="0"/>
                  </a:lnTo>
                  <a:cubicBezTo>
                    <a:pt x="6" y="0"/>
                    <a:pt x="0" y="6"/>
                    <a:pt x="0" y="13"/>
                  </a:cubicBezTo>
                  <a:lnTo>
                    <a:pt x="0" y="738"/>
                  </a:lnTo>
                  <a:cubicBezTo>
                    <a:pt x="0" y="744"/>
                    <a:pt x="6" y="750"/>
                    <a:pt x="12" y="750"/>
                  </a:cubicBezTo>
                  <a:lnTo>
                    <a:pt x="737" y="750"/>
                  </a:lnTo>
                  <a:cubicBezTo>
                    <a:pt x="744" y="750"/>
                    <a:pt x="750" y="744"/>
                    <a:pt x="750" y="738"/>
                  </a:cubicBezTo>
                  <a:lnTo>
                    <a:pt x="750" y="113"/>
                  </a:lnTo>
                  <a:cubicBezTo>
                    <a:pt x="750" y="105"/>
                    <a:pt x="746" y="96"/>
                    <a:pt x="741" y="91"/>
                  </a:cubicBezTo>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833"/>
            <p:cNvSpPr>
              <a:spLocks/>
            </p:cNvSpPr>
            <p:nvPr/>
          </p:nvSpPr>
          <p:spPr bwMode="auto">
            <a:xfrm>
              <a:off x="3678" y="2700"/>
              <a:ext cx="241" cy="181"/>
            </a:xfrm>
            <a:custGeom>
              <a:avLst/>
              <a:gdLst>
                <a:gd name="T0" fmla="*/ 0 w 500"/>
                <a:gd name="T1" fmla="*/ 375 h 375"/>
                <a:gd name="T2" fmla="*/ 0 w 500"/>
                <a:gd name="T3" fmla="*/ 25 h 375"/>
                <a:gd name="T4" fmla="*/ 25 w 500"/>
                <a:gd name="T5" fmla="*/ 0 h 375"/>
                <a:gd name="T6" fmla="*/ 475 w 500"/>
                <a:gd name="T7" fmla="*/ 0 h 375"/>
                <a:gd name="T8" fmla="*/ 500 w 500"/>
                <a:gd name="T9" fmla="*/ 25 h 375"/>
                <a:gd name="T10" fmla="*/ 500 w 500"/>
                <a:gd name="T11" fmla="*/ 375 h 375"/>
                <a:gd name="T12" fmla="*/ 0 w 500"/>
                <a:gd name="T13" fmla="*/ 375 h 375"/>
              </a:gdLst>
              <a:ahLst/>
              <a:cxnLst>
                <a:cxn ang="0">
                  <a:pos x="T0" y="T1"/>
                </a:cxn>
                <a:cxn ang="0">
                  <a:pos x="T2" y="T3"/>
                </a:cxn>
                <a:cxn ang="0">
                  <a:pos x="T4" y="T5"/>
                </a:cxn>
                <a:cxn ang="0">
                  <a:pos x="T6" y="T7"/>
                </a:cxn>
                <a:cxn ang="0">
                  <a:pos x="T8" y="T9"/>
                </a:cxn>
                <a:cxn ang="0">
                  <a:pos x="T10" y="T11"/>
                </a:cxn>
                <a:cxn ang="0">
                  <a:pos x="T12" y="T13"/>
                </a:cxn>
              </a:cxnLst>
              <a:rect l="0" t="0" r="r" b="b"/>
              <a:pathLst>
                <a:path w="500" h="375">
                  <a:moveTo>
                    <a:pt x="0" y="375"/>
                  </a:moveTo>
                  <a:lnTo>
                    <a:pt x="0" y="25"/>
                  </a:lnTo>
                  <a:cubicBezTo>
                    <a:pt x="0" y="11"/>
                    <a:pt x="11" y="0"/>
                    <a:pt x="25" y="0"/>
                  </a:cubicBezTo>
                  <a:lnTo>
                    <a:pt x="475" y="0"/>
                  </a:lnTo>
                  <a:cubicBezTo>
                    <a:pt x="489" y="0"/>
                    <a:pt x="500" y="11"/>
                    <a:pt x="500" y="25"/>
                  </a:cubicBezTo>
                  <a:lnTo>
                    <a:pt x="500" y="375"/>
                  </a:lnTo>
                  <a:lnTo>
                    <a:pt x="0" y="37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834"/>
            <p:cNvSpPr>
              <a:spLocks/>
            </p:cNvSpPr>
            <p:nvPr/>
          </p:nvSpPr>
          <p:spPr bwMode="auto">
            <a:xfrm>
              <a:off x="3714" y="2520"/>
              <a:ext cx="205" cy="132"/>
            </a:xfrm>
            <a:custGeom>
              <a:avLst/>
              <a:gdLst>
                <a:gd name="T0" fmla="*/ 0 w 425"/>
                <a:gd name="T1" fmla="*/ 0 h 275"/>
                <a:gd name="T2" fmla="*/ 0 w 425"/>
                <a:gd name="T3" fmla="*/ 250 h 275"/>
                <a:gd name="T4" fmla="*/ 25 w 425"/>
                <a:gd name="T5" fmla="*/ 275 h 275"/>
                <a:gd name="T6" fmla="*/ 400 w 425"/>
                <a:gd name="T7" fmla="*/ 275 h 275"/>
                <a:gd name="T8" fmla="*/ 425 w 425"/>
                <a:gd name="T9" fmla="*/ 250 h 275"/>
                <a:gd name="T10" fmla="*/ 425 w 425"/>
                <a:gd name="T11" fmla="*/ 0 h 275"/>
                <a:gd name="T12" fmla="*/ 0 w 42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425" h="275">
                  <a:moveTo>
                    <a:pt x="0" y="0"/>
                  </a:moveTo>
                  <a:lnTo>
                    <a:pt x="0" y="250"/>
                  </a:lnTo>
                  <a:cubicBezTo>
                    <a:pt x="0" y="264"/>
                    <a:pt x="11" y="275"/>
                    <a:pt x="25" y="275"/>
                  </a:cubicBezTo>
                  <a:lnTo>
                    <a:pt x="400" y="275"/>
                  </a:lnTo>
                  <a:cubicBezTo>
                    <a:pt x="414" y="275"/>
                    <a:pt x="425" y="264"/>
                    <a:pt x="425" y="250"/>
                  </a:cubicBezTo>
                  <a:lnTo>
                    <a:pt x="425" y="0"/>
                  </a:lnTo>
                  <a:lnTo>
                    <a:pt x="0" y="0"/>
                  </a:lnTo>
                  <a:close/>
                </a:path>
              </a:pathLst>
            </a:custGeom>
            <a:solidFill>
              <a:srgbClr val="E8E8E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Rectangle 835"/>
            <p:cNvSpPr>
              <a:spLocks noChangeArrowheads="1"/>
            </p:cNvSpPr>
            <p:nvPr/>
          </p:nvSpPr>
          <p:spPr bwMode="auto">
            <a:xfrm>
              <a:off x="3822" y="2544"/>
              <a:ext cx="61" cy="96"/>
            </a:xfrm>
            <a:prstGeom prst="rect">
              <a:avLst/>
            </a:prstGeom>
            <a:solidFill>
              <a:srgbClr val="3E4347"/>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836"/>
            <p:cNvSpPr>
              <a:spLocks/>
            </p:cNvSpPr>
            <p:nvPr/>
          </p:nvSpPr>
          <p:spPr bwMode="auto">
            <a:xfrm>
              <a:off x="3937" y="2839"/>
              <a:ext cx="24" cy="24"/>
            </a:xfrm>
            <a:custGeom>
              <a:avLst/>
              <a:gdLst>
                <a:gd name="T0" fmla="*/ 50 w 50"/>
                <a:gd name="T1" fmla="*/ 12 h 50"/>
                <a:gd name="T2" fmla="*/ 37 w 50"/>
                <a:gd name="T3" fmla="*/ 0 h 50"/>
                <a:gd name="T4" fmla="*/ 12 w 50"/>
                <a:gd name="T5" fmla="*/ 0 h 50"/>
                <a:gd name="T6" fmla="*/ 0 w 50"/>
                <a:gd name="T7" fmla="*/ 12 h 50"/>
                <a:gd name="T8" fmla="*/ 0 w 50"/>
                <a:gd name="T9" fmla="*/ 37 h 50"/>
                <a:gd name="T10" fmla="*/ 12 w 50"/>
                <a:gd name="T11" fmla="*/ 50 h 50"/>
                <a:gd name="T12" fmla="*/ 37 w 50"/>
                <a:gd name="T13" fmla="*/ 50 h 50"/>
                <a:gd name="T14" fmla="*/ 50 w 50"/>
                <a:gd name="T15" fmla="*/ 37 h 50"/>
                <a:gd name="T16" fmla="*/ 50 w 50"/>
                <a:gd name="T17"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0">
                  <a:moveTo>
                    <a:pt x="50" y="12"/>
                  </a:moveTo>
                  <a:cubicBezTo>
                    <a:pt x="50" y="5"/>
                    <a:pt x="43" y="0"/>
                    <a:pt x="37" y="0"/>
                  </a:cubicBezTo>
                  <a:lnTo>
                    <a:pt x="12" y="0"/>
                  </a:lnTo>
                  <a:cubicBezTo>
                    <a:pt x="6" y="0"/>
                    <a:pt x="0" y="5"/>
                    <a:pt x="0" y="12"/>
                  </a:cubicBezTo>
                  <a:lnTo>
                    <a:pt x="0" y="37"/>
                  </a:lnTo>
                  <a:cubicBezTo>
                    <a:pt x="0" y="43"/>
                    <a:pt x="6" y="50"/>
                    <a:pt x="12" y="50"/>
                  </a:cubicBezTo>
                  <a:lnTo>
                    <a:pt x="37" y="50"/>
                  </a:lnTo>
                  <a:cubicBezTo>
                    <a:pt x="43" y="50"/>
                    <a:pt x="50" y="43"/>
                    <a:pt x="50" y="37"/>
                  </a:cubicBezTo>
                  <a:lnTo>
                    <a:pt x="50" y="1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Rectangle 837"/>
            <p:cNvSpPr>
              <a:spLocks noChangeArrowheads="1"/>
            </p:cNvSpPr>
            <p:nvPr/>
          </p:nvSpPr>
          <p:spPr bwMode="auto">
            <a:xfrm>
              <a:off x="3678" y="2833"/>
              <a:ext cx="241" cy="48"/>
            </a:xfrm>
            <a:prstGeom prst="rect">
              <a:avLst/>
            </a:prstGeom>
            <a:solidFill>
              <a:srgbClr val="F1574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 name="Rectangle 838"/>
            <p:cNvSpPr>
              <a:spLocks noChangeArrowheads="1"/>
            </p:cNvSpPr>
            <p:nvPr/>
          </p:nvSpPr>
          <p:spPr bwMode="auto">
            <a:xfrm>
              <a:off x="3708" y="2724"/>
              <a:ext cx="181" cy="12"/>
            </a:xfrm>
            <a:prstGeom prst="rect">
              <a:avLst/>
            </a:prstGeom>
            <a:solidFill>
              <a:srgbClr val="F1574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839"/>
            <p:cNvSpPr>
              <a:spLocks noChangeArrowheads="1"/>
            </p:cNvSpPr>
            <p:nvPr/>
          </p:nvSpPr>
          <p:spPr bwMode="auto">
            <a:xfrm>
              <a:off x="3708" y="2760"/>
              <a:ext cx="181" cy="12"/>
            </a:xfrm>
            <a:prstGeom prst="rect">
              <a:avLst/>
            </a:prstGeom>
            <a:solidFill>
              <a:srgbClr val="F1574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Rectangle 840"/>
            <p:cNvSpPr>
              <a:spLocks noChangeArrowheads="1"/>
            </p:cNvSpPr>
            <p:nvPr/>
          </p:nvSpPr>
          <p:spPr bwMode="auto">
            <a:xfrm>
              <a:off x="3708" y="2797"/>
              <a:ext cx="181" cy="12"/>
            </a:xfrm>
            <a:prstGeom prst="rect">
              <a:avLst/>
            </a:prstGeom>
            <a:solidFill>
              <a:srgbClr val="F1574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5" name="Group 843"/>
          <p:cNvGrpSpPr>
            <a:grpSpLocks noChangeAspect="1"/>
          </p:cNvGrpSpPr>
          <p:nvPr/>
        </p:nvGrpSpPr>
        <p:grpSpPr bwMode="auto">
          <a:xfrm>
            <a:off x="2525868" y="2027016"/>
            <a:ext cx="602960" cy="602960"/>
            <a:chOff x="3647" y="2957"/>
            <a:chExt cx="386" cy="386"/>
          </a:xfrm>
        </p:grpSpPr>
        <p:sp>
          <p:nvSpPr>
            <p:cNvPr id="136"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 name="Group 843"/>
          <p:cNvGrpSpPr>
            <a:grpSpLocks noChangeAspect="1"/>
          </p:cNvGrpSpPr>
          <p:nvPr/>
        </p:nvGrpSpPr>
        <p:grpSpPr bwMode="auto">
          <a:xfrm>
            <a:off x="4305740" y="2008313"/>
            <a:ext cx="602960" cy="602960"/>
            <a:chOff x="3647" y="2957"/>
            <a:chExt cx="386" cy="386"/>
          </a:xfrm>
        </p:grpSpPr>
        <p:sp>
          <p:nvSpPr>
            <p:cNvPr id="147"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843"/>
          <p:cNvGrpSpPr>
            <a:grpSpLocks noChangeAspect="1"/>
          </p:cNvGrpSpPr>
          <p:nvPr/>
        </p:nvGrpSpPr>
        <p:grpSpPr bwMode="auto">
          <a:xfrm>
            <a:off x="5979722" y="2054732"/>
            <a:ext cx="602960" cy="602960"/>
            <a:chOff x="3647" y="2957"/>
            <a:chExt cx="386" cy="386"/>
          </a:xfrm>
        </p:grpSpPr>
        <p:sp>
          <p:nvSpPr>
            <p:cNvPr id="158"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51" name="Straight Arrow Connector 250"/>
          <p:cNvCxnSpPr/>
          <p:nvPr/>
        </p:nvCxnSpPr>
        <p:spPr>
          <a:xfrm flipV="1">
            <a:off x="4560382" y="1513195"/>
            <a:ext cx="0" cy="4062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4" name="Group 855"/>
          <p:cNvGrpSpPr>
            <a:grpSpLocks noChangeAspect="1"/>
          </p:cNvGrpSpPr>
          <p:nvPr/>
        </p:nvGrpSpPr>
        <p:grpSpPr bwMode="auto">
          <a:xfrm>
            <a:off x="4334948" y="2072027"/>
            <a:ext cx="500526" cy="500526"/>
            <a:chOff x="3619" y="3463"/>
            <a:chExt cx="386" cy="386"/>
          </a:xfrm>
        </p:grpSpPr>
        <p:sp>
          <p:nvSpPr>
            <p:cNvPr id="25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44" name="Straight Arrow Connector 243"/>
          <p:cNvCxnSpPr/>
          <p:nvPr/>
        </p:nvCxnSpPr>
        <p:spPr>
          <a:xfrm flipV="1">
            <a:off x="6250753" y="1527465"/>
            <a:ext cx="0" cy="4062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5" name="Group 855"/>
          <p:cNvGrpSpPr>
            <a:grpSpLocks noChangeAspect="1"/>
          </p:cNvGrpSpPr>
          <p:nvPr/>
        </p:nvGrpSpPr>
        <p:grpSpPr bwMode="auto">
          <a:xfrm>
            <a:off x="6007316" y="2059378"/>
            <a:ext cx="500526" cy="500526"/>
            <a:chOff x="3619" y="3463"/>
            <a:chExt cx="386" cy="386"/>
          </a:xfrm>
        </p:grpSpPr>
        <p:sp>
          <p:nvSpPr>
            <p:cNvPr id="246"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3" name="Group 122"/>
          <p:cNvGrpSpPr>
            <a:grpSpLocks noChangeAspect="1"/>
          </p:cNvGrpSpPr>
          <p:nvPr/>
        </p:nvGrpSpPr>
        <p:grpSpPr bwMode="auto">
          <a:xfrm>
            <a:off x="5899614" y="750517"/>
            <a:ext cx="612775" cy="611187"/>
            <a:chOff x="2915" y="2477"/>
            <a:chExt cx="386" cy="385"/>
          </a:xfrm>
        </p:grpSpPr>
        <p:sp>
          <p:nvSpPr>
            <p:cNvPr id="224" name="AutoShape 121"/>
            <p:cNvSpPr>
              <a:spLocks noChangeAspect="1" noChangeArrowheads="1" noTextEdit="1"/>
            </p:cNvSpPr>
            <p:nvPr/>
          </p:nvSpPr>
          <p:spPr bwMode="auto">
            <a:xfrm>
              <a:off x="2915" y="2477"/>
              <a:ext cx="38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23"/>
            <p:cNvSpPr>
              <a:spLocks/>
            </p:cNvSpPr>
            <p:nvPr/>
          </p:nvSpPr>
          <p:spPr bwMode="auto">
            <a:xfrm>
              <a:off x="2984" y="2561"/>
              <a:ext cx="250" cy="163"/>
            </a:xfrm>
            <a:custGeom>
              <a:avLst/>
              <a:gdLst>
                <a:gd name="T0" fmla="*/ 0 w 520"/>
                <a:gd name="T1" fmla="*/ 340 h 340"/>
                <a:gd name="T2" fmla="*/ 520 w 520"/>
                <a:gd name="T3" fmla="*/ 340 h 340"/>
                <a:gd name="T4" fmla="*/ 260 w 520"/>
                <a:gd name="T5" fmla="*/ 0 h 340"/>
                <a:gd name="T6" fmla="*/ 0 w 520"/>
                <a:gd name="T7" fmla="*/ 340 h 340"/>
              </a:gdLst>
              <a:ahLst/>
              <a:cxnLst>
                <a:cxn ang="0">
                  <a:pos x="T0" y="T1"/>
                </a:cxn>
                <a:cxn ang="0">
                  <a:pos x="T2" y="T3"/>
                </a:cxn>
                <a:cxn ang="0">
                  <a:pos x="T4" y="T5"/>
                </a:cxn>
                <a:cxn ang="0">
                  <a:pos x="T6" y="T7"/>
                </a:cxn>
              </a:cxnLst>
              <a:rect l="0" t="0" r="r" b="b"/>
              <a:pathLst>
                <a:path w="520" h="340">
                  <a:moveTo>
                    <a:pt x="0" y="340"/>
                  </a:moveTo>
                  <a:lnTo>
                    <a:pt x="520" y="340"/>
                  </a:lnTo>
                  <a:cubicBezTo>
                    <a:pt x="520" y="60"/>
                    <a:pt x="480" y="0"/>
                    <a:pt x="260" y="0"/>
                  </a:cubicBezTo>
                  <a:cubicBezTo>
                    <a:pt x="40" y="0"/>
                    <a:pt x="0" y="60"/>
                    <a:pt x="0" y="340"/>
                  </a:cubicBezTo>
                </a:path>
              </a:pathLst>
            </a:custGeom>
            <a:solidFill>
              <a:srgbClr val="FFB3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24"/>
            <p:cNvSpPr>
              <a:spLocks/>
            </p:cNvSpPr>
            <p:nvPr/>
          </p:nvSpPr>
          <p:spPr bwMode="auto">
            <a:xfrm>
              <a:off x="2963" y="2607"/>
              <a:ext cx="281" cy="244"/>
            </a:xfrm>
            <a:custGeom>
              <a:avLst/>
              <a:gdLst>
                <a:gd name="T0" fmla="*/ 541 w 584"/>
                <a:gd name="T1" fmla="*/ 182 h 507"/>
                <a:gd name="T2" fmla="*/ 534 w 584"/>
                <a:gd name="T3" fmla="*/ 208 h 507"/>
                <a:gd name="T4" fmla="*/ 516 w 584"/>
                <a:gd name="T5" fmla="*/ 224 h 507"/>
                <a:gd name="T6" fmla="*/ 519 w 584"/>
                <a:gd name="T7" fmla="*/ 174 h 507"/>
                <a:gd name="T8" fmla="*/ 303 w 584"/>
                <a:gd name="T9" fmla="*/ 49 h 507"/>
                <a:gd name="T10" fmla="*/ 0 w 584"/>
                <a:gd name="T11" fmla="*/ 199 h 507"/>
                <a:gd name="T12" fmla="*/ 80 w 584"/>
                <a:gd name="T13" fmla="*/ 323 h 507"/>
                <a:gd name="T14" fmla="*/ 248 w 584"/>
                <a:gd name="T15" fmla="*/ 494 h 507"/>
                <a:gd name="T16" fmla="*/ 358 w 584"/>
                <a:gd name="T17" fmla="*/ 494 h 507"/>
                <a:gd name="T18" fmla="*/ 530 w 584"/>
                <a:gd name="T19" fmla="*/ 296 h 507"/>
                <a:gd name="T20" fmla="*/ 583 w 584"/>
                <a:gd name="T21" fmla="*/ 234 h 507"/>
                <a:gd name="T22" fmla="*/ 541 w 584"/>
                <a:gd name="T23" fmla="*/ 18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507">
                  <a:moveTo>
                    <a:pt x="541" y="182"/>
                  </a:moveTo>
                  <a:cubicBezTo>
                    <a:pt x="540" y="193"/>
                    <a:pt x="538" y="203"/>
                    <a:pt x="534" y="208"/>
                  </a:cubicBezTo>
                  <a:cubicBezTo>
                    <a:pt x="529" y="218"/>
                    <a:pt x="516" y="224"/>
                    <a:pt x="516" y="224"/>
                  </a:cubicBezTo>
                  <a:cubicBezTo>
                    <a:pt x="516" y="224"/>
                    <a:pt x="519" y="203"/>
                    <a:pt x="519" y="174"/>
                  </a:cubicBezTo>
                  <a:cubicBezTo>
                    <a:pt x="506" y="0"/>
                    <a:pt x="496" y="49"/>
                    <a:pt x="303" y="49"/>
                  </a:cubicBezTo>
                  <a:cubicBezTo>
                    <a:pt x="110" y="49"/>
                    <a:pt x="0" y="83"/>
                    <a:pt x="0" y="199"/>
                  </a:cubicBezTo>
                  <a:cubicBezTo>
                    <a:pt x="0" y="284"/>
                    <a:pt x="80" y="323"/>
                    <a:pt x="80" y="323"/>
                  </a:cubicBezTo>
                  <a:cubicBezTo>
                    <a:pt x="100" y="407"/>
                    <a:pt x="158" y="453"/>
                    <a:pt x="248" y="494"/>
                  </a:cubicBezTo>
                  <a:cubicBezTo>
                    <a:pt x="275" y="507"/>
                    <a:pt x="330" y="507"/>
                    <a:pt x="358" y="494"/>
                  </a:cubicBezTo>
                  <a:cubicBezTo>
                    <a:pt x="458" y="449"/>
                    <a:pt x="516" y="397"/>
                    <a:pt x="530" y="296"/>
                  </a:cubicBezTo>
                  <a:cubicBezTo>
                    <a:pt x="570" y="293"/>
                    <a:pt x="583" y="266"/>
                    <a:pt x="583" y="234"/>
                  </a:cubicBezTo>
                  <a:cubicBezTo>
                    <a:pt x="584" y="181"/>
                    <a:pt x="560" y="177"/>
                    <a:pt x="541" y="182"/>
                  </a:cubicBezTo>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125"/>
            <p:cNvSpPr>
              <a:spLocks/>
            </p:cNvSpPr>
            <p:nvPr/>
          </p:nvSpPr>
          <p:spPr bwMode="auto">
            <a:xfrm>
              <a:off x="3066" y="2782"/>
              <a:ext cx="87" cy="28"/>
            </a:xfrm>
            <a:custGeom>
              <a:avLst/>
              <a:gdLst>
                <a:gd name="T0" fmla="*/ 180 w 180"/>
                <a:gd name="T1" fmla="*/ 9 h 60"/>
                <a:gd name="T2" fmla="*/ 90 w 180"/>
                <a:gd name="T3" fmla="*/ 60 h 60"/>
                <a:gd name="T4" fmla="*/ 0 w 180"/>
                <a:gd name="T5" fmla="*/ 9 h 60"/>
                <a:gd name="T6" fmla="*/ 8 w 180"/>
                <a:gd name="T7" fmla="*/ 0 h 60"/>
                <a:gd name="T8" fmla="*/ 171 w 180"/>
                <a:gd name="T9" fmla="*/ 0 h 60"/>
                <a:gd name="T10" fmla="*/ 180 w 180"/>
                <a:gd name="T11" fmla="*/ 9 h 60"/>
              </a:gdLst>
              <a:ahLst/>
              <a:cxnLst>
                <a:cxn ang="0">
                  <a:pos x="T0" y="T1"/>
                </a:cxn>
                <a:cxn ang="0">
                  <a:pos x="T2" y="T3"/>
                </a:cxn>
                <a:cxn ang="0">
                  <a:pos x="T4" y="T5"/>
                </a:cxn>
                <a:cxn ang="0">
                  <a:pos x="T6" y="T7"/>
                </a:cxn>
                <a:cxn ang="0">
                  <a:pos x="T8" y="T9"/>
                </a:cxn>
                <a:cxn ang="0">
                  <a:pos x="T10" y="T11"/>
                </a:cxn>
              </a:cxnLst>
              <a:rect l="0" t="0" r="r" b="b"/>
              <a:pathLst>
                <a:path w="180" h="60">
                  <a:moveTo>
                    <a:pt x="180" y="9"/>
                  </a:moveTo>
                  <a:cubicBezTo>
                    <a:pt x="180" y="43"/>
                    <a:pt x="135" y="60"/>
                    <a:pt x="90" y="60"/>
                  </a:cubicBezTo>
                  <a:cubicBezTo>
                    <a:pt x="45" y="60"/>
                    <a:pt x="0" y="43"/>
                    <a:pt x="0" y="9"/>
                  </a:cubicBezTo>
                  <a:cubicBezTo>
                    <a:pt x="0" y="9"/>
                    <a:pt x="0" y="0"/>
                    <a:pt x="8" y="0"/>
                  </a:cubicBezTo>
                  <a:lnTo>
                    <a:pt x="171" y="0"/>
                  </a:lnTo>
                  <a:cubicBezTo>
                    <a:pt x="180" y="0"/>
                    <a:pt x="180" y="9"/>
                    <a:pt x="180" y="9"/>
                  </a:cubicBezTo>
                  <a:close/>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26"/>
            <p:cNvSpPr>
              <a:spLocks/>
            </p:cNvSpPr>
            <p:nvPr/>
          </p:nvSpPr>
          <p:spPr bwMode="auto">
            <a:xfrm>
              <a:off x="3133" y="2689"/>
              <a:ext cx="68" cy="38"/>
            </a:xfrm>
            <a:custGeom>
              <a:avLst/>
              <a:gdLst>
                <a:gd name="T0" fmla="*/ 70 w 140"/>
                <a:gd name="T1" fmla="*/ 0 h 80"/>
                <a:gd name="T2" fmla="*/ 140 w 140"/>
                <a:gd name="T3" fmla="*/ 36 h 80"/>
                <a:gd name="T4" fmla="*/ 74 w 140"/>
                <a:gd name="T5" fmla="*/ 80 h 80"/>
                <a:gd name="T6" fmla="*/ 0 w 140"/>
                <a:gd name="T7" fmla="*/ 45 h 80"/>
                <a:gd name="T8" fmla="*/ 70 w 140"/>
                <a:gd name="T9" fmla="*/ 0 h 80"/>
              </a:gdLst>
              <a:ahLst/>
              <a:cxnLst>
                <a:cxn ang="0">
                  <a:pos x="T0" y="T1"/>
                </a:cxn>
                <a:cxn ang="0">
                  <a:pos x="T2" y="T3"/>
                </a:cxn>
                <a:cxn ang="0">
                  <a:pos x="T4" y="T5"/>
                </a:cxn>
                <a:cxn ang="0">
                  <a:pos x="T6" y="T7"/>
                </a:cxn>
                <a:cxn ang="0">
                  <a:pos x="T8" y="T9"/>
                </a:cxn>
              </a:cxnLst>
              <a:rect l="0" t="0" r="r" b="b"/>
              <a:pathLst>
                <a:path w="140" h="80">
                  <a:moveTo>
                    <a:pt x="70" y="0"/>
                  </a:moveTo>
                  <a:cubicBezTo>
                    <a:pt x="120" y="0"/>
                    <a:pt x="140" y="18"/>
                    <a:pt x="140" y="36"/>
                  </a:cubicBezTo>
                  <a:cubicBezTo>
                    <a:pt x="140" y="55"/>
                    <a:pt x="140" y="80"/>
                    <a:pt x="74" y="80"/>
                  </a:cubicBezTo>
                  <a:cubicBezTo>
                    <a:pt x="10" y="80"/>
                    <a:pt x="0" y="73"/>
                    <a:pt x="0" y="45"/>
                  </a:cubicBezTo>
                  <a:cubicBezTo>
                    <a:pt x="0" y="27"/>
                    <a:pt x="20" y="0"/>
                    <a:pt x="70" y="0"/>
                  </a:cubicBezTo>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Oval 127"/>
            <p:cNvSpPr>
              <a:spLocks noChangeArrowheads="1"/>
            </p:cNvSpPr>
            <p:nvPr/>
          </p:nvSpPr>
          <p:spPr bwMode="auto">
            <a:xfrm>
              <a:off x="3143" y="2681"/>
              <a:ext cx="43" cy="43"/>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Oval 128"/>
            <p:cNvSpPr>
              <a:spLocks noChangeArrowheads="1"/>
            </p:cNvSpPr>
            <p:nvPr/>
          </p:nvSpPr>
          <p:spPr bwMode="auto">
            <a:xfrm>
              <a:off x="3157" y="2696"/>
              <a:ext cx="15" cy="14"/>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29"/>
            <p:cNvSpPr>
              <a:spLocks/>
            </p:cNvSpPr>
            <p:nvPr/>
          </p:nvSpPr>
          <p:spPr bwMode="auto">
            <a:xfrm>
              <a:off x="3133" y="2672"/>
              <a:ext cx="68" cy="38"/>
            </a:xfrm>
            <a:custGeom>
              <a:avLst/>
              <a:gdLst>
                <a:gd name="T0" fmla="*/ 140 w 140"/>
                <a:gd name="T1" fmla="*/ 70 h 80"/>
                <a:gd name="T2" fmla="*/ 0 w 140"/>
                <a:gd name="T3" fmla="*/ 80 h 80"/>
                <a:gd name="T4" fmla="*/ 140 w 140"/>
                <a:gd name="T5" fmla="*/ 70 h 80"/>
              </a:gdLst>
              <a:ahLst/>
              <a:cxnLst>
                <a:cxn ang="0">
                  <a:pos x="T0" y="T1"/>
                </a:cxn>
                <a:cxn ang="0">
                  <a:pos x="T2" y="T3"/>
                </a:cxn>
                <a:cxn ang="0">
                  <a:pos x="T4" y="T5"/>
                </a:cxn>
              </a:cxnLst>
              <a:rect l="0" t="0" r="r" b="b"/>
              <a:pathLst>
                <a:path w="140" h="80">
                  <a:moveTo>
                    <a:pt x="140" y="70"/>
                  </a:moveTo>
                  <a:cubicBezTo>
                    <a:pt x="140" y="0"/>
                    <a:pt x="0" y="0"/>
                    <a:pt x="0" y="80"/>
                  </a:cubicBezTo>
                  <a:cubicBezTo>
                    <a:pt x="20" y="20"/>
                    <a:pt x="120" y="20"/>
                    <a:pt x="140" y="70"/>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30"/>
            <p:cNvSpPr>
              <a:spLocks/>
            </p:cNvSpPr>
            <p:nvPr/>
          </p:nvSpPr>
          <p:spPr bwMode="auto">
            <a:xfrm>
              <a:off x="3079" y="2753"/>
              <a:ext cx="61" cy="14"/>
            </a:xfrm>
            <a:custGeom>
              <a:avLst/>
              <a:gdLst>
                <a:gd name="T0" fmla="*/ 63 w 126"/>
                <a:gd name="T1" fmla="*/ 30 h 30"/>
                <a:gd name="T2" fmla="*/ 21 w 126"/>
                <a:gd name="T3" fmla="*/ 0 h 30"/>
                <a:gd name="T4" fmla="*/ 105 w 126"/>
                <a:gd name="T5" fmla="*/ 0 h 30"/>
                <a:gd name="T6" fmla="*/ 63 w 126"/>
                <a:gd name="T7" fmla="*/ 30 h 30"/>
              </a:gdLst>
              <a:ahLst/>
              <a:cxnLst>
                <a:cxn ang="0">
                  <a:pos x="T0" y="T1"/>
                </a:cxn>
                <a:cxn ang="0">
                  <a:pos x="T2" y="T3"/>
                </a:cxn>
                <a:cxn ang="0">
                  <a:pos x="T4" y="T5"/>
                </a:cxn>
                <a:cxn ang="0">
                  <a:pos x="T6" y="T7"/>
                </a:cxn>
              </a:cxnLst>
              <a:rect l="0" t="0" r="r" b="b"/>
              <a:pathLst>
                <a:path w="126" h="30">
                  <a:moveTo>
                    <a:pt x="63" y="30"/>
                  </a:moveTo>
                  <a:cubicBezTo>
                    <a:pt x="21" y="30"/>
                    <a:pt x="0" y="0"/>
                    <a:pt x="21" y="0"/>
                  </a:cubicBezTo>
                  <a:lnTo>
                    <a:pt x="105" y="0"/>
                  </a:lnTo>
                  <a:cubicBezTo>
                    <a:pt x="126" y="0"/>
                    <a:pt x="104" y="30"/>
                    <a:pt x="63" y="30"/>
                  </a:cubicBezTo>
                  <a:close/>
                </a:path>
              </a:pathLst>
            </a:custGeom>
            <a:solidFill>
              <a:srgbClr val="EBA35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31"/>
            <p:cNvSpPr>
              <a:spLocks/>
            </p:cNvSpPr>
            <p:nvPr/>
          </p:nvSpPr>
          <p:spPr bwMode="auto">
            <a:xfrm>
              <a:off x="2993" y="2682"/>
              <a:ext cx="78" cy="45"/>
            </a:xfrm>
            <a:custGeom>
              <a:avLst/>
              <a:gdLst>
                <a:gd name="T0" fmla="*/ 81 w 162"/>
                <a:gd name="T1" fmla="*/ 0 h 93"/>
                <a:gd name="T2" fmla="*/ 0 w 162"/>
                <a:gd name="T3" fmla="*/ 42 h 93"/>
                <a:gd name="T4" fmla="*/ 76 w 162"/>
                <a:gd name="T5" fmla="*/ 93 h 93"/>
                <a:gd name="T6" fmla="*/ 162 w 162"/>
                <a:gd name="T7" fmla="*/ 53 h 93"/>
                <a:gd name="T8" fmla="*/ 81 w 162"/>
                <a:gd name="T9" fmla="*/ 0 h 93"/>
              </a:gdLst>
              <a:ahLst/>
              <a:cxnLst>
                <a:cxn ang="0">
                  <a:pos x="T0" y="T1"/>
                </a:cxn>
                <a:cxn ang="0">
                  <a:pos x="T2" y="T3"/>
                </a:cxn>
                <a:cxn ang="0">
                  <a:pos x="T4" y="T5"/>
                </a:cxn>
                <a:cxn ang="0">
                  <a:pos x="T6" y="T7"/>
                </a:cxn>
                <a:cxn ang="0">
                  <a:pos x="T8" y="T9"/>
                </a:cxn>
              </a:cxnLst>
              <a:rect l="0" t="0" r="r" b="b"/>
              <a:pathLst>
                <a:path w="162" h="93">
                  <a:moveTo>
                    <a:pt x="81" y="0"/>
                  </a:moveTo>
                  <a:cubicBezTo>
                    <a:pt x="23" y="0"/>
                    <a:pt x="0" y="21"/>
                    <a:pt x="0" y="42"/>
                  </a:cubicBezTo>
                  <a:cubicBezTo>
                    <a:pt x="0" y="63"/>
                    <a:pt x="0" y="93"/>
                    <a:pt x="76" y="93"/>
                  </a:cubicBezTo>
                  <a:cubicBezTo>
                    <a:pt x="150" y="93"/>
                    <a:pt x="162" y="85"/>
                    <a:pt x="162" y="53"/>
                  </a:cubicBezTo>
                  <a:cubicBezTo>
                    <a:pt x="162" y="31"/>
                    <a:pt x="138" y="0"/>
                    <a:pt x="81"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Oval 132"/>
            <p:cNvSpPr>
              <a:spLocks noChangeArrowheads="1"/>
            </p:cNvSpPr>
            <p:nvPr/>
          </p:nvSpPr>
          <p:spPr bwMode="auto">
            <a:xfrm>
              <a:off x="3010" y="2674"/>
              <a:ext cx="50" cy="50"/>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33"/>
            <p:cNvSpPr>
              <a:spLocks/>
            </p:cNvSpPr>
            <p:nvPr/>
          </p:nvSpPr>
          <p:spPr bwMode="auto">
            <a:xfrm>
              <a:off x="3027" y="2691"/>
              <a:ext cx="17" cy="17"/>
            </a:xfrm>
            <a:custGeom>
              <a:avLst/>
              <a:gdLst>
                <a:gd name="T0" fmla="*/ 35 w 35"/>
                <a:gd name="T1" fmla="*/ 18 h 35"/>
                <a:gd name="T2" fmla="*/ 17 w 35"/>
                <a:gd name="T3" fmla="*/ 35 h 35"/>
                <a:gd name="T4" fmla="*/ 0 w 35"/>
                <a:gd name="T5" fmla="*/ 18 h 35"/>
                <a:gd name="T6" fmla="*/ 17 w 35"/>
                <a:gd name="T7" fmla="*/ 0 h 35"/>
                <a:gd name="T8" fmla="*/ 35 w 35"/>
                <a:gd name="T9" fmla="*/ 18 h 35"/>
              </a:gdLst>
              <a:ahLst/>
              <a:cxnLst>
                <a:cxn ang="0">
                  <a:pos x="T0" y="T1"/>
                </a:cxn>
                <a:cxn ang="0">
                  <a:pos x="T2" y="T3"/>
                </a:cxn>
                <a:cxn ang="0">
                  <a:pos x="T4" y="T5"/>
                </a:cxn>
                <a:cxn ang="0">
                  <a:pos x="T6" y="T7"/>
                </a:cxn>
                <a:cxn ang="0">
                  <a:pos x="T8" y="T9"/>
                </a:cxn>
              </a:cxnLst>
              <a:rect l="0" t="0" r="r" b="b"/>
              <a:pathLst>
                <a:path w="35" h="35">
                  <a:moveTo>
                    <a:pt x="35" y="18"/>
                  </a:moveTo>
                  <a:cubicBezTo>
                    <a:pt x="35" y="28"/>
                    <a:pt x="27" y="35"/>
                    <a:pt x="17" y="35"/>
                  </a:cubicBezTo>
                  <a:cubicBezTo>
                    <a:pt x="7" y="35"/>
                    <a:pt x="0" y="28"/>
                    <a:pt x="0" y="18"/>
                  </a:cubicBezTo>
                  <a:cubicBezTo>
                    <a:pt x="0" y="8"/>
                    <a:pt x="7" y="0"/>
                    <a:pt x="17" y="0"/>
                  </a:cubicBezTo>
                  <a:cubicBezTo>
                    <a:pt x="26" y="0"/>
                    <a:pt x="35" y="8"/>
                    <a:pt x="35" y="18"/>
                  </a:cubicBezTo>
                  <a:close/>
                </a:path>
              </a:pathLst>
            </a:cu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34"/>
            <p:cNvSpPr>
              <a:spLocks/>
            </p:cNvSpPr>
            <p:nvPr/>
          </p:nvSpPr>
          <p:spPr bwMode="auto">
            <a:xfrm>
              <a:off x="2993" y="2663"/>
              <a:ext cx="78" cy="44"/>
            </a:xfrm>
            <a:custGeom>
              <a:avLst/>
              <a:gdLst>
                <a:gd name="T0" fmla="*/ 0 w 162"/>
                <a:gd name="T1" fmla="*/ 81 h 92"/>
                <a:gd name="T2" fmla="*/ 162 w 162"/>
                <a:gd name="T3" fmla="*/ 92 h 92"/>
                <a:gd name="T4" fmla="*/ 0 w 162"/>
                <a:gd name="T5" fmla="*/ 81 h 92"/>
              </a:gdLst>
              <a:ahLst/>
              <a:cxnLst>
                <a:cxn ang="0">
                  <a:pos x="T0" y="T1"/>
                </a:cxn>
                <a:cxn ang="0">
                  <a:pos x="T2" y="T3"/>
                </a:cxn>
                <a:cxn ang="0">
                  <a:pos x="T4" y="T5"/>
                </a:cxn>
              </a:cxnLst>
              <a:rect l="0" t="0" r="r" b="b"/>
              <a:pathLst>
                <a:path w="162" h="92">
                  <a:moveTo>
                    <a:pt x="0" y="81"/>
                  </a:moveTo>
                  <a:cubicBezTo>
                    <a:pt x="0" y="0"/>
                    <a:pt x="162" y="0"/>
                    <a:pt x="162" y="92"/>
                  </a:cubicBezTo>
                  <a:cubicBezTo>
                    <a:pt x="138" y="23"/>
                    <a:pt x="23" y="23"/>
                    <a:pt x="0" y="81"/>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Oval 135"/>
            <p:cNvSpPr>
              <a:spLocks noChangeArrowheads="1"/>
            </p:cNvSpPr>
            <p:nvPr/>
          </p:nvSpPr>
          <p:spPr bwMode="auto">
            <a:xfrm>
              <a:off x="2964" y="2634"/>
              <a:ext cx="134" cy="133"/>
            </a:xfrm>
            <a:prstGeom prst="ellipse">
              <a:avLst/>
            </a:pr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36"/>
            <p:cNvSpPr>
              <a:spLocks/>
            </p:cNvSpPr>
            <p:nvPr/>
          </p:nvSpPr>
          <p:spPr bwMode="auto">
            <a:xfrm>
              <a:off x="2982" y="2758"/>
              <a:ext cx="21" cy="20"/>
            </a:xfrm>
            <a:custGeom>
              <a:avLst/>
              <a:gdLst>
                <a:gd name="T0" fmla="*/ 0 w 45"/>
                <a:gd name="T1" fmla="*/ 24 h 42"/>
                <a:gd name="T2" fmla="*/ 13 w 45"/>
                <a:gd name="T3" fmla="*/ 0 h 42"/>
                <a:gd name="T4" fmla="*/ 45 w 45"/>
                <a:gd name="T5" fmla="*/ 19 h 42"/>
                <a:gd name="T6" fmla="*/ 31 w 45"/>
                <a:gd name="T7" fmla="*/ 42 h 42"/>
                <a:gd name="T8" fmla="*/ 0 w 45"/>
                <a:gd name="T9" fmla="*/ 24 h 42"/>
              </a:gdLst>
              <a:ahLst/>
              <a:cxnLst>
                <a:cxn ang="0">
                  <a:pos x="T0" y="T1"/>
                </a:cxn>
                <a:cxn ang="0">
                  <a:pos x="T2" y="T3"/>
                </a:cxn>
                <a:cxn ang="0">
                  <a:pos x="T4" y="T5"/>
                </a:cxn>
                <a:cxn ang="0">
                  <a:pos x="T6" y="T7"/>
                </a:cxn>
                <a:cxn ang="0">
                  <a:pos x="T8" y="T9"/>
                </a:cxn>
              </a:cxnLst>
              <a:rect l="0" t="0" r="r" b="b"/>
              <a:pathLst>
                <a:path w="45" h="42">
                  <a:moveTo>
                    <a:pt x="0" y="24"/>
                  </a:moveTo>
                  <a:lnTo>
                    <a:pt x="13" y="0"/>
                  </a:lnTo>
                  <a:lnTo>
                    <a:pt x="45" y="19"/>
                  </a:lnTo>
                  <a:lnTo>
                    <a:pt x="31" y="42"/>
                  </a:lnTo>
                  <a:lnTo>
                    <a:pt x="0" y="24"/>
                  </a:lnTo>
                  <a:close/>
                </a:path>
              </a:pathLst>
            </a:custGeom>
            <a:solidFill>
              <a:srgbClr val="B0BDC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37"/>
            <p:cNvSpPr>
              <a:spLocks noEditPoints="1"/>
            </p:cNvSpPr>
            <p:nvPr/>
          </p:nvSpPr>
          <p:spPr bwMode="auto">
            <a:xfrm>
              <a:off x="2947" y="2617"/>
              <a:ext cx="169" cy="168"/>
            </a:xfrm>
            <a:custGeom>
              <a:avLst/>
              <a:gdLst>
                <a:gd name="T0" fmla="*/ 99 w 352"/>
                <a:gd name="T1" fmla="*/ 309 h 352"/>
                <a:gd name="T2" fmla="*/ 309 w 352"/>
                <a:gd name="T3" fmla="*/ 253 h 352"/>
                <a:gd name="T4" fmla="*/ 253 w 352"/>
                <a:gd name="T5" fmla="*/ 43 h 352"/>
                <a:gd name="T6" fmla="*/ 43 w 352"/>
                <a:gd name="T7" fmla="*/ 99 h 352"/>
                <a:gd name="T8" fmla="*/ 99 w 352"/>
                <a:gd name="T9" fmla="*/ 309 h 352"/>
                <a:gd name="T10" fmla="*/ 67 w 352"/>
                <a:gd name="T11" fmla="*/ 113 h 352"/>
                <a:gd name="T12" fmla="*/ 239 w 352"/>
                <a:gd name="T13" fmla="*/ 67 h 352"/>
                <a:gd name="T14" fmla="*/ 285 w 352"/>
                <a:gd name="T15" fmla="*/ 239 h 352"/>
                <a:gd name="T16" fmla="*/ 113 w 352"/>
                <a:gd name="T17" fmla="*/ 285 h 352"/>
                <a:gd name="T18" fmla="*/ 66 w 352"/>
                <a:gd name="T19" fmla="*/ 11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99" y="309"/>
                  </a:moveTo>
                  <a:cubicBezTo>
                    <a:pt x="173" y="352"/>
                    <a:pt x="267" y="327"/>
                    <a:pt x="309" y="253"/>
                  </a:cubicBezTo>
                  <a:cubicBezTo>
                    <a:pt x="352" y="179"/>
                    <a:pt x="327" y="85"/>
                    <a:pt x="253" y="43"/>
                  </a:cubicBezTo>
                  <a:cubicBezTo>
                    <a:pt x="179" y="0"/>
                    <a:pt x="85" y="25"/>
                    <a:pt x="43" y="99"/>
                  </a:cubicBezTo>
                  <a:cubicBezTo>
                    <a:pt x="0" y="173"/>
                    <a:pt x="25" y="267"/>
                    <a:pt x="99" y="309"/>
                  </a:cubicBezTo>
                  <a:close/>
                  <a:moveTo>
                    <a:pt x="67" y="113"/>
                  </a:moveTo>
                  <a:cubicBezTo>
                    <a:pt x="101" y="53"/>
                    <a:pt x="179" y="31"/>
                    <a:pt x="239" y="67"/>
                  </a:cubicBezTo>
                  <a:cubicBezTo>
                    <a:pt x="299" y="102"/>
                    <a:pt x="320" y="179"/>
                    <a:pt x="285" y="239"/>
                  </a:cubicBezTo>
                  <a:cubicBezTo>
                    <a:pt x="250" y="299"/>
                    <a:pt x="173" y="320"/>
                    <a:pt x="113" y="285"/>
                  </a:cubicBezTo>
                  <a:cubicBezTo>
                    <a:pt x="51" y="250"/>
                    <a:pt x="31" y="173"/>
                    <a:pt x="66" y="113"/>
                  </a:cubicBezTo>
                </a:path>
              </a:pathLst>
            </a:custGeom>
            <a:solidFill>
              <a:srgbClr val="B0BDC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38"/>
            <p:cNvSpPr>
              <a:spLocks/>
            </p:cNvSpPr>
            <p:nvPr/>
          </p:nvSpPr>
          <p:spPr bwMode="auto">
            <a:xfrm>
              <a:off x="2945" y="2764"/>
              <a:ext cx="58" cy="69"/>
            </a:xfrm>
            <a:custGeom>
              <a:avLst/>
              <a:gdLst>
                <a:gd name="T0" fmla="*/ 0 w 120"/>
                <a:gd name="T1" fmla="*/ 111 h 144"/>
                <a:gd name="T2" fmla="*/ 64 w 120"/>
                <a:gd name="T3" fmla="*/ 0 h 144"/>
                <a:gd name="T4" fmla="*/ 120 w 120"/>
                <a:gd name="T5" fmla="*/ 32 h 144"/>
                <a:gd name="T6" fmla="*/ 56 w 120"/>
                <a:gd name="T7" fmla="*/ 144 h 144"/>
                <a:gd name="T8" fmla="*/ 0 w 120"/>
                <a:gd name="T9" fmla="*/ 111 h 144"/>
              </a:gdLst>
              <a:ahLst/>
              <a:cxnLst>
                <a:cxn ang="0">
                  <a:pos x="T0" y="T1"/>
                </a:cxn>
                <a:cxn ang="0">
                  <a:pos x="T2" y="T3"/>
                </a:cxn>
                <a:cxn ang="0">
                  <a:pos x="T4" y="T5"/>
                </a:cxn>
                <a:cxn ang="0">
                  <a:pos x="T6" y="T7"/>
                </a:cxn>
                <a:cxn ang="0">
                  <a:pos x="T8" y="T9"/>
                </a:cxn>
              </a:cxnLst>
              <a:rect l="0" t="0" r="r" b="b"/>
              <a:pathLst>
                <a:path w="120" h="144">
                  <a:moveTo>
                    <a:pt x="0" y="111"/>
                  </a:moveTo>
                  <a:lnTo>
                    <a:pt x="64" y="0"/>
                  </a:lnTo>
                  <a:lnTo>
                    <a:pt x="120" y="32"/>
                  </a:lnTo>
                  <a:lnTo>
                    <a:pt x="56" y="144"/>
                  </a:lnTo>
                  <a:lnTo>
                    <a:pt x="0" y="111"/>
                  </a:lnTo>
                  <a:close/>
                </a:path>
              </a:pathLst>
            </a:custGeom>
            <a:solidFill>
              <a:srgbClr val="33333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39"/>
            <p:cNvSpPr>
              <a:spLocks/>
            </p:cNvSpPr>
            <p:nvPr/>
          </p:nvSpPr>
          <p:spPr bwMode="auto">
            <a:xfrm>
              <a:off x="2939" y="2810"/>
              <a:ext cx="41" cy="32"/>
            </a:xfrm>
            <a:custGeom>
              <a:avLst/>
              <a:gdLst>
                <a:gd name="T0" fmla="*/ 5 w 86"/>
                <a:gd name="T1" fmla="*/ 15 h 66"/>
                <a:gd name="T2" fmla="*/ 77 w 86"/>
                <a:gd name="T3" fmla="*/ 57 h 66"/>
                <a:gd name="T4" fmla="*/ 81 w 86"/>
                <a:gd name="T5" fmla="*/ 51 h 66"/>
                <a:gd name="T6" fmla="*/ 9 w 86"/>
                <a:gd name="T7" fmla="*/ 9 h 66"/>
                <a:gd name="T8" fmla="*/ 5 w 86"/>
                <a:gd name="T9" fmla="*/ 15 h 66"/>
              </a:gdLst>
              <a:ahLst/>
              <a:cxnLst>
                <a:cxn ang="0">
                  <a:pos x="T0" y="T1"/>
                </a:cxn>
                <a:cxn ang="0">
                  <a:pos x="T2" y="T3"/>
                </a:cxn>
                <a:cxn ang="0">
                  <a:pos x="T4" y="T5"/>
                </a:cxn>
                <a:cxn ang="0">
                  <a:pos x="T6" y="T7"/>
                </a:cxn>
                <a:cxn ang="0">
                  <a:pos x="T8" y="T9"/>
                </a:cxn>
              </a:cxnLst>
              <a:rect l="0" t="0" r="r" b="b"/>
              <a:pathLst>
                <a:path w="86" h="66">
                  <a:moveTo>
                    <a:pt x="5" y="15"/>
                  </a:moveTo>
                  <a:cubicBezTo>
                    <a:pt x="0" y="24"/>
                    <a:pt x="72" y="66"/>
                    <a:pt x="77" y="57"/>
                  </a:cubicBezTo>
                  <a:lnTo>
                    <a:pt x="81" y="51"/>
                  </a:lnTo>
                  <a:cubicBezTo>
                    <a:pt x="86" y="42"/>
                    <a:pt x="14" y="0"/>
                    <a:pt x="9" y="9"/>
                  </a:cubicBezTo>
                  <a:lnTo>
                    <a:pt x="5" y="15"/>
                  </a:lnTo>
                </a:path>
              </a:pathLst>
            </a:custGeom>
            <a:solidFill>
              <a:srgbClr val="B0BDC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40"/>
            <p:cNvSpPr>
              <a:spLocks/>
            </p:cNvSpPr>
            <p:nvPr/>
          </p:nvSpPr>
          <p:spPr bwMode="auto">
            <a:xfrm>
              <a:off x="2927" y="2468"/>
              <a:ext cx="361" cy="218"/>
            </a:xfrm>
            <a:custGeom>
              <a:avLst/>
              <a:gdLst>
                <a:gd name="T0" fmla="*/ 636 w 750"/>
                <a:gd name="T1" fmla="*/ 298 h 454"/>
                <a:gd name="T2" fmla="*/ 549 w 750"/>
                <a:gd name="T3" fmla="*/ 54 h 454"/>
                <a:gd name="T4" fmla="*/ 375 w 750"/>
                <a:gd name="T5" fmla="*/ 104 h 454"/>
                <a:gd name="T6" fmla="*/ 201 w 750"/>
                <a:gd name="T7" fmla="*/ 54 h 454"/>
                <a:gd name="T8" fmla="*/ 114 w 750"/>
                <a:gd name="T9" fmla="*/ 298 h 454"/>
                <a:gd name="T10" fmla="*/ 0 w 750"/>
                <a:gd name="T11" fmla="*/ 369 h 454"/>
                <a:gd name="T12" fmla="*/ 375 w 750"/>
                <a:gd name="T13" fmla="*/ 454 h 454"/>
                <a:gd name="T14" fmla="*/ 750 w 750"/>
                <a:gd name="T15" fmla="*/ 369 h 454"/>
                <a:gd name="T16" fmla="*/ 636 w 750"/>
                <a:gd name="T17" fmla="*/ 298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454">
                  <a:moveTo>
                    <a:pt x="636" y="298"/>
                  </a:moveTo>
                  <a:cubicBezTo>
                    <a:pt x="523" y="172"/>
                    <a:pt x="638" y="0"/>
                    <a:pt x="549" y="54"/>
                  </a:cubicBezTo>
                  <a:cubicBezTo>
                    <a:pt x="484" y="94"/>
                    <a:pt x="421" y="104"/>
                    <a:pt x="375" y="104"/>
                  </a:cubicBezTo>
                  <a:cubicBezTo>
                    <a:pt x="330" y="104"/>
                    <a:pt x="266" y="94"/>
                    <a:pt x="201" y="54"/>
                  </a:cubicBezTo>
                  <a:cubicBezTo>
                    <a:pt x="113" y="0"/>
                    <a:pt x="228" y="170"/>
                    <a:pt x="114" y="298"/>
                  </a:cubicBezTo>
                  <a:cubicBezTo>
                    <a:pt x="5" y="362"/>
                    <a:pt x="0" y="354"/>
                    <a:pt x="0" y="369"/>
                  </a:cubicBezTo>
                  <a:cubicBezTo>
                    <a:pt x="0" y="378"/>
                    <a:pt x="5" y="454"/>
                    <a:pt x="375" y="454"/>
                  </a:cubicBezTo>
                  <a:cubicBezTo>
                    <a:pt x="745" y="454"/>
                    <a:pt x="750" y="377"/>
                    <a:pt x="750" y="369"/>
                  </a:cubicBezTo>
                  <a:cubicBezTo>
                    <a:pt x="750" y="354"/>
                    <a:pt x="745" y="361"/>
                    <a:pt x="636" y="298"/>
                  </a:cubicBezTo>
                </a:path>
              </a:pathLst>
            </a:custGeom>
            <a:solidFill>
              <a:srgbClr val="6272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41"/>
            <p:cNvSpPr>
              <a:spLocks/>
            </p:cNvSpPr>
            <p:nvPr/>
          </p:nvSpPr>
          <p:spPr bwMode="auto">
            <a:xfrm>
              <a:off x="2982" y="2590"/>
              <a:ext cx="251" cy="31"/>
            </a:xfrm>
            <a:custGeom>
              <a:avLst/>
              <a:gdLst>
                <a:gd name="T0" fmla="*/ 261 w 522"/>
                <a:gd name="T1" fmla="*/ 65 h 65"/>
                <a:gd name="T2" fmla="*/ 522 w 522"/>
                <a:gd name="T3" fmla="*/ 43 h 65"/>
                <a:gd name="T4" fmla="*/ 494 w 522"/>
                <a:gd name="T5" fmla="*/ 0 h 65"/>
                <a:gd name="T6" fmla="*/ 261 w 522"/>
                <a:gd name="T7" fmla="*/ 14 h 65"/>
                <a:gd name="T8" fmla="*/ 28 w 522"/>
                <a:gd name="T9" fmla="*/ 0 h 65"/>
                <a:gd name="T10" fmla="*/ 0 w 522"/>
                <a:gd name="T11" fmla="*/ 43 h 65"/>
                <a:gd name="T12" fmla="*/ 261 w 522"/>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522" h="65">
                  <a:moveTo>
                    <a:pt x="261" y="65"/>
                  </a:moveTo>
                  <a:cubicBezTo>
                    <a:pt x="381" y="65"/>
                    <a:pt x="522" y="43"/>
                    <a:pt x="522" y="43"/>
                  </a:cubicBezTo>
                  <a:cubicBezTo>
                    <a:pt x="510" y="29"/>
                    <a:pt x="501" y="15"/>
                    <a:pt x="494" y="0"/>
                  </a:cubicBezTo>
                  <a:cubicBezTo>
                    <a:pt x="436" y="9"/>
                    <a:pt x="360" y="14"/>
                    <a:pt x="261" y="14"/>
                  </a:cubicBezTo>
                  <a:cubicBezTo>
                    <a:pt x="162" y="14"/>
                    <a:pt x="87" y="9"/>
                    <a:pt x="28" y="0"/>
                  </a:cubicBezTo>
                  <a:cubicBezTo>
                    <a:pt x="21" y="15"/>
                    <a:pt x="12" y="30"/>
                    <a:pt x="0" y="43"/>
                  </a:cubicBezTo>
                  <a:cubicBezTo>
                    <a:pt x="0" y="43"/>
                    <a:pt x="141" y="65"/>
                    <a:pt x="261" y="65"/>
                  </a:cubicBezTo>
                </a:path>
              </a:pathLst>
            </a:custGeom>
            <a:solidFill>
              <a:srgbClr val="2C303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7824716" y="2024470"/>
            <a:ext cx="602960" cy="602960"/>
            <a:chOff x="7824716" y="2024470"/>
            <a:chExt cx="602960" cy="602960"/>
          </a:xfrm>
        </p:grpSpPr>
        <p:grpSp>
          <p:nvGrpSpPr>
            <p:cNvPr id="168" name="Group 843"/>
            <p:cNvGrpSpPr>
              <a:grpSpLocks noChangeAspect="1"/>
            </p:cNvGrpSpPr>
            <p:nvPr/>
          </p:nvGrpSpPr>
          <p:grpSpPr bwMode="auto">
            <a:xfrm>
              <a:off x="7824716" y="2024470"/>
              <a:ext cx="602960" cy="602960"/>
              <a:chOff x="3647" y="2957"/>
              <a:chExt cx="386" cy="386"/>
            </a:xfrm>
          </p:grpSpPr>
          <p:sp>
            <p:nvSpPr>
              <p:cNvPr id="169"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0" name="Group 372"/>
            <p:cNvGrpSpPr>
              <a:grpSpLocks noChangeAspect="1"/>
            </p:cNvGrpSpPr>
            <p:nvPr/>
          </p:nvGrpSpPr>
          <p:grpSpPr bwMode="auto">
            <a:xfrm>
              <a:off x="7915463" y="2110301"/>
              <a:ext cx="439071" cy="437933"/>
              <a:chOff x="3647" y="1317"/>
              <a:chExt cx="386" cy="385"/>
            </a:xfrm>
          </p:grpSpPr>
          <p:sp>
            <p:nvSpPr>
              <p:cNvPr id="291" name="AutoShape 371"/>
              <p:cNvSpPr>
                <a:spLocks noChangeAspect="1" noChangeArrowheads="1" noTextEdit="1"/>
              </p:cNvSpPr>
              <p:nvPr/>
            </p:nvSpPr>
            <p:spPr bwMode="auto">
              <a:xfrm>
                <a:off x="3647" y="1317"/>
                <a:ext cx="38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373"/>
              <p:cNvSpPr>
                <a:spLocks noChangeArrowheads="1"/>
              </p:cNvSpPr>
              <p:nvPr/>
            </p:nvSpPr>
            <p:spPr bwMode="auto">
              <a:xfrm>
                <a:off x="3659" y="1329"/>
                <a:ext cx="361" cy="360"/>
              </a:xfrm>
              <a:prstGeom prst="ellipse">
                <a:avLst/>
              </a:prstGeom>
              <a:solidFill>
                <a:srgbClr val="4BD37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374"/>
              <p:cNvSpPr>
                <a:spLocks/>
              </p:cNvSpPr>
              <p:nvPr/>
            </p:nvSpPr>
            <p:spPr bwMode="auto">
              <a:xfrm>
                <a:off x="3713" y="1401"/>
                <a:ext cx="253" cy="216"/>
              </a:xfrm>
              <a:custGeom>
                <a:avLst/>
                <a:gdLst>
                  <a:gd name="T0" fmla="*/ 437 w 525"/>
                  <a:gd name="T1" fmla="*/ 0 h 450"/>
                  <a:gd name="T2" fmla="*/ 175 w 525"/>
                  <a:gd name="T3" fmla="*/ 270 h 450"/>
                  <a:gd name="T4" fmla="*/ 87 w 525"/>
                  <a:gd name="T5" fmla="*/ 180 h 450"/>
                  <a:gd name="T6" fmla="*/ 0 w 525"/>
                  <a:gd name="T7" fmla="*/ 270 h 450"/>
                  <a:gd name="T8" fmla="*/ 175 w 525"/>
                  <a:gd name="T9" fmla="*/ 450 h 450"/>
                  <a:gd name="T10" fmla="*/ 525 w 525"/>
                  <a:gd name="T11" fmla="*/ 90 h 450"/>
                  <a:gd name="T12" fmla="*/ 437 w 525"/>
                  <a:gd name="T13" fmla="*/ 0 h 450"/>
                </a:gdLst>
                <a:ahLst/>
                <a:cxnLst>
                  <a:cxn ang="0">
                    <a:pos x="T0" y="T1"/>
                  </a:cxn>
                  <a:cxn ang="0">
                    <a:pos x="T2" y="T3"/>
                  </a:cxn>
                  <a:cxn ang="0">
                    <a:pos x="T4" y="T5"/>
                  </a:cxn>
                  <a:cxn ang="0">
                    <a:pos x="T6" y="T7"/>
                  </a:cxn>
                  <a:cxn ang="0">
                    <a:pos x="T8" y="T9"/>
                  </a:cxn>
                  <a:cxn ang="0">
                    <a:pos x="T10" y="T11"/>
                  </a:cxn>
                  <a:cxn ang="0">
                    <a:pos x="T12" y="T13"/>
                  </a:cxn>
                </a:cxnLst>
                <a:rect l="0" t="0" r="r" b="b"/>
                <a:pathLst>
                  <a:path w="525" h="450">
                    <a:moveTo>
                      <a:pt x="437" y="0"/>
                    </a:moveTo>
                    <a:lnTo>
                      <a:pt x="175" y="270"/>
                    </a:lnTo>
                    <a:lnTo>
                      <a:pt x="87" y="180"/>
                    </a:lnTo>
                    <a:lnTo>
                      <a:pt x="0" y="270"/>
                    </a:lnTo>
                    <a:lnTo>
                      <a:pt x="175" y="450"/>
                    </a:lnTo>
                    <a:lnTo>
                      <a:pt x="525" y="90"/>
                    </a:lnTo>
                    <a:lnTo>
                      <a:pt x="437"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94" name="Group 343"/>
          <p:cNvGrpSpPr>
            <a:grpSpLocks noChangeAspect="1"/>
          </p:cNvGrpSpPr>
          <p:nvPr/>
        </p:nvGrpSpPr>
        <p:grpSpPr bwMode="auto">
          <a:xfrm>
            <a:off x="7282747" y="3755845"/>
            <a:ext cx="667444" cy="667444"/>
            <a:chOff x="3638" y="346"/>
            <a:chExt cx="386" cy="386"/>
          </a:xfrm>
        </p:grpSpPr>
        <p:sp>
          <p:nvSpPr>
            <p:cNvPr id="295" name="AutoShape 342"/>
            <p:cNvSpPr>
              <a:spLocks noChangeAspect="1" noChangeArrowheads="1" noTextEdit="1"/>
            </p:cNvSpPr>
            <p:nvPr/>
          </p:nvSpPr>
          <p:spPr bwMode="auto">
            <a:xfrm>
              <a:off x="3638" y="346"/>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44"/>
            <p:cNvSpPr>
              <a:spLocks noEditPoints="1"/>
            </p:cNvSpPr>
            <p:nvPr/>
          </p:nvSpPr>
          <p:spPr bwMode="auto">
            <a:xfrm>
              <a:off x="3809" y="473"/>
              <a:ext cx="202" cy="260"/>
            </a:xfrm>
            <a:custGeom>
              <a:avLst/>
              <a:gdLst>
                <a:gd name="T0" fmla="*/ 0 w 420"/>
                <a:gd name="T1" fmla="*/ 51 h 542"/>
                <a:gd name="T2" fmla="*/ 78 w 420"/>
                <a:gd name="T3" fmla="*/ 493 h 542"/>
                <a:gd name="T4" fmla="*/ 382 w 420"/>
                <a:gd name="T5" fmla="*/ 440 h 542"/>
                <a:gd name="T6" fmla="*/ 365 w 420"/>
                <a:gd name="T7" fmla="*/ 350 h 542"/>
                <a:gd name="T8" fmla="*/ 418 w 420"/>
                <a:gd name="T9" fmla="*/ 250 h 542"/>
                <a:gd name="T10" fmla="*/ 400 w 420"/>
                <a:gd name="T11" fmla="*/ 108 h 542"/>
                <a:gd name="T12" fmla="*/ 319 w 420"/>
                <a:gd name="T13" fmla="*/ 92 h 542"/>
                <a:gd name="T14" fmla="*/ 303 w 420"/>
                <a:gd name="T15" fmla="*/ 0 h 542"/>
                <a:gd name="T16" fmla="*/ 0 w 420"/>
                <a:gd name="T17" fmla="*/ 51 h 542"/>
                <a:gd name="T18" fmla="*/ 358 w 420"/>
                <a:gd name="T19" fmla="*/ 302 h 542"/>
                <a:gd name="T20" fmla="*/ 328 w 420"/>
                <a:gd name="T21" fmla="*/ 132 h 542"/>
                <a:gd name="T22" fmla="*/ 370 w 420"/>
                <a:gd name="T23" fmla="*/ 142 h 542"/>
                <a:gd name="T24" fmla="*/ 380 w 420"/>
                <a:gd name="T25" fmla="*/ 255 h 542"/>
                <a:gd name="T26" fmla="*/ 358 w 420"/>
                <a:gd name="T27" fmla="*/ 302 h 542"/>
                <a:gd name="T28" fmla="*/ 27 w 420"/>
                <a:gd name="T29" fmla="*/ 74 h 542"/>
                <a:gd name="T30" fmla="*/ 288 w 420"/>
                <a:gd name="T31" fmla="*/ 28 h 542"/>
                <a:gd name="T32" fmla="*/ 355 w 420"/>
                <a:gd name="T33" fmla="*/ 408 h 542"/>
                <a:gd name="T34" fmla="*/ 94 w 420"/>
                <a:gd name="T35" fmla="*/ 455 h 542"/>
                <a:gd name="T36" fmla="*/ 27 w 420"/>
                <a:gd name="T37" fmla="*/ 75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0" h="542">
                  <a:moveTo>
                    <a:pt x="0" y="51"/>
                  </a:moveTo>
                  <a:lnTo>
                    <a:pt x="78" y="493"/>
                  </a:lnTo>
                  <a:cubicBezTo>
                    <a:pt x="87" y="542"/>
                    <a:pt x="390" y="490"/>
                    <a:pt x="382" y="440"/>
                  </a:cubicBezTo>
                  <a:lnTo>
                    <a:pt x="365" y="350"/>
                  </a:lnTo>
                  <a:cubicBezTo>
                    <a:pt x="397" y="326"/>
                    <a:pt x="415" y="285"/>
                    <a:pt x="418" y="250"/>
                  </a:cubicBezTo>
                  <a:cubicBezTo>
                    <a:pt x="420" y="213"/>
                    <a:pt x="413" y="143"/>
                    <a:pt x="400" y="108"/>
                  </a:cubicBezTo>
                  <a:cubicBezTo>
                    <a:pt x="390" y="81"/>
                    <a:pt x="352" y="85"/>
                    <a:pt x="319" y="92"/>
                  </a:cubicBezTo>
                  <a:lnTo>
                    <a:pt x="303" y="0"/>
                  </a:lnTo>
                  <a:lnTo>
                    <a:pt x="0" y="51"/>
                  </a:lnTo>
                  <a:moveTo>
                    <a:pt x="358" y="302"/>
                  </a:moveTo>
                  <a:lnTo>
                    <a:pt x="328" y="132"/>
                  </a:lnTo>
                  <a:cubicBezTo>
                    <a:pt x="347" y="128"/>
                    <a:pt x="365" y="128"/>
                    <a:pt x="370" y="142"/>
                  </a:cubicBezTo>
                  <a:cubicBezTo>
                    <a:pt x="380" y="173"/>
                    <a:pt x="382" y="222"/>
                    <a:pt x="380" y="255"/>
                  </a:cubicBezTo>
                  <a:cubicBezTo>
                    <a:pt x="378" y="272"/>
                    <a:pt x="370" y="288"/>
                    <a:pt x="358" y="302"/>
                  </a:cubicBezTo>
                  <a:moveTo>
                    <a:pt x="27" y="74"/>
                  </a:moveTo>
                  <a:lnTo>
                    <a:pt x="288" y="28"/>
                  </a:lnTo>
                  <a:lnTo>
                    <a:pt x="355" y="408"/>
                  </a:lnTo>
                  <a:cubicBezTo>
                    <a:pt x="363" y="448"/>
                    <a:pt x="102" y="494"/>
                    <a:pt x="94" y="455"/>
                  </a:cubicBezTo>
                  <a:lnTo>
                    <a:pt x="27" y="75"/>
                  </a:lnTo>
                </a:path>
              </a:pathLst>
            </a:custGeom>
            <a:solidFill>
              <a:srgbClr val="A1B8C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345"/>
            <p:cNvSpPr>
              <a:spLocks/>
            </p:cNvSpPr>
            <p:nvPr/>
          </p:nvSpPr>
          <p:spPr bwMode="auto">
            <a:xfrm>
              <a:off x="3839" y="551"/>
              <a:ext cx="136" cy="151"/>
            </a:xfrm>
            <a:custGeom>
              <a:avLst/>
              <a:gdLst>
                <a:gd name="T0" fmla="*/ 234 w 281"/>
                <a:gd name="T1" fmla="*/ 0 h 314"/>
                <a:gd name="T2" fmla="*/ 0 w 281"/>
                <a:gd name="T3" fmla="*/ 42 h 314"/>
                <a:gd name="T4" fmla="*/ 41 w 281"/>
                <a:gd name="T5" fmla="*/ 278 h 314"/>
                <a:gd name="T6" fmla="*/ 275 w 281"/>
                <a:gd name="T7" fmla="*/ 237 h 314"/>
                <a:gd name="T8" fmla="*/ 234 w 281"/>
                <a:gd name="T9" fmla="*/ 0 h 314"/>
              </a:gdLst>
              <a:ahLst/>
              <a:cxnLst>
                <a:cxn ang="0">
                  <a:pos x="T0" y="T1"/>
                </a:cxn>
                <a:cxn ang="0">
                  <a:pos x="T2" y="T3"/>
                </a:cxn>
                <a:cxn ang="0">
                  <a:pos x="T4" y="T5"/>
                </a:cxn>
                <a:cxn ang="0">
                  <a:pos x="T6" y="T7"/>
                </a:cxn>
                <a:cxn ang="0">
                  <a:pos x="T8" y="T9"/>
                </a:cxn>
              </a:cxnLst>
              <a:rect l="0" t="0" r="r" b="b"/>
              <a:pathLst>
                <a:path w="281" h="314">
                  <a:moveTo>
                    <a:pt x="234" y="0"/>
                  </a:moveTo>
                  <a:lnTo>
                    <a:pt x="0" y="42"/>
                  </a:lnTo>
                  <a:lnTo>
                    <a:pt x="41" y="278"/>
                  </a:lnTo>
                  <a:cubicBezTo>
                    <a:pt x="47" y="314"/>
                    <a:pt x="281" y="273"/>
                    <a:pt x="275" y="237"/>
                  </a:cubicBezTo>
                  <a:lnTo>
                    <a:pt x="234" y="0"/>
                  </a:lnTo>
                  <a:close/>
                </a:path>
              </a:pathLst>
            </a:custGeom>
            <a:solidFill>
              <a:srgbClr val="FDB73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346"/>
            <p:cNvSpPr>
              <a:spLocks/>
            </p:cNvSpPr>
            <p:nvPr/>
          </p:nvSpPr>
          <p:spPr bwMode="auto">
            <a:xfrm>
              <a:off x="3774" y="450"/>
              <a:ext cx="211" cy="148"/>
            </a:xfrm>
            <a:custGeom>
              <a:avLst/>
              <a:gdLst>
                <a:gd name="T0" fmla="*/ 50 w 438"/>
                <a:gd name="T1" fmla="*/ 114 h 306"/>
                <a:gd name="T2" fmla="*/ 161 w 438"/>
                <a:gd name="T3" fmla="*/ 46 h 306"/>
                <a:gd name="T4" fmla="*/ 260 w 438"/>
                <a:gd name="T5" fmla="*/ 23 h 306"/>
                <a:gd name="T6" fmla="*/ 348 w 438"/>
                <a:gd name="T7" fmla="*/ 29 h 306"/>
                <a:gd name="T8" fmla="*/ 361 w 438"/>
                <a:gd name="T9" fmla="*/ 96 h 306"/>
                <a:gd name="T10" fmla="*/ 122 w 438"/>
                <a:gd name="T11" fmla="*/ 302 h 306"/>
                <a:gd name="T12" fmla="*/ 78 w 438"/>
                <a:gd name="T13" fmla="*/ 262 h 306"/>
                <a:gd name="T14" fmla="*/ 51 w 438"/>
                <a:gd name="T15" fmla="*/ 222 h 306"/>
                <a:gd name="T16" fmla="*/ 50 w 438"/>
                <a:gd name="T17" fmla="*/ 11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06">
                  <a:moveTo>
                    <a:pt x="50" y="114"/>
                  </a:moveTo>
                  <a:cubicBezTo>
                    <a:pt x="46" y="62"/>
                    <a:pt x="112" y="24"/>
                    <a:pt x="161" y="46"/>
                  </a:cubicBezTo>
                  <a:cubicBezTo>
                    <a:pt x="177" y="0"/>
                    <a:pt x="235" y="0"/>
                    <a:pt x="260" y="23"/>
                  </a:cubicBezTo>
                  <a:cubicBezTo>
                    <a:pt x="280" y="12"/>
                    <a:pt x="325" y="4"/>
                    <a:pt x="348" y="29"/>
                  </a:cubicBezTo>
                  <a:cubicBezTo>
                    <a:pt x="397" y="9"/>
                    <a:pt x="438" y="87"/>
                    <a:pt x="361" y="96"/>
                  </a:cubicBezTo>
                  <a:cubicBezTo>
                    <a:pt x="248" y="77"/>
                    <a:pt x="122" y="302"/>
                    <a:pt x="122" y="302"/>
                  </a:cubicBezTo>
                  <a:cubicBezTo>
                    <a:pt x="101" y="306"/>
                    <a:pt x="72" y="296"/>
                    <a:pt x="78" y="262"/>
                  </a:cubicBezTo>
                  <a:cubicBezTo>
                    <a:pt x="66" y="263"/>
                    <a:pt x="46" y="242"/>
                    <a:pt x="51" y="222"/>
                  </a:cubicBezTo>
                  <a:cubicBezTo>
                    <a:pt x="0" y="208"/>
                    <a:pt x="3" y="128"/>
                    <a:pt x="50" y="114"/>
                  </a:cubicBezTo>
                </a:path>
              </a:pathLst>
            </a:custGeom>
            <a:solidFill>
              <a:srgbClr val="D8D2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347"/>
            <p:cNvSpPr>
              <a:spLocks/>
            </p:cNvSpPr>
            <p:nvPr/>
          </p:nvSpPr>
          <p:spPr bwMode="auto">
            <a:xfrm>
              <a:off x="3780" y="452"/>
              <a:ext cx="197" cy="146"/>
            </a:xfrm>
            <a:custGeom>
              <a:avLst/>
              <a:gdLst>
                <a:gd name="T0" fmla="*/ 47 w 409"/>
                <a:gd name="T1" fmla="*/ 115 h 302"/>
                <a:gd name="T2" fmla="*/ 155 w 409"/>
                <a:gd name="T3" fmla="*/ 49 h 302"/>
                <a:gd name="T4" fmla="*/ 246 w 409"/>
                <a:gd name="T5" fmla="*/ 28 h 302"/>
                <a:gd name="T6" fmla="*/ 331 w 409"/>
                <a:gd name="T7" fmla="*/ 32 h 302"/>
                <a:gd name="T8" fmla="*/ 336 w 409"/>
                <a:gd name="T9" fmla="*/ 93 h 302"/>
                <a:gd name="T10" fmla="*/ 356 w 409"/>
                <a:gd name="T11" fmla="*/ 205 h 302"/>
                <a:gd name="T12" fmla="*/ 186 w 409"/>
                <a:gd name="T13" fmla="*/ 235 h 302"/>
                <a:gd name="T14" fmla="*/ 146 w 409"/>
                <a:gd name="T15" fmla="*/ 257 h 302"/>
                <a:gd name="T16" fmla="*/ 109 w 409"/>
                <a:gd name="T17" fmla="*/ 299 h 302"/>
                <a:gd name="T18" fmla="*/ 76 w 409"/>
                <a:gd name="T19" fmla="*/ 253 h 302"/>
                <a:gd name="T20" fmla="*/ 49 w 409"/>
                <a:gd name="T21" fmla="*/ 215 h 302"/>
                <a:gd name="T22" fmla="*/ 46 w 409"/>
                <a:gd name="T23" fmla="*/ 11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9" h="302">
                  <a:moveTo>
                    <a:pt x="47" y="115"/>
                  </a:moveTo>
                  <a:cubicBezTo>
                    <a:pt x="43" y="57"/>
                    <a:pt x="120" y="35"/>
                    <a:pt x="155" y="49"/>
                  </a:cubicBezTo>
                  <a:cubicBezTo>
                    <a:pt x="168" y="15"/>
                    <a:pt x="218" y="0"/>
                    <a:pt x="246" y="28"/>
                  </a:cubicBezTo>
                  <a:cubicBezTo>
                    <a:pt x="261" y="18"/>
                    <a:pt x="309" y="8"/>
                    <a:pt x="331" y="32"/>
                  </a:cubicBezTo>
                  <a:cubicBezTo>
                    <a:pt x="384" y="10"/>
                    <a:pt x="409" y="94"/>
                    <a:pt x="336" y="93"/>
                  </a:cubicBezTo>
                  <a:lnTo>
                    <a:pt x="356" y="205"/>
                  </a:lnTo>
                  <a:lnTo>
                    <a:pt x="186" y="235"/>
                  </a:lnTo>
                  <a:cubicBezTo>
                    <a:pt x="185" y="248"/>
                    <a:pt x="168" y="260"/>
                    <a:pt x="146" y="257"/>
                  </a:cubicBezTo>
                  <a:cubicBezTo>
                    <a:pt x="150" y="278"/>
                    <a:pt x="129" y="297"/>
                    <a:pt x="109" y="299"/>
                  </a:cubicBezTo>
                  <a:cubicBezTo>
                    <a:pt x="85" y="302"/>
                    <a:pt x="66" y="279"/>
                    <a:pt x="76" y="253"/>
                  </a:cubicBezTo>
                  <a:cubicBezTo>
                    <a:pt x="54" y="253"/>
                    <a:pt x="44" y="233"/>
                    <a:pt x="49" y="215"/>
                  </a:cubicBezTo>
                  <a:cubicBezTo>
                    <a:pt x="0" y="203"/>
                    <a:pt x="0" y="125"/>
                    <a:pt x="46" y="115"/>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348"/>
            <p:cNvSpPr>
              <a:spLocks/>
            </p:cNvSpPr>
            <p:nvPr/>
          </p:nvSpPr>
          <p:spPr bwMode="auto">
            <a:xfrm>
              <a:off x="3897" y="566"/>
              <a:ext cx="51" cy="49"/>
            </a:xfrm>
            <a:custGeom>
              <a:avLst/>
              <a:gdLst>
                <a:gd name="T0" fmla="*/ 45 w 106"/>
                <a:gd name="T1" fmla="*/ 5 h 102"/>
                <a:gd name="T2" fmla="*/ 101 w 106"/>
                <a:gd name="T3" fmla="*/ 42 h 102"/>
                <a:gd name="T4" fmla="*/ 61 w 106"/>
                <a:gd name="T5" fmla="*/ 97 h 102"/>
                <a:gd name="T6" fmla="*/ 5 w 106"/>
                <a:gd name="T7" fmla="*/ 60 h 102"/>
                <a:gd name="T8" fmla="*/ 45 w 106"/>
                <a:gd name="T9" fmla="*/ 5 h 102"/>
              </a:gdLst>
              <a:ahLst/>
              <a:cxnLst>
                <a:cxn ang="0">
                  <a:pos x="T0" y="T1"/>
                </a:cxn>
                <a:cxn ang="0">
                  <a:pos x="T2" y="T3"/>
                </a:cxn>
                <a:cxn ang="0">
                  <a:pos x="T4" y="T5"/>
                </a:cxn>
                <a:cxn ang="0">
                  <a:pos x="T6" y="T7"/>
                </a:cxn>
                <a:cxn ang="0">
                  <a:pos x="T8" y="T9"/>
                </a:cxn>
              </a:cxnLst>
              <a:rect l="0" t="0" r="r" b="b"/>
              <a:pathLst>
                <a:path w="106" h="102">
                  <a:moveTo>
                    <a:pt x="45" y="5"/>
                  </a:moveTo>
                  <a:cubicBezTo>
                    <a:pt x="71" y="0"/>
                    <a:pt x="97" y="17"/>
                    <a:pt x="101" y="42"/>
                  </a:cubicBezTo>
                  <a:cubicBezTo>
                    <a:pt x="106" y="68"/>
                    <a:pt x="87" y="92"/>
                    <a:pt x="61" y="97"/>
                  </a:cubicBezTo>
                  <a:cubicBezTo>
                    <a:pt x="35" y="102"/>
                    <a:pt x="8" y="85"/>
                    <a:pt x="5" y="60"/>
                  </a:cubicBezTo>
                  <a:cubicBezTo>
                    <a:pt x="0" y="35"/>
                    <a:pt x="18" y="10"/>
                    <a:pt x="45" y="5"/>
                  </a:cubicBezTo>
                  <a:close/>
                </a:path>
              </a:pathLst>
            </a:custGeom>
            <a:solidFill>
              <a:srgbClr val="FEE0A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349"/>
            <p:cNvSpPr>
              <a:spLocks/>
            </p:cNvSpPr>
            <p:nvPr/>
          </p:nvSpPr>
          <p:spPr bwMode="auto">
            <a:xfrm>
              <a:off x="3875" y="616"/>
              <a:ext cx="39" cy="36"/>
            </a:xfrm>
            <a:custGeom>
              <a:avLst/>
              <a:gdLst>
                <a:gd name="T0" fmla="*/ 78 w 81"/>
                <a:gd name="T1" fmla="*/ 31 h 76"/>
                <a:gd name="T2" fmla="*/ 47 w 81"/>
                <a:gd name="T3" fmla="*/ 72 h 76"/>
                <a:gd name="T4" fmla="*/ 4 w 81"/>
                <a:gd name="T5" fmla="*/ 44 h 76"/>
                <a:gd name="T6" fmla="*/ 35 w 81"/>
                <a:gd name="T7" fmla="*/ 3 h 76"/>
                <a:gd name="T8" fmla="*/ 78 w 81"/>
                <a:gd name="T9" fmla="*/ 31 h 76"/>
              </a:gdLst>
              <a:ahLst/>
              <a:cxnLst>
                <a:cxn ang="0">
                  <a:pos x="T0" y="T1"/>
                </a:cxn>
                <a:cxn ang="0">
                  <a:pos x="T2" y="T3"/>
                </a:cxn>
                <a:cxn ang="0">
                  <a:pos x="T4" y="T5"/>
                </a:cxn>
                <a:cxn ang="0">
                  <a:pos x="T6" y="T7"/>
                </a:cxn>
                <a:cxn ang="0">
                  <a:pos x="T8" y="T9"/>
                </a:cxn>
              </a:cxnLst>
              <a:rect l="0" t="0" r="r" b="b"/>
              <a:pathLst>
                <a:path w="81" h="76">
                  <a:moveTo>
                    <a:pt x="78" y="31"/>
                  </a:moveTo>
                  <a:cubicBezTo>
                    <a:pt x="81" y="50"/>
                    <a:pt x="67" y="69"/>
                    <a:pt x="47" y="72"/>
                  </a:cubicBezTo>
                  <a:cubicBezTo>
                    <a:pt x="26" y="76"/>
                    <a:pt x="7" y="63"/>
                    <a:pt x="4" y="44"/>
                  </a:cubicBezTo>
                  <a:cubicBezTo>
                    <a:pt x="0" y="25"/>
                    <a:pt x="14" y="7"/>
                    <a:pt x="35" y="3"/>
                  </a:cubicBezTo>
                  <a:cubicBezTo>
                    <a:pt x="55" y="0"/>
                    <a:pt x="74" y="12"/>
                    <a:pt x="78" y="31"/>
                  </a:cubicBezTo>
                  <a:close/>
                </a:path>
              </a:pathLst>
            </a:custGeom>
            <a:solidFill>
              <a:srgbClr val="FEE0A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350"/>
            <p:cNvSpPr>
              <a:spLocks/>
            </p:cNvSpPr>
            <p:nvPr/>
          </p:nvSpPr>
          <p:spPr bwMode="auto">
            <a:xfrm>
              <a:off x="3919" y="631"/>
              <a:ext cx="26" cy="24"/>
            </a:xfrm>
            <a:custGeom>
              <a:avLst/>
              <a:gdLst>
                <a:gd name="T0" fmla="*/ 52 w 54"/>
                <a:gd name="T1" fmla="*/ 21 h 51"/>
                <a:gd name="T2" fmla="*/ 31 w 54"/>
                <a:gd name="T3" fmla="*/ 49 h 51"/>
                <a:gd name="T4" fmla="*/ 3 w 54"/>
                <a:gd name="T5" fmla="*/ 30 h 51"/>
                <a:gd name="T6" fmla="*/ 23 w 54"/>
                <a:gd name="T7" fmla="*/ 2 h 51"/>
                <a:gd name="T8" fmla="*/ 52 w 54"/>
                <a:gd name="T9" fmla="*/ 21 h 51"/>
              </a:gdLst>
              <a:ahLst/>
              <a:cxnLst>
                <a:cxn ang="0">
                  <a:pos x="T0" y="T1"/>
                </a:cxn>
                <a:cxn ang="0">
                  <a:pos x="T2" y="T3"/>
                </a:cxn>
                <a:cxn ang="0">
                  <a:pos x="T4" y="T5"/>
                </a:cxn>
                <a:cxn ang="0">
                  <a:pos x="T6" y="T7"/>
                </a:cxn>
                <a:cxn ang="0">
                  <a:pos x="T8" y="T9"/>
                </a:cxn>
              </a:cxnLst>
              <a:rect l="0" t="0" r="r" b="b"/>
              <a:pathLst>
                <a:path w="54" h="51">
                  <a:moveTo>
                    <a:pt x="52" y="21"/>
                  </a:moveTo>
                  <a:cubicBezTo>
                    <a:pt x="54" y="34"/>
                    <a:pt x="45" y="47"/>
                    <a:pt x="31" y="49"/>
                  </a:cubicBezTo>
                  <a:cubicBezTo>
                    <a:pt x="18" y="51"/>
                    <a:pt x="5" y="43"/>
                    <a:pt x="3" y="30"/>
                  </a:cubicBezTo>
                  <a:cubicBezTo>
                    <a:pt x="0" y="17"/>
                    <a:pt x="9" y="5"/>
                    <a:pt x="23" y="2"/>
                  </a:cubicBezTo>
                  <a:cubicBezTo>
                    <a:pt x="37" y="0"/>
                    <a:pt x="49" y="8"/>
                    <a:pt x="52" y="21"/>
                  </a:cubicBezTo>
                  <a:close/>
                </a:path>
              </a:pathLst>
            </a:custGeom>
            <a:solidFill>
              <a:srgbClr val="FEE0A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351"/>
            <p:cNvSpPr>
              <a:spLocks/>
            </p:cNvSpPr>
            <p:nvPr/>
          </p:nvSpPr>
          <p:spPr bwMode="auto">
            <a:xfrm>
              <a:off x="3902" y="663"/>
              <a:ext cx="17" cy="17"/>
            </a:xfrm>
            <a:custGeom>
              <a:avLst/>
              <a:gdLst>
                <a:gd name="T0" fmla="*/ 16 w 37"/>
                <a:gd name="T1" fmla="*/ 1 h 35"/>
                <a:gd name="T2" fmla="*/ 36 w 37"/>
                <a:gd name="T3" fmla="*/ 15 h 35"/>
                <a:gd name="T4" fmla="*/ 22 w 37"/>
                <a:gd name="T5" fmla="*/ 34 h 35"/>
                <a:gd name="T6" fmla="*/ 2 w 37"/>
                <a:gd name="T7" fmla="*/ 20 h 35"/>
                <a:gd name="T8" fmla="*/ 16 w 37"/>
                <a:gd name="T9" fmla="*/ 1 h 35"/>
              </a:gdLst>
              <a:ahLst/>
              <a:cxnLst>
                <a:cxn ang="0">
                  <a:pos x="T0" y="T1"/>
                </a:cxn>
                <a:cxn ang="0">
                  <a:pos x="T2" y="T3"/>
                </a:cxn>
                <a:cxn ang="0">
                  <a:pos x="T4" y="T5"/>
                </a:cxn>
                <a:cxn ang="0">
                  <a:pos x="T6" y="T7"/>
                </a:cxn>
                <a:cxn ang="0">
                  <a:pos x="T8" y="T9"/>
                </a:cxn>
              </a:cxnLst>
              <a:rect l="0" t="0" r="r" b="b"/>
              <a:pathLst>
                <a:path w="37" h="35">
                  <a:moveTo>
                    <a:pt x="16" y="1"/>
                  </a:moveTo>
                  <a:cubicBezTo>
                    <a:pt x="26" y="0"/>
                    <a:pt x="35" y="5"/>
                    <a:pt x="36" y="15"/>
                  </a:cubicBezTo>
                  <a:cubicBezTo>
                    <a:pt x="37" y="24"/>
                    <a:pt x="31" y="32"/>
                    <a:pt x="22" y="34"/>
                  </a:cubicBezTo>
                  <a:cubicBezTo>
                    <a:pt x="12" y="35"/>
                    <a:pt x="3" y="30"/>
                    <a:pt x="2" y="20"/>
                  </a:cubicBezTo>
                  <a:cubicBezTo>
                    <a:pt x="0" y="12"/>
                    <a:pt x="6" y="4"/>
                    <a:pt x="16" y="1"/>
                  </a:cubicBezTo>
                  <a:close/>
                </a:path>
              </a:pathLst>
            </a:custGeom>
            <a:solidFill>
              <a:srgbClr val="FEE0A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352"/>
            <p:cNvSpPr>
              <a:spLocks noEditPoints="1"/>
            </p:cNvSpPr>
            <p:nvPr/>
          </p:nvSpPr>
          <p:spPr bwMode="auto">
            <a:xfrm>
              <a:off x="3649" y="413"/>
              <a:ext cx="223" cy="288"/>
            </a:xfrm>
            <a:custGeom>
              <a:avLst/>
              <a:gdLst>
                <a:gd name="T0" fmla="*/ 131 w 464"/>
                <a:gd name="T1" fmla="*/ 0 h 599"/>
                <a:gd name="T2" fmla="*/ 113 w 464"/>
                <a:gd name="T3" fmla="*/ 102 h 599"/>
                <a:gd name="T4" fmla="*/ 24 w 464"/>
                <a:gd name="T5" fmla="*/ 121 h 599"/>
                <a:gd name="T6" fmla="*/ 3 w 464"/>
                <a:gd name="T7" fmla="*/ 276 h 599"/>
                <a:gd name="T8" fmla="*/ 62 w 464"/>
                <a:gd name="T9" fmla="*/ 386 h 599"/>
                <a:gd name="T10" fmla="*/ 44 w 464"/>
                <a:gd name="T11" fmla="*/ 486 h 599"/>
                <a:gd name="T12" fmla="*/ 378 w 464"/>
                <a:gd name="T13" fmla="*/ 545 h 599"/>
                <a:gd name="T14" fmla="*/ 464 w 464"/>
                <a:gd name="T15" fmla="*/ 59 h 599"/>
                <a:gd name="T16" fmla="*/ 131 w 464"/>
                <a:gd name="T17" fmla="*/ 0 h 599"/>
                <a:gd name="T18" fmla="*/ 47 w 464"/>
                <a:gd name="T19" fmla="*/ 285 h 599"/>
                <a:gd name="T20" fmla="*/ 58 w 464"/>
                <a:gd name="T21" fmla="*/ 161 h 599"/>
                <a:gd name="T22" fmla="*/ 104 w 464"/>
                <a:gd name="T23" fmla="*/ 150 h 599"/>
                <a:gd name="T24" fmla="*/ 71 w 464"/>
                <a:gd name="T25" fmla="*/ 336 h 599"/>
                <a:gd name="T26" fmla="*/ 47 w 464"/>
                <a:gd name="T27" fmla="*/ 285 h 599"/>
                <a:gd name="T28" fmla="*/ 362 w 464"/>
                <a:gd name="T29" fmla="*/ 504 h 599"/>
                <a:gd name="T30" fmla="*/ 76 w 464"/>
                <a:gd name="T31" fmla="*/ 454 h 599"/>
                <a:gd name="T32" fmla="*/ 149 w 464"/>
                <a:gd name="T33" fmla="*/ 35 h 599"/>
                <a:gd name="T34" fmla="*/ 437 w 464"/>
                <a:gd name="T35" fmla="*/ 85 h 599"/>
                <a:gd name="T36" fmla="*/ 362 w 464"/>
                <a:gd name="T37" fmla="*/ 50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 h="599">
                  <a:moveTo>
                    <a:pt x="131" y="0"/>
                  </a:moveTo>
                  <a:lnTo>
                    <a:pt x="113" y="102"/>
                  </a:lnTo>
                  <a:cubicBezTo>
                    <a:pt x="77" y="93"/>
                    <a:pt x="34" y="91"/>
                    <a:pt x="24" y="121"/>
                  </a:cubicBezTo>
                  <a:cubicBezTo>
                    <a:pt x="9" y="160"/>
                    <a:pt x="0" y="237"/>
                    <a:pt x="3" y="276"/>
                  </a:cubicBezTo>
                  <a:cubicBezTo>
                    <a:pt x="5" y="316"/>
                    <a:pt x="27" y="360"/>
                    <a:pt x="62" y="386"/>
                  </a:cubicBezTo>
                  <a:lnTo>
                    <a:pt x="44" y="486"/>
                  </a:lnTo>
                  <a:cubicBezTo>
                    <a:pt x="34" y="540"/>
                    <a:pt x="368" y="599"/>
                    <a:pt x="378" y="545"/>
                  </a:cubicBezTo>
                  <a:lnTo>
                    <a:pt x="464" y="59"/>
                  </a:lnTo>
                  <a:lnTo>
                    <a:pt x="131" y="0"/>
                  </a:lnTo>
                  <a:moveTo>
                    <a:pt x="47" y="285"/>
                  </a:moveTo>
                  <a:cubicBezTo>
                    <a:pt x="44" y="249"/>
                    <a:pt x="46" y="195"/>
                    <a:pt x="58" y="161"/>
                  </a:cubicBezTo>
                  <a:cubicBezTo>
                    <a:pt x="63" y="146"/>
                    <a:pt x="83" y="145"/>
                    <a:pt x="104" y="150"/>
                  </a:cubicBezTo>
                  <a:lnTo>
                    <a:pt x="71" y="336"/>
                  </a:lnTo>
                  <a:cubicBezTo>
                    <a:pt x="57" y="321"/>
                    <a:pt x="48" y="302"/>
                    <a:pt x="47" y="285"/>
                  </a:cubicBezTo>
                  <a:moveTo>
                    <a:pt x="362" y="504"/>
                  </a:moveTo>
                  <a:cubicBezTo>
                    <a:pt x="354" y="547"/>
                    <a:pt x="67" y="497"/>
                    <a:pt x="76" y="454"/>
                  </a:cubicBezTo>
                  <a:lnTo>
                    <a:pt x="149" y="35"/>
                  </a:lnTo>
                  <a:lnTo>
                    <a:pt x="437" y="85"/>
                  </a:lnTo>
                  <a:lnTo>
                    <a:pt x="362" y="504"/>
                  </a:lnTo>
                </a:path>
              </a:pathLst>
            </a:custGeom>
            <a:solidFill>
              <a:srgbClr val="A1B8C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353"/>
            <p:cNvSpPr>
              <a:spLocks/>
            </p:cNvSpPr>
            <p:nvPr/>
          </p:nvSpPr>
          <p:spPr bwMode="auto">
            <a:xfrm>
              <a:off x="3689" y="500"/>
              <a:ext cx="149" cy="166"/>
            </a:xfrm>
            <a:custGeom>
              <a:avLst/>
              <a:gdLst>
                <a:gd name="T0" fmla="*/ 53 w 309"/>
                <a:gd name="T1" fmla="*/ 0 h 344"/>
                <a:gd name="T2" fmla="*/ 309 w 309"/>
                <a:gd name="T3" fmla="*/ 45 h 344"/>
                <a:gd name="T4" fmla="*/ 264 w 309"/>
                <a:gd name="T5" fmla="*/ 305 h 344"/>
                <a:gd name="T6" fmla="*/ 8 w 309"/>
                <a:gd name="T7" fmla="*/ 260 h 344"/>
                <a:gd name="T8" fmla="*/ 53 w 309"/>
                <a:gd name="T9" fmla="*/ 0 h 344"/>
              </a:gdLst>
              <a:ahLst/>
              <a:cxnLst>
                <a:cxn ang="0">
                  <a:pos x="T0" y="T1"/>
                </a:cxn>
                <a:cxn ang="0">
                  <a:pos x="T2" y="T3"/>
                </a:cxn>
                <a:cxn ang="0">
                  <a:pos x="T4" y="T5"/>
                </a:cxn>
                <a:cxn ang="0">
                  <a:pos x="T6" y="T7"/>
                </a:cxn>
                <a:cxn ang="0">
                  <a:pos x="T8" y="T9"/>
                </a:cxn>
              </a:cxnLst>
              <a:rect l="0" t="0" r="r" b="b"/>
              <a:pathLst>
                <a:path w="309" h="344">
                  <a:moveTo>
                    <a:pt x="53" y="0"/>
                  </a:moveTo>
                  <a:lnTo>
                    <a:pt x="309" y="45"/>
                  </a:lnTo>
                  <a:lnTo>
                    <a:pt x="264" y="305"/>
                  </a:lnTo>
                  <a:cubicBezTo>
                    <a:pt x="257" y="344"/>
                    <a:pt x="0" y="299"/>
                    <a:pt x="8" y="260"/>
                  </a:cubicBezTo>
                  <a:lnTo>
                    <a:pt x="53" y="0"/>
                  </a:lnTo>
                </a:path>
              </a:pathLst>
            </a:custGeom>
            <a:solidFill>
              <a:srgbClr val="FDB73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354"/>
            <p:cNvSpPr>
              <a:spLocks/>
            </p:cNvSpPr>
            <p:nvPr/>
          </p:nvSpPr>
          <p:spPr bwMode="auto">
            <a:xfrm>
              <a:off x="3679" y="390"/>
              <a:ext cx="231" cy="162"/>
            </a:xfrm>
            <a:custGeom>
              <a:avLst/>
              <a:gdLst>
                <a:gd name="T0" fmla="*/ 428 w 481"/>
                <a:gd name="T1" fmla="*/ 126 h 338"/>
                <a:gd name="T2" fmla="*/ 305 w 481"/>
                <a:gd name="T3" fmla="*/ 50 h 338"/>
                <a:gd name="T4" fmla="*/ 196 w 481"/>
                <a:gd name="T5" fmla="*/ 26 h 338"/>
                <a:gd name="T6" fmla="*/ 99 w 481"/>
                <a:gd name="T7" fmla="*/ 34 h 338"/>
                <a:gd name="T8" fmla="*/ 85 w 481"/>
                <a:gd name="T9" fmla="*/ 106 h 338"/>
                <a:gd name="T10" fmla="*/ 348 w 481"/>
                <a:gd name="T11" fmla="*/ 334 h 338"/>
                <a:gd name="T12" fmla="*/ 395 w 481"/>
                <a:gd name="T13" fmla="*/ 289 h 338"/>
                <a:gd name="T14" fmla="*/ 426 w 481"/>
                <a:gd name="T15" fmla="*/ 245 h 338"/>
                <a:gd name="T16" fmla="*/ 428 w 481"/>
                <a:gd name="T17"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338">
                  <a:moveTo>
                    <a:pt x="428" y="126"/>
                  </a:moveTo>
                  <a:cubicBezTo>
                    <a:pt x="431" y="68"/>
                    <a:pt x="359" y="28"/>
                    <a:pt x="305" y="50"/>
                  </a:cubicBezTo>
                  <a:cubicBezTo>
                    <a:pt x="288" y="1"/>
                    <a:pt x="224" y="0"/>
                    <a:pt x="196" y="26"/>
                  </a:cubicBezTo>
                  <a:cubicBezTo>
                    <a:pt x="174" y="14"/>
                    <a:pt x="124" y="5"/>
                    <a:pt x="99" y="34"/>
                  </a:cubicBezTo>
                  <a:cubicBezTo>
                    <a:pt x="45" y="11"/>
                    <a:pt x="0" y="98"/>
                    <a:pt x="85" y="106"/>
                  </a:cubicBezTo>
                  <a:cubicBezTo>
                    <a:pt x="210" y="85"/>
                    <a:pt x="348" y="334"/>
                    <a:pt x="348" y="334"/>
                  </a:cubicBezTo>
                  <a:cubicBezTo>
                    <a:pt x="371" y="338"/>
                    <a:pt x="403" y="327"/>
                    <a:pt x="395" y="289"/>
                  </a:cubicBezTo>
                  <a:cubicBezTo>
                    <a:pt x="409" y="292"/>
                    <a:pt x="430" y="267"/>
                    <a:pt x="426" y="245"/>
                  </a:cubicBezTo>
                  <a:cubicBezTo>
                    <a:pt x="481" y="230"/>
                    <a:pt x="478" y="141"/>
                    <a:pt x="428" y="126"/>
                  </a:cubicBezTo>
                  <a:close/>
                </a:path>
              </a:pathLst>
            </a:custGeom>
            <a:solidFill>
              <a:srgbClr val="D8D2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355"/>
            <p:cNvSpPr>
              <a:spLocks/>
            </p:cNvSpPr>
            <p:nvPr/>
          </p:nvSpPr>
          <p:spPr bwMode="auto">
            <a:xfrm>
              <a:off x="3687" y="393"/>
              <a:ext cx="216" cy="159"/>
            </a:xfrm>
            <a:custGeom>
              <a:avLst/>
              <a:gdLst>
                <a:gd name="T0" fmla="*/ 399 w 450"/>
                <a:gd name="T1" fmla="*/ 127 h 332"/>
                <a:gd name="T2" fmla="*/ 280 w 450"/>
                <a:gd name="T3" fmla="*/ 54 h 332"/>
                <a:gd name="T4" fmla="*/ 179 w 450"/>
                <a:gd name="T5" fmla="*/ 30 h 332"/>
                <a:gd name="T6" fmla="*/ 86 w 450"/>
                <a:gd name="T7" fmla="*/ 34 h 332"/>
                <a:gd name="T8" fmla="*/ 80 w 450"/>
                <a:gd name="T9" fmla="*/ 102 h 332"/>
                <a:gd name="T10" fmla="*/ 59 w 450"/>
                <a:gd name="T11" fmla="*/ 225 h 332"/>
                <a:gd name="T12" fmla="*/ 246 w 450"/>
                <a:gd name="T13" fmla="*/ 258 h 332"/>
                <a:gd name="T14" fmla="*/ 290 w 450"/>
                <a:gd name="T15" fmla="*/ 282 h 332"/>
                <a:gd name="T16" fmla="*/ 331 w 450"/>
                <a:gd name="T17" fmla="*/ 329 h 332"/>
                <a:gd name="T18" fmla="*/ 366 w 450"/>
                <a:gd name="T19" fmla="*/ 279 h 332"/>
                <a:gd name="T20" fmla="*/ 396 w 450"/>
                <a:gd name="T21" fmla="*/ 238 h 332"/>
                <a:gd name="T22" fmla="*/ 399 w 450"/>
                <a:gd name="T23" fmla="*/ 12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32">
                  <a:moveTo>
                    <a:pt x="399" y="127"/>
                  </a:moveTo>
                  <a:cubicBezTo>
                    <a:pt x="403" y="62"/>
                    <a:pt x="318" y="38"/>
                    <a:pt x="280" y="54"/>
                  </a:cubicBezTo>
                  <a:cubicBezTo>
                    <a:pt x="267" y="18"/>
                    <a:pt x="212" y="0"/>
                    <a:pt x="179" y="30"/>
                  </a:cubicBezTo>
                  <a:cubicBezTo>
                    <a:pt x="163" y="19"/>
                    <a:pt x="112" y="8"/>
                    <a:pt x="86" y="34"/>
                  </a:cubicBezTo>
                  <a:cubicBezTo>
                    <a:pt x="29" y="12"/>
                    <a:pt x="0" y="103"/>
                    <a:pt x="80" y="102"/>
                  </a:cubicBezTo>
                  <a:lnTo>
                    <a:pt x="59" y="225"/>
                  </a:lnTo>
                  <a:lnTo>
                    <a:pt x="246" y="258"/>
                  </a:lnTo>
                  <a:cubicBezTo>
                    <a:pt x="248" y="272"/>
                    <a:pt x="268" y="286"/>
                    <a:pt x="290" y="282"/>
                  </a:cubicBezTo>
                  <a:cubicBezTo>
                    <a:pt x="285" y="305"/>
                    <a:pt x="309" y="327"/>
                    <a:pt x="331" y="329"/>
                  </a:cubicBezTo>
                  <a:cubicBezTo>
                    <a:pt x="356" y="332"/>
                    <a:pt x="379" y="307"/>
                    <a:pt x="366" y="279"/>
                  </a:cubicBezTo>
                  <a:cubicBezTo>
                    <a:pt x="391" y="279"/>
                    <a:pt x="401" y="257"/>
                    <a:pt x="396" y="238"/>
                  </a:cubicBezTo>
                  <a:cubicBezTo>
                    <a:pt x="450" y="222"/>
                    <a:pt x="450" y="137"/>
                    <a:pt x="399" y="127"/>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356"/>
            <p:cNvSpPr>
              <a:spLocks/>
            </p:cNvSpPr>
            <p:nvPr/>
          </p:nvSpPr>
          <p:spPr bwMode="auto">
            <a:xfrm>
              <a:off x="3791" y="409"/>
              <a:ext cx="51" cy="42"/>
            </a:xfrm>
            <a:custGeom>
              <a:avLst/>
              <a:gdLst>
                <a:gd name="T0" fmla="*/ 90 w 105"/>
                <a:gd name="T1" fmla="*/ 56 h 88"/>
                <a:gd name="T2" fmla="*/ 34 w 105"/>
                <a:gd name="T3" fmla="*/ 15 h 88"/>
                <a:gd name="T4" fmla="*/ 0 w 105"/>
                <a:gd name="T5" fmla="*/ 10 h 88"/>
                <a:gd name="T6" fmla="*/ 30 w 105"/>
                <a:gd name="T7" fmla="*/ 26 h 88"/>
                <a:gd name="T8" fmla="*/ 75 w 105"/>
                <a:gd name="T9" fmla="*/ 64 h 88"/>
                <a:gd name="T10" fmla="*/ 97 w 105"/>
                <a:gd name="T11" fmla="*/ 88 h 88"/>
                <a:gd name="T12" fmla="*/ 90 w 105"/>
                <a:gd name="T13" fmla="*/ 56 h 88"/>
              </a:gdLst>
              <a:ahLst/>
              <a:cxnLst>
                <a:cxn ang="0">
                  <a:pos x="T0" y="T1"/>
                </a:cxn>
                <a:cxn ang="0">
                  <a:pos x="T2" y="T3"/>
                </a:cxn>
                <a:cxn ang="0">
                  <a:pos x="T4" y="T5"/>
                </a:cxn>
                <a:cxn ang="0">
                  <a:pos x="T6" y="T7"/>
                </a:cxn>
                <a:cxn ang="0">
                  <a:pos x="T8" y="T9"/>
                </a:cxn>
                <a:cxn ang="0">
                  <a:pos x="T10" y="T11"/>
                </a:cxn>
                <a:cxn ang="0">
                  <a:pos x="T12" y="T13"/>
                </a:cxn>
              </a:cxnLst>
              <a:rect l="0" t="0" r="r" b="b"/>
              <a:pathLst>
                <a:path w="105" h="88">
                  <a:moveTo>
                    <a:pt x="90" y="56"/>
                  </a:moveTo>
                  <a:cubicBezTo>
                    <a:pt x="92" y="34"/>
                    <a:pt x="75" y="6"/>
                    <a:pt x="34" y="15"/>
                  </a:cubicBezTo>
                  <a:cubicBezTo>
                    <a:pt x="29" y="5"/>
                    <a:pt x="17" y="0"/>
                    <a:pt x="0" y="10"/>
                  </a:cubicBezTo>
                  <a:cubicBezTo>
                    <a:pt x="20" y="10"/>
                    <a:pt x="26" y="16"/>
                    <a:pt x="30" y="26"/>
                  </a:cubicBezTo>
                  <a:cubicBezTo>
                    <a:pt x="71" y="26"/>
                    <a:pt x="75" y="64"/>
                    <a:pt x="75" y="64"/>
                  </a:cubicBezTo>
                  <a:cubicBezTo>
                    <a:pt x="75" y="64"/>
                    <a:pt x="92" y="65"/>
                    <a:pt x="97" y="88"/>
                  </a:cubicBezTo>
                  <a:cubicBezTo>
                    <a:pt x="105" y="78"/>
                    <a:pt x="104" y="63"/>
                    <a:pt x="90" y="56"/>
                  </a:cubicBezTo>
                </a:path>
              </a:pathLst>
            </a:custGeom>
            <a:solidFill>
              <a:srgbClr val="D8D2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357"/>
            <p:cNvSpPr>
              <a:spLocks/>
            </p:cNvSpPr>
            <p:nvPr/>
          </p:nvSpPr>
          <p:spPr bwMode="auto">
            <a:xfrm>
              <a:off x="3800" y="466"/>
              <a:ext cx="60" cy="26"/>
            </a:xfrm>
            <a:custGeom>
              <a:avLst/>
              <a:gdLst>
                <a:gd name="T0" fmla="*/ 95 w 125"/>
                <a:gd name="T1" fmla="*/ 29 h 53"/>
                <a:gd name="T2" fmla="*/ 25 w 125"/>
                <a:gd name="T3" fmla="*/ 33 h 53"/>
                <a:gd name="T4" fmla="*/ 0 w 125"/>
                <a:gd name="T5" fmla="*/ 53 h 53"/>
                <a:gd name="T6" fmla="*/ 33 w 125"/>
                <a:gd name="T7" fmla="*/ 45 h 53"/>
                <a:gd name="T8" fmla="*/ 92 w 125"/>
                <a:gd name="T9" fmla="*/ 39 h 53"/>
                <a:gd name="T10" fmla="*/ 125 w 125"/>
                <a:gd name="T11" fmla="*/ 41 h 53"/>
                <a:gd name="T12" fmla="*/ 95 w 125"/>
                <a:gd name="T13" fmla="*/ 29 h 53"/>
              </a:gdLst>
              <a:ahLst/>
              <a:cxnLst>
                <a:cxn ang="0">
                  <a:pos x="T0" y="T1"/>
                </a:cxn>
                <a:cxn ang="0">
                  <a:pos x="T2" y="T3"/>
                </a:cxn>
                <a:cxn ang="0">
                  <a:pos x="T4" y="T5"/>
                </a:cxn>
                <a:cxn ang="0">
                  <a:pos x="T6" y="T7"/>
                </a:cxn>
                <a:cxn ang="0">
                  <a:pos x="T8" y="T9"/>
                </a:cxn>
                <a:cxn ang="0">
                  <a:pos x="T10" y="T11"/>
                </a:cxn>
                <a:cxn ang="0">
                  <a:pos x="T12" y="T13"/>
                </a:cxn>
              </a:cxnLst>
              <a:rect l="0" t="0" r="r" b="b"/>
              <a:pathLst>
                <a:path w="125" h="53">
                  <a:moveTo>
                    <a:pt x="95" y="29"/>
                  </a:moveTo>
                  <a:cubicBezTo>
                    <a:pt x="65" y="0"/>
                    <a:pt x="35" y="13"/>
                    <a:pt x="25" y="33"/>
                  </a:cubicBezTo>
                  <a:cubicBezTo>
                    <a:pt x="10" y="30"/>
                    <a:pt x="2" y="41"/>
                    <a:pt x="0" y="53"/>
                  </a:cubicBezTo>
                  <a:cubicBezTo>
                    <a:pt x="18" y="36"/>
                    <a:pt x="33" y="45"/>
                    <a:pt x="33" y="45"/>
                  </a:cubicBezTo>
                  <a:cubicBezTo>
                    <a:pt x="33" y="45"/>
                    <a:pt x="57" y="16"/>
                    <a:pt x="92" y="39"/>
                  </a:cubicBezTo>
                  <a:cubicBezTo>
                    <a:pt x="100" y="31"/>
                    <a:pt x="109" y="31"/>
                    <a:pt x="125" y="41"/>
                  </a:cubicBezTo>
                  <a:cubicBezTo>
                    <a:pt x="117" y="25"/>
                    <a:pt x="105" y="24"/>
                    <a:pt x="95" y="29"/>
                  </a:cubicBezTo>
                </a:path>
              </a:pathLst>
            </a:custGeom>
            <a:solidFill>
              <a:srgbClr val="D8D2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358"/>
            <p:cNvSpPr>
              <a:spLocks/>
            </p:cNvSpPr>
            <p:nvPr/>
          </p:nvSpPr>
          <p:spPr bwMode="auto">
            <a:xfrm>
              <a:off x="3719" y="517"/>
              <a:ext cx="57" cy="55"/>
            </a:xfrm>
            <a:custGeom>
              <a:avLst/>
              <a:gdLst>
                <a:gd name="T0" fmla="*/ 67 w 117"/>
                <a:gd name="T1" fmla="*/ 5 h 113"/>
                <a:gd name="T2" fmla="*/ 5 w 117"/>
                <a:gd name="T3" fmla="*/ 46 h 113"/>
                <a:gd name="T4" fmla="*/ 50 w 117"/>
                <a:gd name="T5" fmla="*/ 108 h 113"/>
                <a:gd name="T6" fmla="*/ 112 w 117"/>
                <a:gd name="T7" fmla="*/ 66 h 113"/>
                <a:gd name="T8" fmla="*/ 67 w 117"/>
                <a:gd name="T9" fmla="*/ 5 h 113"/>
              </a:gdLst>
              <a:ahLst/>
              <a:cxnLst>
                <a:cxn ang="0">
                  <a:pos x="T0" y="T1"/>
                </a:cxn>
                <a:cxn ang="0">
                  <a:pos x="T2" y="T3"/>
                </a:cxn>
                <a:cxn ang="0">
                  <a:pos x="T4" y="T5"/>
                </a:cxn>
                <a:cxn ang="0">
                  <a:pos x="T6" y="T7"/>
                </a:cxn>
                <a:cxn ang="0">
                  <a:pos x="T8" y="T9"/>
                </a:cxn>
              </a:cxnLst>
              <a:rect l="0" t="0" r="r" b="b"/>
              <a:pathLst>
                <a:path w="117" h="113">
                  <a:moveTo>
                    <a:pt x="67" y="5"/>
                  </a:moveTo>
                  <a:cubicBezTo>
                    <a:pt x="37" y="0"/>
                    <a:pt x="10" y="19"/>
                    <a:pt x="5" y="46"/>
                  </a:cubicBezTo>
                  <a:cubicBezTo>
                    <a:pt x="0" y="75"/>
                    <a:pt x="20" y="101"/>
                    <a:pt x="50" y="108"/>
                  </a:cubicBezTo>
                  <a:cubicBezTo>
                    <a:pt x="80" y="113"/>
                    <a:pt x="107" y="94"/>
                    <a:pt x="112" y="66"/>
                  </a:cubicBezTo>
                  <a:cubicBezTo>
                    <a:pt x="117" y="38"/>
                    <a:pt x="97" y="12"/>
                    <a:pt x="67" y="5"/>
                  </a:cubicBezTo>
                  <a:close/>
                </a:path>
              </a:pathLst>
            </a:custGeom>
            <a:solidFill>
              <a:srgbClr val="FEE0A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359"/>
            <p:cNvSpPr>
              <a:spLocks/>
            </p:cNvSpPr>
            <p:nvPr/>
          </p:nvSpPr>
          <p:spPr bwMode="auto">
            <a:xfrm>
              <a:off x="3756" y="572"/>
              <a:ext cx="43" cy="40"/>
            </a:xfrm>
            <a:custGeom>
              <a:avLst/>
              <a:gdLst>
                <a:gd name="T0" fmla="*/ 51 w 88"/>
                <a:gd name="T1" fmla="*/ 4 h 85"/>
                <a:gd name="T2" fmla="*/ 85 w 88"/>
                <a:gd name="T3" fmla="*/ 50 h 85"/>
                <a:gd name="T4" fmla="*/ 37 w 88"/>
                <a:gd name="T5" fmla="*/ 81 h 85"/>
                <a:gd name="T6" fmla="*/ 3 w 88"/>
                <a:gd name="T7" fmla="*/ 35 h 85"/>
                <a:gd name="T8" fmla="*/ 51 w 88"/>
                <a:gd name="T9" fmla="*/ 4 h 85"/>
              </a:gdLst>
              <a:ahLst/>
              <a:cxnLst>
                <a:cxn ang="0">
                  <a:pos x="T0" y="T1"/>
                </a:cxn>
                <a:cxn ang="0">
                  <a:pos x="T2" y="T3"/>
                </a:cxn>
                <a:cxn ang="0">
                  <a:pos x="T4" y="T5"/>
                </a:cxn>
                <a:cxn ang="0">
                  <a:pos x="T6" y="T7"/>
                </a:cxn>
                <a:cxn ang="0">
                  <a:pos x="T8" y="T9"/>
                </a:cxn>
              </a:cxnLst>
              <a:rect l="0" t="0" r="r" b="b"/>
              <a:pathLst>
                <a:path w="88" h="85">
                  <a:moveTo>
                    <a:pt x="51" y="4"/>
                  </a:moveTo>
                  <a:cubicBezTo>
                    <a:pt x="73" y="8"/>
                    <a:pt x="88" y="29"/>
                    <a:pt x="85" y="50"/>
                  </a:cubicBezTo>
                  <a:cubicBezTo>
                    <a:pt x="81" y="71"/>
                    <a:pt x="60" y="85"/>
                    <a:pt x="37" y="81"/>
                  </a:cubicBezTo>
                  <a:cubicBezTo>
                    <a:pt x="15" y="77"/>
                    <a:pt x="0" y="56"/>
                    <a:pt x="3" y="35"/>
                  </a:cubicBezTo>
                  <a:cubicBezTo>
                    <a:pt x="7" y="14"/>
                    <a:pt x="28" y="0"/>
                    <a:pt x="51" y="4"/>
                  </a:cubicBezTo>
                  <a:close/>
                </a:path>
              </a:pathLst>
            </a:custGeom>
            <a:solidFill>
              <a:srgbClr val="FEE0A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360"/>
            <p:cNvSpPr>
              <a:spLocks/>
            </p:cNvSpPr>
            <p:nvPr/>
          </p:nvSpPr>
          <p:spPr bwMode="auto">
            <a:xfrm>
              <a:off x="3722" y="589"/>
              <a:ext cx="29" cy="27"/>
            </a:xfrm>
            <a:custGeom>
              <a:avLst/>
              <a:gdLst>
                <a:gd name="T0" fmla="*/ 34 w 59"/>
                <a:gd name="T1" fmla="*/ 3 h 56"/>
                <a:gd name="T2" fmla="*/ 3 w 59"/>
                <a:gd name="T3" fmla="*/ 24 h 56"/>
                <a:gd name="T4" fmla="*/ 25 w 59"/>
                <a:gd name="T5" fmla="*/ 54 h 56"/>
                <a:gd name="T6" fmla="*/ 56 w 59"/>
                <a:gd name="T7" fmla="*/ 33 h 56"/>
                <a:gd name="T8" fmla="*/ 34 w 59"/>
                <a:gd name="T9" fmla="*/ 3 h 56"/>
              </a:gdLst>
              <a:ahLst/>
              <a:cxnLst>
                <a:cxn ang="0">
                  <a:pos x="T0" y="T1"/>
                </a:cxn>
                <a:cxn ang="0">
                  <a:pos x="T2" y="T3"/>
                </a:cxn>
                <a:cxn ang="0">
                  <a:pos x="T4" y="T5"/>
                </a:cxn>
                <a:cxn ang="0">
                  <a:pos x="T6" y="T7"/>
                </a:cxn>
                <a:cxn ang="0">
                  <a:pos x="T8" y="T9"/>
                </a:cxn>
              </a:cxnLst>
              <a:rect l="0" t="0" r="r" b="b"/>
              <a:pathLst>
                <a:path w="59" h="56">
                  <a:moveTo>
                    <a:pt x="34" y="3"/>
                  </a:moveTo>
                  <a:cubicBezTo>
                    <a:pt x="19" y="0"/>
                    <a:pt x="5" y="9"/>
                    <a:pt x="3" y="24"/>
                  </a:cubicBezTo>
                  <a:cubicBezTo>
                    <a:pt x="0" y="38"/>
                    <a:pt x="10" y="51"/>
                    <a:pt x="25" y="54"/>
                  </a:cubicBezTo>
                  <a:cubicBezTo>
                    <a:pt x="40" y="56"/>
                    <a:pt x="54" y="48"/>
                    <a:pt x="56" y="33"/>
                  </a:cubicBezTo>
                  <a:cubicBezTo>
                    <a:pt x="59" y="19"/>
                    <a:pt x="49" y="5"/>
                    <a:pt x="34" y="3"/>
                  </a:cubicBezTo>
                  <a:close/>
                </a:path>
              </a:pathLst>
            </a:custGeom>
            <a:solidFill>
              <a:srgbClr val="FEE0A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361"/>
            <p:cNvSpPr>
              <a:spLocks/>
            </p:cNvSpPr>
            <p:nvPr/>
          </p:nvSpPr>
          <p:spPr bwMode="auto">
            <a:xfrm>
              <a:off x="3751" y="624"/>
              <a:ext cx="19" cy="19"/>
            </a:xfrm>
            <a:custGeom>
              <a:avLst/>
              <a:gdLst>
                <a:gd name="T0" fmla="*/ 24 w 41"/>
                <a:gd name="T1" fmla="*/ 1 h 39"/>
                <a:gd name="T2" fmla="*/ 1 w 41"/>
                <a:gd name="T3" fmla="*/ 16 h 39"/>
                <a:gd name="T4" fmla="*/ 16 w 41"/>
                <a:gd name="T5" fmla="*/ 37 h 39"/>
                <a:gd name="T6" fmla="*/ 39 w 41"/>
                <a:gd name="T7" fmla="*/ 22 h 39"/>
                <a:gd name="T8" fmla="*/ 24 w 41"/>
                <a:gd name="T9" fmla="*/ 1 h 39"/>
              </a:gdLst>
              <a:ahLst/>
              <a:cxnLst>
                <a:cxn ang="0">
                  <a:pos x="T0" y="T1"/>
                </a:cxn>
                <a:cxn ang="0">
                  <a:pos x="T2" y="T3"/>
                </a:cxn>
                <a:cxn ang="0">
                  <a:pos x="T4" y="T5"/>
                </a:cxn>
                <a:cxn ang="0">
                  <a:pos x="T6" y="T7"/>
                </a:cxn>
                <a:cxn ang="0">
                  <a:pos x="T8" y="T9"/>
                </a:cxn>
              </a:cxnLst>
              <a:rect l="0" t="0" r="r" b="b"/>
              <a:pathLst>
                <a:path w="41" h="39">
                  <a:moveTo>
                    <a:pt x="24" y="1"/>
                  </a:moveTo>
                  <a:cubicBezTo>
                    <a:pt x="14" y="0"/>
                    <a:pt x="4" y="6"/>
                    <a:pt x="1" y="16"/>
                  </a:cubicBezTo>
                  <a:cubicBezTo>
                    <a:pt x="0" y="26"/>
                    <a:pt x="6" y="35"/>
                    <a:pt x="16" y="37"/>
                  </a:cubicBezTo>
                  <a:cubicBezTo>
                    <a:pt x="26" y="39"/>
                    <a:pt x="36" y="32"/>
                    <a:pt x="39" y="22"/>
                  </a:cubicBezTo>
                  <a:cubicBezTo>
                    <a:pt x="41" y="12"/>
                    <a:pt x="35" y="2"/>
                    <a:pt x="24" y="1"/>
                  </a:cubicBezTo>
                  <a:close/>
                </a:path>
              </a:pathLst>
            </a:custGeom>
            <a:solidFill>
              <a:srgbClr val="FEE0A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362"/>
            <p:cNvSpPr>
              <a:spLocks/>
            </p:cNvSpPr>
            <p:nvPr/>
          </p:nvSpPr>
          <p:spPr bwMode="auto">
            <a:xfrm>
              <a:off x="3905" y="365"/>
              <a:ext cx="58" cy="70"/>
            </a:xfrm>
            <a:custGeom>
              <a:avLst/>
              <a:gdLst>
                <a:gd name="T0" fmla="*/ 0 w 120"/>
                <a:gd name="T1" fmla="*/ 145 h 145"/>
                <a:gd name="T2" fmla="*/ 120 w 120"/>
                <a:gd name="T3" fmla="*/ 41 h 145"/>
                <a:gd name="T4" fmla="*/ 63 w 120"/>
                <a:gd name="T5" fmla="*/ 0 h 145"/>
                <a:gd name="T6" fmla="*/ 0 w 120"/>
                <a:gd name="T7" fmla="*/ 145 h 145"/>
              </a:gdLst>
              <a:ahLst/>
              <a:cxnLst>
                <a:cxn ang="0">
                  <a:pos x="T0" y="T1"/>
                </a:cxn>
                <a:cxn ang="0">
                  <a:pos x="T2" y="T3"/>
                </a:cxn>
                <a:cxn ang="0">
                  <a:pos x="T4" y="T5"/>
                </a:cxn>
                <a:cxn ang="0">
                  <a:pos x="T6" y="T7"/>
                </a:cxn>
              </a:cxnLst>
              <a:rect l="0" t="0" r="r" b="b"/>
              <a:pathLst>
                <a:path w="120" h="145">
                  <a:moveTo>
                    <a:pt x="0" y="145"/>
                  </a:moveTo>
                  <a:lnTo>
                    <a:pt x="120" y="41"/>
                  </a:lnTo>
                  <a:lnTo>
                    <a:pt x="63" y="0"/>
                  </a:lnTo>
                  <a:lnTo>
                    <a:pt x="0" y="145"/>
                  </a:lnTo>
                  <a:close/>
                </a:path>
              </a:pathLst>
            </a:custGeom>
            <a:solidFill>
              <a:srgbClr val="42ADE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363"/>
            <p:cNvSpPr>
              <a:spLocks/>
            </p:cNvSpPr>
            <p:nvPr/>
          </p:nvSpPr>
          <p:spPr bwMode="auto">
            <a:xfrm>
              <a:off x="3932" y="428"/>
              <a:ext cx="55" cy="29"/>
            </a:xfrm>
            <a:custGeom>
              <a:avLst/>
              <a:gdLst>
                <a:gd name="T0" fmla="*/ 0 w 114"/>
                <a:gd name="T1" fmla="*/ 35 h 60"/>
                <a:gd name="T2" fmla="*/ 114 w 114"/>
                <a:gd name="T3" fmla="*/ 60 h 60"/>
                <a:gd name="T4" fmla="*/ 114 w 114"/>
                <a:gd name="T5" fmla="*/ 0 h 60"/>
                <a:gd name="T6" fmla="*/ 0 w 114"/>
                <a:gd name="T7" fmla="*/ 35 h 60"/>
              </a:gdLst>
              <a:ahLst/>
              <a:cxnLst>
                <a:cxn ang="0">
                  <a:pos x="T0" y="T1"/>
                </a:cxn>
                <a:cxn ang="0">
                  <a:pos x="T2" y="T3"/>
                </a:cxn>
                <a:cxn ang="0">
                  <a:pos x="T4" y="T5"/>
                </a:cxn>
                <a:cxn ang="0">
                  <a:pos x="T6" y="T7"/>
                </a:cxn>
              </a:cxnLst>
              <a:rect l="0" t="0" r="r" b="b"/>
              <a:pathLst>
                <a:path w="114" h="60">
                  <a:moveTo>
                    <a:pt x="0" y="35"/>
                  </a:moveTo>
                  <a:lnTo>
                    <a:pt x="114" y="60"/>
                  </a:lnTo>
                  <a:lnTo>
                    <a:pt x="114" y="0"/>
                  </a:lnTo>
                  <a:lnTo>
                    <a:pt x="0" y="35"/>
                  </a:lnTo>
                  <a:close/>
                </a:path>
              </a:pathLst>
            </a:custGeom>
            <a:solidFill>
              <a:srgbClr val="42ADE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364"/>
            <p:cNvSpPr>
              <a:spLocks/>
            </p:cNvSpPr>
            <p:nvPr/>
          </p:nvSpPr>
          <p:spPr bwMode="auto">
            <a:xfrm>
              <a:off x="3871" y="358"/>
              <a:ext cx="29" cy="58"/>
            </a:xfrm>
            <a:custGeom>
              <a:avLst/>
              <a:gdLst>
                <a:gd name="T0" fmla="*/ 32 w 61"/>
                <a:gd name="T1" fmla="*/ 121 h 121"/>
                <a:gd name="T2" fmla="*/ 61 w 61"/>
                <a:gd name="T3" fmla="*/ 0 h 121"/>
                <a:gd name="T4" fmla="*/ 0 w 61"/>
                <a:gd name="T5" fmla="*/ 0 h 121"/>
                <a:gd name="T6" fmla="*/ 32 w 61"/>
                <a:gd name="T7" fmla="*/ 121 h 121"/>
              </a:gdLst>
              <a:ahLst/>
              <a:cxnLst>
                <a:cxn ang="0">
                  <a:pos x="T0" y="T1"/>
                </a:cxn>
                <a:cxn ang="0">
                  <a:pos x="T2" y="T3"/>
                </a:cxn>
                <a:cxn ang="0">
                  <a:pos x="T4" y="T5"/>
                </a:cxn>
                <a:cxn ang="0">
                  <a:pos x="T6" y="T7"/>
                </a:cxn>
              </a:cxnLst>
              <a:rect l="0" t="0" r="r" b="b"/>
              <a:pathLst>
                <a:path w="61" h="121">
                  <a:moveTo>
                    <a:pt x="32" y="121"/>
                  </a:moveTo>
                  <a:lnTo>
                    <a:pt x="61" y="0"/>
                  </a:lnTo>
                  <a:lnTo>
                    <a:pt x="0" y="0"/>
                  </a:lnTo>
                  <a:lnTo>
                    <a:pt x="32" y="121"/>
                  </a:lnTo>
                  <a:close/>
                </a:path>
              </a:pathLst>
            </a:custGeom>
            <a:solidFill>
              <a:srgbClr val="42ADE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643"/>
          <p:cNvGrpSpPr>
            <a:grpSpLocks noChangeAspect="1"/>
          </p:cNvGrpSpPr>
          <p:nvPr/>
        </p:nvGrpSpPr>
        <p:grpSpPr bwMode="auto">
          <a:xfrm>
            <a:off x="549376" y="4094162"/>
            <a:ext cx="612775" cy="612775"/>
            <a:chOff x="5198" y="422"/>
            <a:chExt cx="386" cy="386"/>
          </a:xfrm>
        </p:grpSpPr>
        <p:sp>
          <p:nvSpPr>
            <p:cNvPr id="6" name="AutoShape 642"/>
            <p:cNvSpPr>
              <a:spLocks noChangeAspect="1" noChangeArrowheads="1" noTextEdit="1"/>
            </p:cNvSpPr>
            <p:nvPr/>
          </p:nvSpPr>
          <p:spPr bwMode="auto">
            <a:xfrm>
              <a:off x="5198" y="42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644"/>
            <p:cNvSpPr>
              <a:spLocks noChangeArrowheads="1"/>
            </p:cNvSpPr>
            <p:nvPr/>
          </p:nvSpPr>
          <p:spPr bwMode="auto">
            <a:xfrm>
              <a:off x="5210" y="434"/>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645"/>
            <p:cNvSpPr>
              <a:spLocks/>
            </p:cNvSpPr>
            <p:nvPr/>
          </p:nvSpPr>
          <p:spPr bwMode="auto">
            <a:xfrm>
              <a:off x="5234" y="536"/>
              <a:ext cx="132" cy="133"/>
            </a:xfrm>
            <a:custGeom>
              <a:avLst/>
              <a:gdLst>
                <a:gd name="T0" fmla="*/ 275 w 275"/>
                <a:gd name="T1" fmla="*/ 137 h 275"/>
                <a:gd name="T2" fmla="*/ 138 w 275"/>
                <a:gd name="T3" fmla="*/ 275 h 275"/>
                <a:gd name="T4" fmla="*/ 0 w 275"/>
                <a:gd name="T5" fmla="*/ 137 h 275"/>
                <a:gd name="T6" fmla="*/ 137 w 275"/>
                <a:gd name="T7" fmla="*/ 0 h 275"/>
                <a:gd name="T8" fmla="*/ 275 w 275"/>
                <a:gd name="T9" fmla="*/ 137 h 275"/>
              </a:gdLst>
              <a:ahLst/>
              <a:cxnLst>
                <a:cxn ang="0">
                  <a:pos x="T0" y="T1"/>
                </a:cxn>
                <a:cxn ang="0">
                  <a:pos x="T2" y="T3"/>
                </a:cxn>
                <a:cxn ang="0">
                  <a:pos x="T4" y="T5"/>
                </a:cxn>
                <a:cxn ang="0">
                  <a:pos x="T6" y="T7"/>
                </a:cxn>
                <a:cxn ang="0">
                  <a:pos x="T8" y="T9"/>
                </a:cxn>
              </a:cxnLst>
              <a:rect l="0" t="0" r="r" b="b"/>
              <a:pathLst>
                <a:path w="275" h="275">
                  <a:moveTo>
                    <a:pt x="275" y="137"/>
                  </a:moveTo>
                  <a:cubicBezTo>
                    <a:pt x="275" y="213"/>
                    <a:pt x="213" y="275"/>
                    <a:pt x="138" y="275"/>
                  </a:cubicBezTo>
                  <a:cubicBezTo>
                    <a:pt x="62" y="275"/>
                    <a:pt x="0" y="213"/>
                    <a:pt x="0" y="137"/>
                  </a:cubicBezTo>
                  <a:cubicBezTo>
                    <a:pt x="0" y="61"/>
                    <a:pt x="62" y="0"/>
                    <a:pt x="137" y="0"/>
                  </a:cubicBezTo>
                  <a:cubicBezTo>
                    <a:pt x="213" y="0"/>
                    <a:pt x="275" y="61"/>
                    <a:pt x="275" y="13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Oval 646"/>
            <p:cNvSpPr>
              <a:spLocks noChangeArrowheads="1"/>
            </p:cNvSpPr>
            <p:nvPr/>
          </p:nvSpPr>
          <p:spPr bwMode="auto">
            <a:xfrm>
              <a:off x="5414" y="536"/>
              <a:ext cx="133" cy="13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47"/>
            <p:cNvSpPr>
              <a:spLocks/>
            </p:cNvSpPr>
            <p:nvPr/>
          </p:nvSpPr>
          <p:spPr bwMode="auto">
            <a:xfrm>
              <a:off x="5354" y="549"/>
              <a:ext cx="72" cy="36"/>
            </a:xfrm>
            <a:custGeom>
              <a:avLst/>
              <a:gdLst>
                <a:gd name="T0" fmla="*/ 125 w 150"/>
                <a:gd name="T1" fmla="*/ 73 h 73"/>
                <a:gd name="T2" fmla="*/ 25 w 150"/>
                <a:gd name="T3" fmla="*/ 73 h 73"/>
                <a:gd name="T4" fmla="*/ 0 w 150"/>
                <a:gd name="T5" fmla="*/ 34 h 73"/>
                <a:gd name="T6" fmla="*/ 150 w 150"/>
                <a:gd name="T7" fmla="*/ 34 h 73"/>
                <a:gd name="T8" fmla="*/ 125 w 150"/>
                <a:gd name="T9" fmla="*/ 73 h 73"/>
              </a:gdLst>
              <a:ahLst/>
              <a:cxnLst>
                <a:cxn ang="0">
                  <a:pos x="T0" y="T1"/>
                </a:cxn>
                <a:cxn ang="0">
                  <a:pos x="T2" y="T3"/>
                </a:cxn>
                <a:cxn ang="0">
                  <a:pos x="T4" y="T5"/>
                </a:cxn>
                <a:cxn ang="0">
                  <a:pos x="T6" y="T7"/>
                </a:cxn>
                <a:cxn ang="0">
                  <a:pos x="T8" y="T9"/>
                </a:cxn>
              </a:cxnLst>
              <a:rect l="0" t="0" r="r" b="b"/>
              <a:pathLst>
                <a:path w="150" h="73">
                  <a:moveTo>
                    <a:pt x="125" y="73"/>
                  </a:moveTo>
                  <a:cubicBezTo>
                    <a:pt x="103" y="56"/>
                    <a:pt x="48" y="56"/>
                    <a:pt x="25" y="73"/>
                  </a:cubicBezTo>
                  <a:cubicBezTo>
                    <a:pt x="11" y="60"/>
                    <a:pt x="14" y="46"/>
                    <a:pt x="0" y="34"/>
                  </a:cubicBezTo>
                  <a:cubicBezTo>
                    <a:pt x="39" y="5"/>
                    <a:pt x="105" y="0"/>
                    <a:pt x="150" y="34"/>
                  </a:cubicBezTo>
                  <a:cubicBezTo>
                    <a:pt x="136" y="46"/>
                    <a:pt x="139" y="60"/>
                    <a:pt x="125" y="73"/>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48"/>
            <p:cNvSpPr>
              <a:spLocks noEditPoints="1"/>
            </p:cNvSpPr>
            <p:nvPr/>
          </p:nvSpPr>
          <p:spPr bwMode="auto">
            <a:xfrm>
              <a:off x="5402" y="524"/>
              <a:ext cx="157"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2" y="0"/>
                    <a:pt x="0" y="72"/>
                    <a:pt x="0" y="162"/>
                  </a:cubicBezTo>
                  <a:cubicBezTo>
                    <a:pt x="0" y="252"/>
                    <a:pt x="72"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649"/>
            <p:cNvSpPr>
              <a:spLocks noEditPoints="1"/>
            </p:cNvSpPr>
            <p:nvPr/>
          </p:nvSpPr>
          <p:spPr bwMode="auto">
            <a:xfrm>
              <a:off x="5222" y="524"/>
              <a:ext cx="156"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3" y="0"/>
                    <a:pt x="0" y="72"/>
                    <a:pt x="0" y="162"/>
                  </a:cubicBezTo>
                  <a:cubicBezTo>
                    <a:pt x="0" y="252"/>
                    <a:pt x="73"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Oval 650"/>
            <p:cNvSpPr>
              <a:spLocks noChangeArrowheads="1"/>
            </p:cNvSpPr>
            <p:nvPr/>
          </p:nvSpPr>
          <p:spPr bwMode="auto">
            <a:xfrm>
              <a:off x="5294" y="575"/>
              <a:ext cx="48"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Oval 651"/>
            <p:cNvSpPr>
              <a:spLocks noChangeArrowheads="1"/>
            </p:cNvSpPr>
            <p:nvPr/>
          </p:nvSpPr>
          <p:spPr bwMode="auto">
            <a:xfrm>
              <a:off x="5438" y="575"/>
              <a:ext cx="49"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652"/>
            <p:cNvSpPr>
              <a:spLocks/>
            </p:cNvSpPr>
            <p:nvPr/>
          </p:nvSpPr>
          <p:spPr bwMode="auto">
            <a:xfrm>
              <a:off x="5349" y="688"/>
              <a:ext cx="118" cy="51"/>
            </a:xfrm>
            <a:custGeom>
              <a:avLst/>
              <a:gdLst>
                <a:gd name="T0" fmla="*/ 19 w 245"/>
                <a:gd name="T1" fmla="*/ 87 h 106"/>
                <a:gd name="T2" fmla="*/ 230 w 245"/>
                <a:gd name="T3" fmla="*/ 50 h 106"/>
                <a:gd name="T4" fmla="*/ 201 w 245"/>
                <a:gd name="T5" fmla="*/ 10 h 106"/>
                <a:gd name="T6" fmla="*/ 30 w 245"/>
                <a:gd name="T7" fmla="*/ 40 h 106"/>
                <a:gd name="T8" fmla="*/ 19 w 245"/>
                <a:gd name="T9" fmla="*/ 87 h 106"/>
              </a:gdLst>
              <a:ahLst/>
              <a:cxnLst>
                <a:cxn ang="0">
                  <a:pos x="T0" y="T1"/>
                </a:cxn>
                <a:cxn ang="0">
                  <a:pos x="T2" y="T3"/>
                </a:cxn>
                <a:cxn ang="0">
                  <a:pos x="T4" y="T5"/>
                </a:cxn>
                <a:cxn ang="0">
                  <a:pos x="T6" y="T7"/>
                </a:cxn>
                <a:cxn ang="0">
                  <a:pos x="T8" y="T9"/>
                </a:cxn>
              </a:cxnLst>
              <a:rect l="0" t="0" r="r" b="b"/>
              <a:pathLst>
                <a:path w="245" h="106">
                  <a:moveTo>
                    <a:pt x="19" y="87"/>
                  </a:moveTo>
                  <a:cubicBezTo>
                    <a:pt x="91" y="106"/>
                    <a:pt x="169" y="92"/>
                    <a:pt x="230" y="50"/>
                  </a:cubicBezTo>
                  <a:cubicBezTo>
                    <a:pt x="245" y="39"/>
                    <a:pt x="216" y="0"/>
                    <a:pt x="201" y="10"/>
                  </a:cubicBezTo>
                  <a:cubicBezTo>
                    <a:pt x="161" y="38"/>
                    <a:pt x="96" y="57"/>
                    <a:pt x="30" y="40"/>
                  </a:cubicBezTo>
                  <a:cubicBezTo>
                    <a:pt x="14" y="36"/>
                    <a:pt x="0" y="82"/>
                    <a:pt x="19" y="87"/>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653"/>
            <p:cNvSpPr>
              <a:spLocks/>
            </p:cNvSpPr>
            <p:nvPr/>
          </p:nvSpPr>
          <p:spPr bwMode="auto">
            <a:xfrm>
              <a:off x="5441" y="479"/>
              <a:ext cx="89" cy="40"/>
            </a:xfrm>
            <a:custGeom>
              <a:avLst/>
              <a:gdLst>
                <a:gd name="T0" fmla="*/ 160 w 185"/>
                <a:gd name="T1" fmla="*/ 77 h 82"/>
                <a:gd name="T2" fmla="*/ 14 w 185"/>
                <a:gd name="T3" fmla="*/ 39 h 82"/>
                <a:gd name="T4" fmla="*/ 9 w 185"/>
                <a:gd name="T5" fmla="*/ 11 h 82"/>
                <a:gd name="T6" fmla="*/ 178 w 185"/>
                <a:gd name="T7" fmla="*/ 56 h 82"/>
                <a:gd name="T8" fmla="*/ 160 w 185"/>
                <a:gd name="T9" fmla="*/ 77 h 82"/>
              </a:gdLst>
              <a:ahLst/>
              <a:cxnLst>
                <a:cxn ang="0">
                  <a:pos x="T0" y="T1"/>
                </a:cxn>
                <a:cxn ang="0">
                  <a:pos x="T2" y="T3"/>
                </a:cxn>
                <a:cxn ang="0">
                  <a:pos x="T4" y="T5"/>
                </a:cxn>
                <a:cxn ang="0">
                  <a:pos x="T6" y="T7"/>
                </a:cxn>
                <a:cxn ang="0">
                  <a:pos x="T8" y="T9"/>
                </a:cxn>
              </a:cxnLst>
              <a:rect l="0" t="0" r="r" b="b"/>
              <a:pathLst>
                <a:path w="185" h="82">
                  <a:moveTo>
                    <a:pt x="160" y="77"/>
                  </a:moveTo>
                  <a:cubicBezTo>
                    <a:pt x="120" y="44"/>
                    <a:pt x="66" y="29"/>
                    <a:pt x="14" y="39"/>
                  </a:cubicBezTo>
                  <a:cubicBezTo>
                    <a:pt x="6" y="40"/>
                    <a:pt x="0" y="14"/>
                    <a:pt x="9" y="11"/>
                  </a:cubicBezTo>
                  <a:cubicBezTo>
                    <a:pt x="69" y="0"/>
                    <a:pt x="131" y="17"/>
                    <a:pt x="178" y="56"/>
                  </a:cubicBezTo>
                  <a:cubicBezTo>
                    <a:pt x="185" y="62"/>
                    <a:pt x="165" y="82"/>
                    <a:pt x="160" y="77"/>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654"/>
            <p:cNvSpPr>
              <a:spLocks/>
            </p:cNvSpPr>
            <p:nvPr/>
          </p:nvSpPr>
          <p:spPr bwMode="auto">
            <a:xfrm>
              <a:off x="5251" y="478"/>
              <a:ext cx="89" cy="40"/>
            </a:xfrm>
            <a:custGeom>
              <a:avLst/>
              <a:gdLst>
                <a:gd name="T0" fmla="*/ 171 w 185"/>
                <a:gd name="T1" fmla="*/ 39 h 83"/>
                <a:gd name="T2" fmla="*/ 25 w 185"/>
                <a:gd name="T3" fmla="*/ 78 h 83"/>
                <a:gd name="T4" fmla="*/ 8 w 185"/>
                <a:gd name="T5" fmla="*/ 57 h 83"/>
                <a:gd name="T6" fmla="*/ 176 w 185"/>
                <a:gd name="T7" fmla="*/ 12 h 83"/>
                <a:gd name="T8" fmla="*/ 171 w 185"/>
                <a:gd name="T9" fmla="*/ 39 h 83"/>
              </a:gdLst>
              <a:ahLst/>
              <a:cxnLst>
                <a:cxn ang="0">
                  <a:pos x="T0" y="T1"/>
                </a:cxn>
                <a:cxn ang="0">
                  <a:pos x="T2" y="T3"/>
                </a:cxn>
                <a:cxn ang="0">
                  <a:pos x="T4" y="T5"/>
                </a:cxn>
                <a:cxn ang="0">
                  <a:pos x="T6" y="T7"/>
                </a:cxn>
                <a:cxn ang="0">
                  <a:pos x="T8" y="T9"/>
                </a:cxn>
              </a:cxnLst>
              <a:rect l="0" t="0" r="r" b="b"/>
              <a:pathLst>
                <a:path w="185" h="83">
                  <a:moveTo>
                    <a:pt x="171" y="39"/>
                  </a:moveTo>
                  <a:cubicBezTo>
                    <a:pt x="119" y="30"/>
                    <a:pt x="65" y="44"/>
                    <a:pt x="25" y="78"/>
                  </a:cubicBezTo>
                  <a:cubicBezTo>
                    <a:pt x="20" y="83"/>
                    <a:pt x="0" y="63"/>
                    <a:pt x="8" y="57"/>
                  </a:cubicBezTo>
                  <a:cubicBezTo>
                    <a:pt x="54" y="17"/>
                    <a:pt x="116" y="0"/>
                    <a:pt x="176" y="12"/>
                  </a:cubicBezTo>
                  <a:cubicBezTo>
                    <a:pt x="185" y="14"/>
                    <a:pt x="179" y="40"/>
                    <a:pt x="171" y="39"/>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223"/>
          <p:cNvGrpSpPr>
            <a:grpSpLocks noChangeAspect="1"/>
          </p:cNvGrpSpPr>
          <p:nvPr/>
        </p:nvGrpSpPr>
        <p:grpSpPr bwMode="auto">
          <a:xfrm>
            <a:off x="4246159" y="787500"/>
            <a:ext cx="612775" cy="612775"/>
            <a:chOff x="1418" y="1903"/>
            <a:chExt cx="386" cy="386"/>
          </a:xfrm>
        </p:grpSpPr>
        <p:sp>
          <p:nvSpPr>
            <p:cNvPr id="180" name="AutoShape 222"/>
            <p:cNvSpPr>
              <a:spLocks noChangeAspect="1" noChangeArrowheads="1" noTextEdit="1"/>
            </p:cNvSpPr>
            <p:nvPr/>
          </p:nvSpPr>
          <p:spPr bwMode="auto">
            <a:xfrm>
              <a:off x="1418" y="190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24"/>
            <p:cNvSpPr>
              <a:spLocks/>
            </p:cNvSpPr>
            <p:nvPr/>
          </p:nvSpPr>
          <p:spPr bwMode="auto">
            <a:xfrm>
              <a:off x="1468" y="1947"/>
              <a:ext cx="284" cy="186"/>
            </a:xfrm>
            <a:custGeom>
              <a:avLst/>
              <a:gdLst>
                <a:gd name="T0" fmla="*/ 0 w 591"/>
                <a:gd name="T1" fmla="*/ 388 h 388"/>
                <a:gd name="T2" fmla="*/ 591 w 591"/>
                <a:gd name="T3" fmla="*/ 388 h 388"/>
                <a:gd name="T4" fmla="*/ 295 w 591"/>
                <a:gd name="T5" fmla="*/ 0 h 388"/>
                <a:gd name="T6" fmla="*/ 0 w 591"/>
                <a:gd name="T7" fmla="*/ 388 h 388"/>
              </a:gdLst>
              <a:ahLst/>
              <a:cxnLst>
                <a:cxn ang="0">
                  <a:pos x="T0" y="T1"/>
                </a:cxn>
                <a:cxn ang="0">
                  <a:pos x="T2" y="T3"/>
                </a:cxn>
                <a:cxn ang="0">
                  <a:pos x="T4" y="T5"/>
                </a:cxn>
                <a:cxn ang="0">
                  <a:pos x="T6" y="T7"/>
                </a:cxn>
              </a:cxnLst>
              <a:rect l="0" t="0" r="r" b="b"/>
              <a:pathLst>
                <a:path w="591" h="388">
                  <a:moveTo>
                    <a:pt x="0" y="388"/>
                  </a:moveTo>
                  <a:lnTo>
                    <a:pt x="591" y="388"/>
                  </a:lnTo>
                  <a:cubicBezTo>
                    <a:pt x="591" y="69"/>
                    <a:pt x="546" y="0"/>
                    <a:pt x="295" y="0"/>
                  </a:cubicBezTo>
                  <a:cubicBezTo>
                    <a:pt x="46" y="1"/>
                    <a:pt x="0" y="69"/>
                    <a:pt x="0" y="388"/>
                  </a:cubicBezTo>
                </a:path>
              </a:pathLst>
            </a:custGeom>
            <a:solidFill>
              <a:srgbClr val="FFB3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25"/>
            <p:cNvSpPr>
              <a:spLocks/>
            </p:cNvSpPr>
            <p:nvPr/>
          </p:nvSpPr>
          <p:spPr bwMode="auto">
            <a:xfrm>
              <a:off x="1458" y="2001"/>
              <a:ext cx="306" cy="276"/>
            </a:xfrm>
            <a:custGeom>
              <a:avLst/>
              <a:gdLst>
                <a:gd name="T0" fmla="*/ 588 w 637"/>
                <a:gd name="T1" fmla="*/ 206 h 575"/>
                <a:gd name="T2" fmla="*/ 581 w 637"/>
                <a:gd name="T3" fmla="*/ 236 h 575"/>
                <a:gd name="T4" fmla="*/ 562 w 637"/>
                <a:gd name="T5" fmla="*/ 255 h 575"/>
                <a:gd name="T6" fmla="*/ 565 w 637"/>
                <a:gd name="T7" fmla="*/ 197 h 575"/>
                <a:gd name="T8" fmla="*/ 318 w 637"/>
                <a:gd name="T9" fmla="*/ 55 h 575"/>
                <a:gd name="T10" fmla="*/ 72 w 637"/>
                <a:gd name="T11" fmla="*/ 197 h 575"/>
                <a:gd name="T12" fmla="*/ 75 w 637"/>
                <a:gd name="T13" fmla="*/ 255 h 575"/>
                <a:gd name="T14" fmla="*/ 55 w 637"/>
                <a:gd name="T15" fmla="*/ 236 h 575"/>
                <a:gd name="T16" fmla="*/ 47 w 637"/>
                <a:gd name="T17" fmla="*/ 206 h 575"/>
                <a:gd name="T18" fmla="*/ 0 w 637"/>
                <a:gd name="T19" fmla="*/ 265 h 575"/>
                <a:gd name="T20" fmla="*/ 60 w 637"/>
                <a:gd name="T21" fmla="*/ 335 h 575"/>
                <a:gd name="T22" fmla="*/ 256 w 637"/>
                <a:gd name="T23" fmla="*/ 561 h 575"/>
                <a:gd name="T24" fmla="*/ 381 w 637"/>
                <a:gd name="T25" fmla="*/ 561 h 575"/>
                <a:gd name="T26" fmla="*/ 577 w 637"/>
                <a:gd name="T27" fmla="*/ 335 h 575"/>
                <a:gd name="T28" fmla="*/ 637 w 637"/>
                <a:gd name="T29" fmla="*/ 265 h 575"/>
                <a:gd name="T30" fmla="*/ 588 w 637"/>
                <a:gd name="T31" fmla="*/ 206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7" h="575">
                  <a:moveTo>
                    <a:pt x="588" y="206"/>
                  </a:moveTo>
                  <a:cubicBezTo>
                    <a:pt x="586" y="218"/>
                    <a:pt x="583" y="230"/>
                    <a:pt x="581" y="236"/>
                  </a:cubicBezTo>
                  <a:cubicBezTo>
                    <a:pt x="575" y="247"/>
                    <a:pt x="562" y="255"/>
                    <a:pt x="562" y="255"/>
                  </a:cubicBezTo>
                  <a:cubicBezTo>
                    <a:pt x="562" y="255"/>
                    <a:pt x="566" y="231"/>
                    <a:pt x="565" y="197"/>
                  </a:cubicBezTo>
                  <a:cubicBezTo>
                    <a:pt x="551" y="0"/>
                    <a:pt x="540" y="55"/>
                    <a:pt x="318" y="55"/>
                  </a:cubicBezTo>
                  <a:cubicBezTo>
                    <a:pt x="98" y="55"/>
                    <a:pt x="86" y="1"/>
                    <a:pt x="72" y="197"/>
                  </a:cubicBezTo>
                  <a:cubicBezTo>
                    <a:pt x="71" y="231"/>
                    <a:pt x="75" y="255"/>
                    <a:pt x="75" y="255"/>
                  </a:cubicBezTo>
                  <a:cubicBezTo>
                    <a:pt x="75" y="255"/>
                    <a:pt x="62" y="248"/>
                    <a:pt x="55" y="236"/>
                  </a:cubicBezTo>
                  <a:cubicBezTo>
                    <a:pt x="51" y="230"/>
                    <a:pt x="48" y="218"/>
                    <a:pt x="47" y="206"/>
                  </a:cubicBezTo>
                  <a:cubicBezTo>
                    <a:pt x="26" y="201"/>
                    <a:pt x="0" y="205"/>
                    <a:pt x="0" y="265"/>
                  </a:cubicBezTo>
                  <a:cubicBezTo>
                    <a:pt x="0" y="301"/>
                    <a:pt x="13" y="332"/>
                    <a:pt x="60" y="335"/>
                  </a:cubicBezTo>
                  <a:cubicBezTo>
                    <a:pt x="75" y="451"/>
                    <a:pt x="142" y="511"/>
                    <a:pt x="256" y="561"/>
                  </a:cubicBezTo>
                  <a:cubicBezTo>
                    <a:pt x="287" y="575"/>
                    <a:pt x="351" y="575"/>
                    <a:pt x="381" y="561"/>
                  </a:cubicBezTo>
                  <a:cubicBezTo>
                    <a:pt x="495" y="510"/>
                    <a:pt x="562" y="451"/>
                    <a:pt x="577" y="335"/>
                  </a:cubicBezTo>
                  <a:cubicBezTo>
                    <a:pt x="623" y="331"/>
                    <a:pt x="637" y="301"/>
                    <a:pt x="637" y="265"/>
                  </a:cubicBezTo>
                  <a:cubicBezTo>
                    <a:pt x="636" y="206"/>
                    <a:pt x="608" y="201"/>
                    <a:pt x="588" y="206"/>
                  </a:cubicBezTo>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26"/>
            <p:cNvSpPr>
              <a:spLocks/>
            </p:cNvSpPr>
            <p:nvPr/>
          </p:nvSpPr>
          <p:spPr bwMode="auto">
            <a:xfrm>
              <a:off x="1561" y="2204"/>
              <a:ext cx="99" cy="36"/>
            </a:xfrm>
            <a:custGeom>
              <a:avLst/>
              <a:gdLst>
                <a:gd name="T0" fmla="*/ 205 w 205"/>
                <a:gd name="T1" fmla="*/ 11 h 75"/>
                <a:gd name="T2" fmla="*/ 102 w 205"/>
                <a:gd name="T3" fmla="*/ 75 h 75"/>
                <a:gd name="T4" fmla="*/ 0 w 205"/>
                <a:gd name="T5" fmla="*/ 11 h 75"/>
                <a:gd name="T6" fmla="*/ 10 w 205"/>
                <a:gd name="T7" fmla="*/ 0 h 75"/>
                <a:gd name="T8" fmla="*/ 193 w 205"/>
                <a:gd name="T9" fmla="*/ 0 h 75"/>
                <a:gd name="T10" fmla="*/ 204 w 205"/>
                <a:gd name="T11" fmla="*/ 11 h 75"/>
              </a:gdLst>
              <a:ahLst/>
              <a:cxnLst>
                <a:cxn ang="0">
                  <a:pos x="T0" y="T1"/>
                </a:cxn>
                <a:cxn ang="0">
                  <a:pos x="T2" y="T3"/>
                </a:cxn>
                <a:cxn ang="0">
                  <a:pos x="T4" y="T5"/>
                </a:cxn>
                <a:cxn ang="0">
                  <a:pos x="T6" y="T7"/>
                </a:cxn>
                <a:cxn ang="0">
                  <a:pos x="T8" y="T9"/>
                </a:cxn>
                <a:cxn ang="0">
                  <a:pos x="T10" y="T11"/>
                </a:cxn>
              </a:cxnLst>
              <a:rect l="0" t="0" r="r" b="b"/>
              <a:pathLst>
                <a:path w="205" h="75">
                  <a:moveTo>
                    <a:pt x="205" y="11"/>
                  </a:moveTo>
                  <a:cubicBezTo>
                    <a:pt x="205" y="54"/>
                    <a:pt x="153" y="75"/>
                    <a:pt x="102" y="75"/>
                  </a:cubicBezTo>
                  <a:cubicBezTo>
                    <a:pt x="51" y="75"/>
                    <a:pt x="0" y="54"/>
                    <a:pt x="0" y="11"/>
                  </a:cubicBezTo>
                  <a:cubicBezTo>
                    <a:pt x="0" y="11"/>
                    <a:pt x="0" y="0"/>
                    <a:pt x="10" y="0"/>
                  </a:cubicBezTo>
                  <a:lnTo>
                    <a:pt x="193" y="0"/>
                  </a:lnTo>
                  <a:cubicBezTo>
                    <a:pt x="204" y="0"/>
                    <a:pt x="204" y="11"/>
                    <a:pt x="20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27"/>
            <p:cNvSpPr>
              <a:spLocks/>
            </p:cNvSpPr>
            <p:nvPr/>
          </p:nvSpPr>
          <p:spPr bwMode="auto">
            <a:xfrm>
              <a:off x="1506" y="2092"/>
              <a:ext cx="77" cy="44"/>
            </a:xfrm>
            <a:custGeom>
              <a:avLst/>
              <a:gdLst>
                <a:gd name="T0" fmla="*/ 80 w 160"/>
                <a:gd name="T1" fmla="*/ 0 h 91"/>
                <a:gd name="T2" fmla="*/ 0 w 160"/>
                <a:gd name="T3" fmla="*/ 41 h 91"/>
                <a:gd name="T4" fmla="*/ 75 w 160"/>
                <a:gd name="T5" fmla="*/ 91 h 91"/>
                <a:gd name="T6" fmla="*/ 159 w 160"/>
                <a:gd name="T7" fmla="*/ 51 h 91"/>
                <a:gd name="T8" fmla="*/ 80 w 160"/>
                <a:gd name="T9" fmla="*/ 0 h 91"/>
              </a:gdLst>
              <a:ahLst/>
              <a:cxnLst>
                <a:cxn ang="0">
                  <a:pos x="T0" y="T1"/>
                </a:cxn>
                <a:cxn ang="0">
                  <a:pos x="T2" y="T3"/>
                </a:cxn>
                <a:cxn ang="0">
                  <a:pos x="T4" y="T5"/>
                </a:cxn>
                <a:cxn ang="0">
                  <a:pos x="T6" y="T7"/>
                </a:cxn>
                <a:cxn ang="0">
                  <a:pos x="T8" y="T9"/>
                </a:cxn>
              </a:cxnLst>
              <a:rect l="0" t="0" r="r" b="b"/>
              <a:pathLst>
                <a:path w="160" h="91">
                  <a:moveTo>
                    <a:pt x="80" y="0"/>
                  </a:moveTo>
                  <a:cubicBezTo>
                    <a:pt x="24" y="0"/>
                    <a:pt x="0" y="20"/>
                    <a:pt x="0" y="41"/>
                  </a:cubicBezTo>
                  <a:cubicBezTo>
                    <a:pt x="0" y="61"/>
                    <a:pt x="0" y="91"/>
                    <a:pt x="75" y="91"/>
                  </a:cubicBezTo>
                  <a:cubicBezTo>
                    <a:pt x="147" y="91"/>
                    <a:pt x="159" y="82"/>
                    <a:pt x="159" y="51"/>
                  </a:cubicBezTo>
                  <a:cubicBezTo>
                    <a:pt x="160" y="31"/>
                    <a:pt x="136" y="0"/>
                    <a:pt x="80" y="0"/>
                  </a:cubicBezTo>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28"/>
            <p:cNvSpPr>
              <a:spLocks/>
            </p:cNvSpPr>
            <p:nvPr/>
          </p:nvSpPr>
          <p:spPr bwMode="auto">
            <a:xfrm>
              <a:off x="1522" y="2084"/>
              <a:ext cx="50" cy="50"/>
            </a:xfrm>
            <a:custGeom>
              <a:avLst/>
              <a:gdLst>
                <a:gd name="T0" fmla="*/ 103 w 103"/>
                <a:gd name="T1" fmla="*/ 52 h 103"/>
                <a:gd name="T2" fmla="*/ 52 w 103"/>
                <a:gd name="T3" fmla="*/ 103 h 103"/>
                <a:gd name="T4" fmla="*/ 0 w 103"/>
                <a:gd name="T5" fmla="*/ 52 h 103"/>
                <a:gd name="T6" fmla="*/ 52 w 103"/>
                <a:gd name="T7" fmla="*/ 0 h 103"/>
                <a:gd name="T8" fmla="*/ 103 w 103"/>
                <a:gd name="T9" fmla="*/ 52 h 103"/>
              </a:gdLst>
              <a:ahLst/>
              <a:cxnLst>
                <a:cxn ang="0">
                  <a:pos x="T0" y="T1"/>
                </a:cxn>
                <a:cxn ang="0">
                  <a:pos x="T2" y="T3"/>
                </a:cxn>
                <a:cxn ang="0">
                  <a:pos x="T4" y="T5"/>
                </a:cxn>
                <a:cxn ang="0">
                  <a:pos x="T6" y="T7"/>
                </a:cxn>
                <a:cxn ang="0">
                  <a:pos x="T8" y="T9"/>
                </a:cxn>
              </a:cxnLst>
              <a:rect l="0" t="0" r="r" b="b"/>
              <a:pathLst>
                <a:path w="103" h="103">
                  <a:moveTo>
                    <a:pt x="103" y="52"/>
                  </a:moveTo>
                  <a:cubicBezTo>
                    <a:pt x="103" y="80"/>
                    <a:pt x="81" y="103"/>
                    <a:pt x="52" y="103"/>
                  </a:cubicBezTo>
                  <a:cubicBezTo>
                    <a:pt x="23" y="103"/>
                    <a:pt x="0" y="81"/>
                    <a:pt x="0" y="52"/>
                  </a:cubicBezTo>
                  <a:cubicBezTo>
                    <a:pt x="0" y="23"/>
                    <a:pt x="23" y="0"/>
                    <a:pt x="52" y="0"/>
                  </a:cubicBezTo>
                  <a:cubicBezTo>
                    <a:pt x="81" y="0"/>
                    <a:pt x="103" y="24"/>
                    <a:pt x="103" y="52"/>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29"/>
            <p:cNvSpPr>
              <a:spLocks/>
            </p:cNvSpPr>
            <p:nvPr/>
          </p:nvSpPr>
          <p:spPr bwMode="auto">
            <a:xfrm>
              <a:off x="1539" y="2101"/>
              <a:ext cx="17" cy="16"/>
            </a:xfrm>
            <a:custGeom>
              <a:avLst/>
              <a:gdLst>
                <a:gd name="T0" fmla="*/ 35 w 35"/>
                <a:gd name="T1" fmla="*/ 18 h 35"/>
                <a:gd name="T2" fmla="*/ 18 w 35"/>
                <a:gd name="T3" fmla="*/ 35 h 35"/>
                <a:gd name="T4" fmla="*/ 0 w 35"/>
                <a:gd name="T5" fmla="*/ 18 h 35"/>
                <a:gd name="T6" fmla="*/ 18 w 35"/>
                <a:gd name="T7" fmla="*/ 0 h 35"/>
                <a:gd name="T8" fmla="*/ 35 w 35"/>
                <a:gd name="T9" fmla="*/ 18 h 35"/>
              </a:gdLst>
              <a:ahLst/>
              <a:cxnLst>
                <a:cxn ang="0">
                  <a:pos x="T0" y="T1"/>
                </a:cxn>
                <a:cxn ang="0">
                  <a:pos x="T2" y="T3"/>
                </a:cxn>
                <a:cxn ang="0">
                  <a:pos x="T4" y="T5"/>
                </a:cxn>
                <a:cxn ang="0">
                  <a:pos x="T6" y="T7"/>
                </a:cxn>
                <a:cxn ang="0">
                  <a:pos x="T8" y="T9"/>
                </a:cxn>
              </a:cxnLst>
              <a:rect l="0" t="0" r="r" b="b"/>
              <a:pathLst>
                <a:path w="35" h="35">
                  <a:moveTo>
                    <a:pt x="35" y="18"/>
                  </a:moveTo>
                  <a:cubicBezTo>
                    <a:pt x="35" y="28"/>
                    <a:pt x="28" y="35"/>
                    <a:pt x="18" y="35"/>
                  </a:cubicBezTo>
                  <a:cubicBezTo>
                    <a:pt x="8" y="35"/>
                    <a:pt x="0" y="28"/>
                    <a:pt x="0" y="18"/>
                  </a:cubicBezTo>
                  <a:cubicBezTo>
                    <a:pt x="0" y="8"/>
                    <a:pt x="8" y="0"/>
                    <a:pt x="18" y="0"/>
                  </a:cubicBezTo>
                  <a:cubicBezTo>
                    <a:pt x="28" y="2"/>
                    <a:pt x="35" y="9"/>
                    <a:pt x="35" y="18"/>
                  </a:cubicBezTo>
                  <a:close/>
                </a:path>
              </a:pathLst>
            </a:cu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30"/>
            <p:cNvSpPr>
              <a:spLocks/>
            </p:cNvSpPr>
            <p:nvPr/>
          </p:nvSpPr>
          <p:spPr bwMode="auto">
            <a:xfrm>
              <a:off x="1506" y="2074"/>
              <a:ext cx="77" cy="43"/>
            </a:xfrm>
            <a:custGeom>
              <a:avLst/>
              <a:gdLst>
                <a:gd name="T0" fmla="*/ 0 w 160"/>
                <a:gd name="T1" fmla="*/ 80 h 91"/>
                <a:gd name="T2" fmla="*/ 160 w 160"/>
                <a:gd name="T3" fmla="*/ 91 h 91"/>
                <a:gd name="T4" fmla="*/ 0 w 160"/>
                <a:gd name="T5" fmla="*/ 80 h 91"/>
              </a:gdLst>
              <a:ahLst/>
              <a:cxnLst>
                <a:cxn ang="0">
                  <a:pos x="T0" y="T1"/>
                </a:cxn>
                <a:cxn ang="0">
                  <a:pos x="T2" y="T3"/>
                </a:cxn>
                <a:cxn ang="0">
                  <a:pos x="T4" y="T5"/>
                </a:cxn>
              </a:cxnLst>
              <a:rect l="0" t="0" r="r" b="b"/>
              <a:pathLst>
                <a:path w="160" h="91">
                  <a:moveTo>
                    <a:pt x="0" y="80"/>
                  </a:moveTo>
                  <a:cubicBezTo>
                    <a:pt x="0" y="0"/>
                    <a:pt x="160" y="0"/>
                    <a:pt x="160" y="91"/>
                  </a:cubicBezTo>
                  <a:cubicBezTo>
                    <a:pt x="136" y="22"/>
                    <a:pt x="22" y="22"/>
                    <a:pt x="0" y="80"/>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231"/>
            <p:cNvSpPr>
              <a:spLocks/>
            </p:cNvSpPr>
            <p:nvPr/>
          </p:nvSpPr>
          <p:spPr bwMode="auto">
            <a:xfrm>
              <a:off x="1638" y="2092"/>
              <a:ext cx="76" cy="44"/>
            </a:xfrm>
            <a:custGeom>
              <a:avLst/>
              <a:gdLst>
                <a:gd name="T0" fmla="*/ 79 w 159"/>
                <a:gd name="T1" fmla="*/ 0 h 91"/>
                <a:gd name="T2" fmla="*/ 159 w 159"/>
                <a:gd name="T3" fmla="*/ 41 h 91"/>
                <a:gd name="T4" fmla="*/ 84 w 159"/>
                <a:gd name="T5" fmla="*/ 91 h 91"/>
                <a:gd name="T6" fmla="*/ 0 w 159"/>
                <a:gd name="T7" fmla="*/ 51 h 91"/>
                <a:gd name="T8" fmla="*/ 79 w 159"/>
                <a:gd name="T9" fmla="*/ 0 h 91"/>
              </a:gdLst>
              <a:ahLst/>
              <a:cxnLst>
                <a:cxn ang="0">
                  <a:pos x="T0" y="T1"/>
                </a:cxn>
                <a:cxn ang="0">
                  <a:pos x="T2" y="T3"/>
                </a:cxn>
                <a:cxn ang="0">
                  <a:pos x="T4" y="T5"/>
                </a:cxn>
                <a:cxn ang="0">
                  <a:pos x="T6" y="T7"/>
                </a:cxn>
                <a:cxn ang="0">
                  <a:pos x="T8" y="T9"/>
                </a:cxn>
              </a:cxnLst>
              <a:rect l="0" t="0" r="r" b="b"/>
              <a:pathLst>
                <a:path w="159" h="91">
                  <a:moveTo>
                    <a:pt x="79" y="0"/>
                  </a:moveTo>
                  <a:cubicBezTo>
                    <a:pt x="137" y="0"/>
                    <a:pt x="159" y="20"/>
                    <a:pt x="159" y="41"/>
                  </a:cubicBezTo>
                  <a:cubicBezTo>
                    <a:pt x="159" y="61"/>
                    <a:pt x="159" y="91"/>
                    <a:pt x="84" y="91"/>
                  </a:cubicBezTo>
                  <a:cubicBezTo>
                    <a:pt x="12" y="91"/>
                    <a:pt x="0" y="82"/>
                    <a:pt x="0" y="51"/>
                  </a:cubicBezTo>
                  <a:cubicBezTo>
                    <a:pt x="0" y="31"/>
                    <a:pt x="23" y="0"/>
                    <a:pt x="79" y="0"/>
                  </a:cubicBezTo>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232"/>
            <p:cNvSpPr>
              <a:spLocks/>
            </p:cNvSpPr>
            <p:nvPr/>
          </p:nvSpPr>
          <p:spPr bwMode="auto">
            <a:xfrm>
              <a:off x="1649" y="2084"/>
              <a:ext cx="49" cy="50"/>
            </a:xfrm>
            <a:custGeom>
              <a:avLst/>
              <a:gdLst>
                <a:gd name="T0" fmla="*/ 0 w 103"/>
                <a:gd name="T1" fmla="*/ 52 h 103"/>
                <a:gd name="T2" fmla="*/ 51 w 103"/>
                <a:gd name="T3" fmla="*/ 103 h 103"/>
                <a:gd name="T4" fmla="*/ 103 w 103"/>
                <a:gd name="T5" fmla="*/ 52 h 103"/>
                <a:gd name="T6" fmla="*/ 51 w 103"/>
                <a:gd name="T7" fmla="*/ 0 h 103"/>
                <a:gd name="T8" fmla="*/ 0 w 103"/>
                <a:gd name="T9" fmla="*/ 52 h 103"/>
              </a:gdLst>
              <a:ahLst/>
              <a:cxnLst>
                <a:cxn ang="0">
                  <a:pos x="T0" y="T1"/>
                </a:cxn>
                <a:cxn ang="0">
                  <a:pos x="T2" y="T3"/>
                </a:cxn>
                <a:cxn ang="0">
                  <a:pos x="T4" y="T5"/>
                </a:cxn>
                <a:cxn ang="0">
                  <a:pos x="T6" y="T7"/>
                </a:cxn>
                <a:cxn ang="0">
                  <a:pos x="T8" y="T9"/>
                </a:cxn>
              </a:cxnLst>
              <a:rect l="0" t="0" r="r" b="b"/>
              <a:pathLst>
                <a:path w="103" h="103">
                  <a:moveTo>
                    <a:pt x="0" y="52"/>
                  </a:moveTo>
                  <a:cubicBezTo>
                    <a:pt x="0" y="80"/>
                    <a:pt x="22" y="103"/>
                    <a:pt x="51" y="103"/>
                  </a:cubicBezTo>
                  <a:cubicBezTo>
                    <a:pt x="80" y="103"/>
                    <a:pt x="103" y="81"/>
                    <a:pt x="103" y="52"/>
                  </a:cubicBezTo>
                  <a:cubicBezTo>
                    <a:pt x="103" y="23"/>
                    <a:pt x="80" y="0"/>
                    <a:pt x="51" y="0"/>
                  </a:cubicBezTo>
                  <a:cubicBezTo>
                    <a:pt x="23" y="0"/>
                    <a:pt x="0" y="24"/>
                    <a:pt x="0" y="52"/>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233"/>
            <p:cNvSpPr>
              <a:spLocks/>
            </p:cNvSpPr>
            <p:nvPr/>
          </p:nvSpPr>
          <p:spPr bwMode="auto">
            <a:xfrm>
              <a:off x="1665" y="2101"/>
              <a:ext cx="17" cy="16"/>
            </a:xfrm>
            <a:custGeom>
              <a:avLst/>
              <a:gdLst>
                <a:gd name="T0" fmla="*/ 0 w 35"/>
                <a:gd name="T1" fmla="*/ 18 h 35"/>
                <a:gd name="T2" fmla="*/ 17 w 35"/>
                <a:gd name="T3" fmla="*/ 35 h 35"/>
                <a:gd name="T4" fmla="*/ 35 w 35"/>
                <a:gd name="T5" fmla="*/ 18 h 35"/>
                <a:gd name="T6" fmla="*/ 17 w 35"/>
                <a:gd name="T7" fmla="*/ 0 h 35"/>
                <a:gd name="T8" fmla="*/ 0 w 35"/>
                <a:gd name="T9" fmla="*/ 18 h 35"/>
              </a:gdLst>
              <a:ahLst/>
              <a:cxnLst>
                <a:cxn ang="0">
                  <a:pos x="T0" y="T1"/>
                </a:cxn>
                <a:cxn ang="0">
                  <a:pos x="T2" y="T3"/>
                </a:cxn>
                <a:cxn ang="0">
                  <a:pos x="T4" y="T5"/>
                </a:cxn>
                <a:cxn ang="0">
                  <a:pos x="T6" y="T7"/>
                </a:cxn>
                <a:cxn ang="0">
                  <a:pos x="T8" y="T9"/>
                </a:cxn>
              </a:cxnLst>
              <a:rect l="0" t="0" r="r" b="b"/>
              <a:pathLst>
                <a:path w="35" h="35">
                  <a:moveTo>
                    <a:pt x="0" y="18"/>
                  </a:moveTo>
                  <a:cubicBezTo>
                    <a:pt x="0" y="28"/>
                    <a:pt x="7" y="35"/>
                    <a:pt x="17" y="35"/>
                  </a:cubicBezTo>
                  <a:cubicBezTo>
                    <a:pt x="27" y="35"/>
                    <a:pt x="35" y="28"/>
                    <a:pt x="35" y="18"/>
                  </a:cubicBezTo>
                  <a:cubicBezTo>
                    <a:pt x="35" y="8"/>
                    <a:pt x="27" y="0"/>
                    <a:pt x="17" y="0"/>
                  </a:cubicBezTo>
                  <a:cubicBezTo>
                    <a:pt x="7" y="2"/>
                    <a:pt x="0" y="9"/>
                    <a:pt x="0" y="18"/>
                  </a:cubicBezTo>
                  <a:close/>
                </a:path>
              </a:pathLst>
            </a:cu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234"/>
            <p:cNvSpPr>
              <a:spLocks/>
            </p:cNvSpPr>
            <p:nvPr/>
          </p:nvSpPr>
          <p:spPr bwMode="auto">
            <a:xfrm>
              <a:off x="1637" y="2074"/>
              <a:ext cx="77" cy="43"/>
            </a:xfrm>
            <a:custGeom>
              <a:avLst/>
              <a:gdLst>
                <a:gd name="T0" fmla="*/ 160 w 160"/>
                <a:gd name="T1" fmla="*/ 80 h 91"/>
                <a:gd name="T2" fmla="*/ 0 w 160"/>
                <a:gd name="T3" fmla="*/ 91 h 91"/>
                <a:gd name="T4" fmla="*/ 160 w 160"/>
                <a:gd name="T5" fmla="*/ 80 h 91"/>
              </a:gdLst>
              <a:ahLst/>
              <a:cxnLst>
                <a:cxn ang="0">
                  <a:pos x="T0" y="T1"/>
                </a:cxn>
                <a:cxn ang="0">
                  <a:pos x="T2" y="T3"/>
                </a:cxn>
                <a:cxn ang="0">
                  <a:pos x="T4" y="T5"/>
                </a:cxn>
              </a:cxnLst>
              <a:rect l="0" t="0" r="r" b="b"/>
              <a:pathLst>
                <a:path w="160" h="91">
                  <a:moveTo>
                    <a:pt x="160" y="80"/>
                  </a:moveTo>
                  <a:cubicBezTo>
                    <a:pt x="160" y="0"/>
                    <a:pt x="0" y="0"/>
                    <a:pt x="0" y="91"/>
                  </a:cubicBezTo>
                  <a:cubicBezTo>
                    <a:pt x="24" y="22"/>
                    <a:pt x="138" y="22"/>
                    <a:pt x="160" y="80"/>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235"/>
            <p:cNvSpPr>
              <a:spLocks/>
            </p:cNvSpPr>
            <p:nvPr/>
          </p:nvSpPr>
          <p:spPr bwMode="auto">
            <a:xfrm>
              <a:off x="1581" y="2167"/>
              <a:ext cx="60" cy="19"/>
            </a:xfrm>
            <a:custGeom>
              <a:avLst/>
              <a:gdLst>
                <a:gd name="T0" fmla="*/ 62 w 125"/>
                <a:gd name="T1" fmla="*/ 38 h 38"/>
                <a:gd name="T2" fmla="*/ 21 w 125"/>
                <a:gd name="T3" fmla="*/ 0 h 38"/>
                <a:gd name="T4" fmla="*/ 105 w 125"/>
                <a:gd name="T5" fmla="*/ 0 h 38"/>
                <a:gd name="T6" fmla="*/ 62 w 125"/>
                <a:gd name="T7" fmla="*/ 38 h 38"/>
              </a:gdLst>
              <a:ahLst/>
              <a:cxnLst>
                <a:cxn ang="0">
                  <a:pos x="T0" y="T1"/>
                </a:cxn>
                <a:cxn ang="0">
                  <a:pos x="T2" y="T3"/>
                </a:cxn>
                <a:cxn ang="0">
                  <a:pos x="T4" y="T5"/>
                </a:cxn>
                <a:cxn ang="0">
                  <a:pos x="T6" y="T7"/>
                </a:cxn>
              </a:cxnLst>
              <a:rect l="0" t="0" r="r" b="b"/>
              <a:pathLst>
                <a:path w="125" h="38">
                  <a:moveTo>
                    <a:pt x="62" y="38"/>
                  </a:moveTo>
                  <a:cubicBezTo>
                    <a:pt x="21" y="38"/>
                    <a:pt x="0" y="0"/>
                    <a:pt x="21" y="0"/>
                  </a:cubicBezTo>
                  <a:lnTo>
                    <a:pt x="105" y="0"/>
                  </a:lnTo>
                  <a:cubicBezTo>
                    <a:pt x="125" y="0"/>
                    <a:pt x="103" y="38"/>
                    <a:pt x="62" y="38"/>
                  </a:cubicBezTo>
                  <a:close/>
                </a:path>
              </a:pathLst>
            </a:custGeom>
            <a:solidFill>
              <a:srgbClr val="EBA35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236"/>
            <p:cNvSpPr>
              <a:spLocks/>
            </p:cNvSpPr>
            <p:nvPr/>
          </p:nvSpPr>
          <p:spPr bwMode="auto">
            <a:xfrm>
              <a:off x="1502" y="1927"/>
              <a:ext cx="48" cy="48"/>
            </a:xfrm>
            <a:custGeom>
              <a:avLst/>
              <a:gdLst>
                <a:gd name="T0" fmla="*/ 100 w 100"/>
                <a:gd name="T1" fmla="*/ 50 h 100"/>
                <a:gd name="T2" fmla="*/ 50 w 100"/>
                <a:gd name="T3" fmla="*/ 0 h 100"/>
                <a:gd name="T4" fmla="*/ 0 w 100"/>
                <a:gd name="T5" fmla="*/ 50 h 100"/>
                <a:gd name="T6" fmla="*/ 25 w 100"/>
                <a:gd name="T7" fmla="*/ 50 h 100"/>
                <a:gd name="T8" fmla="*/ 25 w 100"/>
                <a:gd name="T9" fmla="*/ 100 h 100"/>
                <a:gd name="T10" fmla="*/ 100 w 100"/>
                <a:gd name="T11" fmla="*/ 100 h 100"/>
                <a:gd name="T12" fmla="*/ 100 w 10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00" h="100">
                  <a:moveTo>
                    <a:pt x="100" y="50"/>
                  </a:moveTo>
                  <a:lnTo>
                    <a:pt x="50" y="0"/>
                  </a:lnTo>
                  <a:lnTo>
                    <a:pt x="0" y="50"/>
                  </a:lnTo>
                  <a:lnTo>
                    <a:pt x="25" y="50"/>
                  </a:lnTo>
                  <a:lnTo>
                    <a:pt x="25" y="100"/>
                  </a:lnTo>
                  <a:lnTo>
                    <a:pt x="100" y="100"/>
                  </a:lnTo>
                  <a:lnTo>
                    <a:pt x="100" y="50"/>
                  </a:lnTo>
                  <a:close/>
                </a:path>
              </a:pathLst>
            </a:custGeom>
            <a:solidFill>
              <a:srgbClr val="D9A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237"/>
            <p:cNvSpPr>
              <a:spLocks/>
            </p:cNvSpPr>
            <p:nvPr/>
          </p:nvSpPr>
          <p:spPr bwMode="auto">
            <a:xfrm>
              <a:off x="1670" y="1927"/>
              <a:ext cx="49" cy="48"/>
            </a:xfrm>
            <a:custGeom>
              <a:avLst/>
              <a:gdLst>
                <a:gd name="T0" fmla="*/ 100 w 100"/>
                <a:gd name="T1" fmla="*/ 50 h 100"/>
                <a:gd name="T2" fmla="*/ 50 w 100"/>
                <a:gd name="T3" fmla="*/ 0 h 100"/>
                <a:gd name="T4" fmla="*/ 0 w 100"/>
                <a:gd name="T5" fmla="*/ 50 h 100"/>
                <a:gd name="T6" fmla="*/ 0 w 100"/>
                <a:gd name="T7" fmla="*/ 100 h 100"/>
                <a:gd name="T8" fmla="*/ 75 w 100"/>
                <a:gd name="T9" fmla="*/ 100 h 100"/>
                <a:gd name="T10" fmla="*/ 75 w 100"/>
                <a:gd name="T11" fmla="*/ 50 h 100"/>
                <a:gd name="T12" fmla="*/ 100 w 10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00" h="100">
                  <a:moveTo>
                    <a:pt x="100" y="50"/>
                  </a:moveTo>
                  <a:lnTo>
                    <a:pt x="50" y="0"/>
                  </a:lnTo>
                  <a:lnTo>
                    <a:pt x="0" y="50"/>
                  </a:lnTo>
                  <a:lnTo>
                    <a:pt x="0" y="100"/>
                  </a:lnTo>
                  <a:lnTo>
                    <a:pt x="75" y="100"/>
                  </a:lnTo>
                  <a:lnTo>
                    <a:pt x="75" y="50"/>
                  </a:lnTo>
                  <a:lnTo>
                    <a:pt x="100" y="50"/>
                  </a:lnTo>
                  <a:close/>
                </a:path>
              </a:pathLst>
            </a:custGeom>
            <a:solidFill>
              <a:srgbClr val="D9A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238"/>
            <p:cNvSpPr>
              <a:spLocks noChangeArrowheads="1"/>
            </p:cNvSpPr>
            <p:nvPr/>
          </p:nvSpPr>
          <p:spPr bwMode="auto">
            <a:xfrm>
              <a:off x="1478" y="1919"/>
              <a:ext cx="265" cy="80"/>
            </a:xfrm>
            <a:prstGeom prst="rect">
              <a:avLst/>
            </a:prstGeom>
            <a:solidFill>
              <a:srgbClr val="9450E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Rectangle 239"/>
            <p:cNvSpPr>
              <a:spLocks noChangeArrowheads="1"/>
            </p:cNvSpPr>
            <p:nvPr/>
          </p:nvSpPr>
          <p:spPr bwMode="auto">
            <a:xfrm>
              <a:off x="1490" y="1935"/>
              <a:ext cx="217" cy="64"/>
            </a:xfrm>
            <a:prstGeom prst="rect">
              <a:avLst/>
            </a:prstGeom>
            <a:solidFill>
              <a:srgbClr val="7E44B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240"/>
            <p:cNvSpPr>
              <a:spLocks noChangeArrowheads="1"/>
            </p:cNvSpPr>
            <p:nvPr/>
          </p:nvSpPr>
          <p:spPr bwMode="auto">
            <a:xfrm>
              <a:off x="1466" y="2023"/>
              <a:ext cx="289" cy="36"/>
            </a:xfrm>
            <a:prstGeom prst="rect">
              <a:avLst/>
            </a:prstGeom>
            <a:solidFill>
              <a:srgbClr val="D9A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241"/>
            <p:cNvSpPr>
              <a:spLocks/>
            </p:cNvSpPr>
            <p:nvPr/>
          </p:nvSpPr>
          <p:spPr bwMode="auto">
            <a:xfrm>
              <a:off x="1454" y="1915"/>
              <a:ext cx="313" cy="132"/>
            </a:xfrm>
            <a:custGeom>
              <a:avLst/>
              <a:gdLst>
                <a:gd name="T0" fmla="*/ 550 w 650"/>
                <a:gd name="T1" fmla="*/ 100 h 275"/>
                <a:gd name="T2" fmla="*/ 575 w 650"/>
                <a:gd name="T3" fmla="*/ 125 h 275"/>
                <a:gd name="T4" fmla="*/ 575 w 650"/>
                <a:gd name="T5" fmla="*/ 150 h 275"/>
                <a:gd name="T6" fmla="*/ 375 w 650"/>
                <a:gd name="T7" fmla="*/ 150 h 275"/>
                <a:gd name="T8" fmla="*/ 375 w 650"/>
                <a:gd name="T9" fmla="*/ 125 h 275"/>
                <a:gd name="T10" fmla="*/ 400 w 650"/>
                <a:gd name="T11" fmla="*/ 100 h 275"/>
                <a:gd name="T12" fmla="*/ 325 w 650"/>
                <a:gd name="T13" fmla="*/ 0 h 275"/>
                <a:gd name="T14" fmla="*/ 250 w 650"/>
                <a:gd name="T15" fmla="*/ 100 h 275"/>
                <a:gd name="T16" fmla="*/ 275 w 650"/>
                <a:gd name="T17" fmla="*/ 125 h 275"/>
                <a:gd name="T18" fmla="*/ 275 w 650"/>
                <a:gd name="T19" fmla="*/ 150 h 275"/>
                <a:gd name="T20" fmla="*/ 75 w 650"/>
                <a:gd name="T21" fmla="*/ 150 h 275"/>
                <a:gd name="T22" fmla="*/ 75 w 650"/>
                <a:gd name="T23" fmla="*/ 125 h 275"/>
                <a:gd name="T24" fmla="*/ 100 w 650"/>
                <a:gd name="T25" fmla="*/ 100 h 275"/>
                <a:gd name="T26" fmla="*/ 0 w 650"/>
                <a:gd name="T27" fmla="*/ 24 h 275"/>
                <a:gd name="T28" fmla="*/ 25 w 650"/>
                <a:gd name="T29" fmla="*/ 275 h 275"/>
                <a:gd name="T30" fmla="*/ 625 w 650"/>
                <a:gd name="T31" fmla="*/ 275 h 275"/>
                <a:gd name="T32" fmla="*/ 650 w 650"/>
                <a:gd name="T33" fmla="*/ 24 h 275"/>
                <a:gd name="T34" fmla="*/ 550 w 650"/>
                <a:gd name="T35" fmla="*/ 10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0" h="275">
                  <a:moveTo>
                    <a:pt x="550" y="100"/>
                  </a:moveTo>
                  <a:lnTo>
                    <a:pt x="575" y="125"/>
                  </a:lnTo>
                  <a:lnTo>
                    <a:pt x="575" y="150"/>
                  </a:lnTo>
                  <a:lnTo>
                    <a:pt x="375" y="150"/>
                  </a:lnTo>
                  <a:lnTo>
                    <a:pt x="375" y="125"/>
                  </a:lnTo>
                  <a:lnTo>
                    <a:pt x="400" y="100"/>
                  </a:lnTo>
                  <a:lnTo>
                    <a:pt x="325" y="0"/>
                  </a:lnTo>
                  <a:lnTo>
                    <a:pt x="250" y="100"/>
                  </a:lnTo>
                  <a:lnTo>
                    <a:pt x="275" y="125"/>
                  </a:lnTo>
                  <a:lnTo>
                    <a:pt x="275" y="150"/>
                  </a:lnTo>
                  <a:lnTo>
                    <a:pt x="75" y="150"/>
                  </a:lnTo>
                  <a:lnTo>
                    <a:pt x="75" y="125"/>
                  </a:lnTo>
                  <a:lnTo>
                    <a:pt x="100" y="100"/>
                  </a:lnTo>
                  <a:lnTo>
                    <a:pt x="0" y="24"/>
                  </a:lnTo>
                  <a:lnTo>
                    <a:pt x="25" y="275"/>
                  </a:lnTo>
                  <a:lnTo>
                    <a:pt x="625" y="275"/>
                  </a:lnTo>
                  <a:lnTo>
                    <a:pt x="650" y="24"/>
                  </a:lnTo>
                  <a:lnTo>
                    <a:pt x="550" y="100"/>
                  </a:lnTo>
                  <a:close/>
                </a:path>
              </a:pathLst>
            </a:custGeom>
            <a:solidFill>
              <a:srgbClr val="FFCE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242"/>
            <p:cNvSpPr>
              <a:spLocks/>
            </p:cNvSpPr>
            <p:nvPr/>
          </p:nvSpPr>
          <p:spPr bwMode="auto">
            <a:xfrm>
              <a:off x="1610" y="2016"/>
              <a:ext cx="12" cy="19"/>
            </a:xfrm>
            <a:custGeom>
              <a:avLst/>
              <a:gdLst>
                <a:gd name="T0" fmla="*/ 0 w 25"/>
                <a:gd name="T1" fmla="*/ 39 h 39"/>
                <a:gd name="T2" fmla="*/ 0 w 25"/>
                <a:gd name="T3" fmla="*/ 0 h 39"/>
                <a:gd name="T4" fmla="*/ 25 w 25"/>
                <a:gd name="T5" fmla="*/ 0 h 39"/>
                <a:gd name="T6" fmla="*/ 0 w 25"/>
                <a:gd name="T7" fmla="*/ 39 h 39"/>
              </a:gdLst>
              <a:ahLst/>
              <a:cxnLst>
                <a:cxn ang="0">
                  <a:pos x="T0" y="T1"/>
                </a:cxn>
                <a:cxn ang="0">
                  <a:pos x="T2" y="T3"/>
                </a:cxn>
                <a:cxn ang="0">
                  <a:pos x="T4" y="T5"/>
                </a:cxn>
                <a:cxn ang="0">
                  <a:pos x="T6" y="T7"/>
                </a:cxn>
              </a:cxnLst>
              <a:rect l="0" t="0" r="r" b="b"/>
              <a:pathLst>
                <a:path w="25" h="39">
                  <a:moveTo>
                    <a:pt x="0" y="39"/>
                  </a:moveTo>
                  <a:lnTo>
                    <a:pt x="0" y="0"/>
                  </a:lnTo>
                  <a:lnTo>
                    <a:pt x="25" y="0"/>
                  </a:lnTo>
                  <a:lnTo>
                    <a:pt x="0" y="39"/>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243"/>
            <p:cNvSpPr>
              <a:spLocks/>
            </p:cNvSpPr>
            <p:nvPr/>
          </p:nvSpPr>
          <p:spPr bwMode="auto">
            <a:xfrm>
              <a:off x="1598" y="2016"/>
              <a:ext cx="12" cy="19"/>
            </a:xfrm>
            <a:custGeom>
              <a:avLst/>
              <a:gdLst>
                <a:gd name="T0" fmla="*/ 25 w 25"/>
                <a:gd name="T1" fmla="*/ 39 h 39"/>
                <a:gd name="T2" fmla="*/ 0 w 25"/>
                <a:gd name="T3" fmla="*/ 0 h 39"/>
                <a:gd name="T4" fmla="*/ 25 w 25"/>
                <a:gd name="T5" fmla="*/ 0 h 39"/>
                <a:gd name="T6" fmla="*/ 25 w 25"/>
                <a:gd name="T7" fmla="*/ 39 h 39"/>
              </a:gdLst>
              <a:ahLst/>
              <a:cxnLst>
                <a:cxn ang="0">
                  <a:pos x="T0" y="T1"/>
                </a:cxn>
                <a:cxn ang="0">
                  <a:pos x="T2" y="T3"/>
                </a:cxn>
                <a:cxn ang="0">
                  <a:pos x="T4" y="T5"/>
                </a:cxn>
                <a:cxn ang="0">
                  <a:pos x="T6" y="T7"/>
                </a:cxn>
              </a:cxnLst>
              <a:rect l="0" t="0" r="r" b="b"/>
              <a:pathLst>
                <a:path w="25" h="39">
                  <a:moveTo>
                    <a:pt x="25" y="39"/>
                  </a:moveTo>
                  <a:lnTo>
                    <a:pt x="0" y="0"/>
                  </a:lnTo>
                  <a:lnTo>
                    <a:pt x="25" y="0"/>
                  </a:lnTo>
                  <a:lnTo>
                    <a:pt x="25" y="39"/>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44"/>
            <p:cNvSpPr>
              <a:spLocks/>
            </p:cNvSpPr>
            <p:nvPr/>
          </p:nvSpPr>
          <p:spPr bwMode="auto">
            <a:xfrm>
              <a:off x="1610" y="1999"/>
              <a:ext cx="12" cy="17"/>
            </a:xfrm>
            <a:custGeom>
              <a:avLst/>
              <a:gdLst>
                <a:gd name="T0" fmla="*/ 25 w 25"/>
                <a:gd name="T1" fmla="*/ 36 h 36"/>
                <a:gd name="T2" fmla="*/ 0 w 25"/>
                <a:gd name="T3" fmla="*/ 36 h 36"/>
                <a:gd name="T4" fmla="*/ 0 w 25"/>
                <a:gd name="T5" fmla="*/ 0 h 36"/>
                <a:gd name="T6" fmla="*/ 25 w 25"/>
                <a:gd name="T7" fmla="*/ 36 h 36"/>
              </a:gdLst>
              <a:ahLst/>
              <a:cxnLst>
                <a:cxn ang="0">
                  <a:pos x="T0" y="T1"/>
                </a:cxn>
                <a:cxn ang="0">
                  <a:pos x="T2" y="T3"/>
                </a:cxn>
                <a:cxn ang="0">
                  <a:pos x="T4" y="T5"/>
                </a:cxn>
                <a:cxn ang="0">
                  <a:pos x="T6" y="T7"/>
                </a:cxn>
              </a:cxnLst>
              <a:rect l="0" t="0" r="r" b="b"/>
              <a:pathLst>
                <a:path w="25" h="36">
                  <a:moveTo>
                    <a:pt x="25" y="36"/>
                  </a:moveTo>
                  <a:lnTo>
                    <a:pt x="0" y="36"/>
                  </a:lnTo>
                  <a:lnTo>
                    <a:pt x="0" y="0"/>
                  </a:lnTo>
                  <a:lnTo>
                    <a:pt x="25" y="36"/>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45"/>
            <p:cNvSpPr>
              <a:spLocks/>
            </p:cNvSpPr>
            <p:nvPr/>
          </p:nvSpPr>
          <p:spPr bwMode="auto">
            <a:xfrm>
              <a:off x="1598" y="1999"/>
              <a:ext cx="12" cy="17"/>
            </a:xfrm>
            <a:custGeom>
              <a:avLst/>
              <a:gdLst>
                <a:gd name="T0" fmla="*/ 25 w 25"/>
                <a:gd name="T1" fmla="*/ 0 h 36"/>
                <a:gd name="T2" fmla="*/ 25 w 25"/>
                <a:gd name="T3" fmla="*/ 36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lnTo>
                    <a:pt x="25" y="36"/>
                  </a:lnTo>
                  <a:lnTo>
                    <a:pt x="0" y="36"/>
                  </a:lnTo>
                  <a:lnTo>
                    <a:pt x="25" y="0"/>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46"/>
            <p:cNvSpPr>
              <a:spLocks/>
            </p:cNvSpPr>
            <p:nvPr/>
          </p:nvSpPr>
          <p:spPr bwMode="auto">
            <a:xfrm>
              <a:off x="1507" y="2016"/>
              <a:ext cx="12" cy="19"/>
            </a:xfrm>
            <a:custGeom>
              <a:avLst/>
              <a:gdLst>
                <a:gd name="T0" fmla="*/ 0 w 24"/>
                <a:gd name="T1" fmla="*/ 39 h 39"/>
                <a:gd name="T2" fmla="*/ 0 w 24"/>
                <a:gd name="T3" fmla="*/ 0 h 39"/>
                <a:gd name="T4" fmla="*/ 24 w 24"/>
                <a:gd name="T5" fmla="*/ 0 h 39"/>
                <a:gd name="T6" fmla="*/ 0 w 24"/>
                <a:gd name="T7" fmla="*/ 39 h 39"/>
              </a:gdLst>
              <a:ahLst/>
              <a:cxnLst>
                <a:cxn ang="0">
                  <a:pos x="T0" y="T1"/>
                </a:cxn>
                <a:cxn ang="0">
                  <a:pos x="T2" y="T3"/>
                </a:cxn>
                <a:cxn ang="0">
                  <a:pos x="T4" y="T5"/>
                </a:cxn>
                <a:cxn ang="0">
                  <a:pos x="T6" y="T7"/>
                </a:cxn>
              </a:cxnLst>
              <a:rect l="0" t="0" r="r" b="b"/>
              <a:pathLst>
                <a:path w="24" h="39">
                  <a:moveTo>
                    <a:pt x="0" y="39"/>
                  </a:moveTo>
                  <a:lnTo>
                    <a:pt x="0" y="0"/>
                  </a:lnTo>
                  <a:lnTo>
                    <a:pt x="24" y="0"/>
                  </a:lnTo>
                  <a:lnTo>
                    <a:pt x="0" y="39"/>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47"/>
            <p:cNvSpPr>
              <a:spLocks/>
            </p:cNvSpPr>
            <p:nvPr/>
          </p:nvSpPr>
          <p:spPr bwMode="auto">
            <a:xfrm>
              <a:off x="1494" y="2016"/>
              <a:ext cx="13" cy="19"/>
            </a:xfrm>
            <a:custGeom>
              <a:avLst/>
              <a:gdLst>
                <a:gd name="T0" fmla="*/ 26 w 26"/>
                <a:gd name="T1" fmla="*/ 39 h 39"/>
                <a:gd name="T2" fmla="*/ 0 w 26"/>
                <a:gd name="T3" fmla="*/ 0 h 39"/>
                <a:gd name="T4" fmla="*/ 26 w 26"/>
                <a:gd name="T5" fmla="*/ 0 h 39"/>
                <a:gd name="T6" fmla="*/ 26 w 26"/>
                <a:gd name="T7" fmla="*/ 39 h 39"/>
              </a:gdLst>
              <a:ahLst/>
              <a:cxnLst>
                <a:cxn ang="0">
                  <a:pos x="T0" y="T1"/>
                </a:cxn>
                <a:cxn ang="0">
                  <a:pos x="T2" y="T3"/>
                </a:cxn>
                <a:cxn ang="0">
                  <a:pos x="T4" y="T5"/>
                </a:cxn>
                <a:cxn ang="0">
                  <a:pos x="T6" y="T7"/>
                </a:cxn>
              </a:cxnLst>
              <a:rect l="0" t="0" r="r" b="b"/>
              <a:pathLst>
                <a:path w="26" h="39">
                  <a:moveTo>
                    <a:pt x="26" y="39"/>
                  </a:moveTo>
                  <a:lnTo>
                    <a:pt x="0" y="0"/>
                  </a:lnTo>
                  <a:lnTo>
                    <a:pt x="26" y="0"/>
                  </a:lnTo>
                  <a:lnTo>
                    <a:pt x="26" y="39"/>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48"/>
            <p:cNvSpPr>
              <a:spLocks/>
            </p:cNvSpPr>
            <p:nvPr/>
          </p:nvSpPr>
          <p:spPr bwMode="auto">
            <a:xfrm>
              <a:off x="1507" y="1999"/>
              <a:ext cx="12" cy="17"/>
            </a:xfrm>
            <a:custGeom>
              <a:avLst/>
              <a:gdLst>
                <a:gd name="T0" fmla="*/ 24 w 24"/>
                <a:gd name="T1" fmla="*/ 36 h 36"/>
                <a:gd name="T2" fmla="*/ 0 w 24"/>
                <a:gd name="T3" fmla="*/ 36 h 36"/>
                <a:gd name="T4" fmla="*/ 0 w 24"/>
                <a:gd name="T5" fmla="*/ 0 h 36"/>
                <a:gd name="T6" fmla="*/ 24 w 24"/>
                <a:gd name="T7" fmla="*/ 36 h 36"/>
              </a:gdLst>
              <a:ahLst/>
              <a:cxnLst>
                <a:cxn ang="0">
                  <a:pos x="T0" y="T1"/>
                </a:cxn>
                <a:cxn ang="0">
                  <a:pos x="T2" y="T3"/>
                </a:cxn>
                <a:cxn ang="0">
                  <a:pos x="T4" y="T5"/>
                </a:cxn>
                <a:cxn ang="0">
                  <a:pos x="T6" y="T7"/>
                </a:cxn>
              </a:cxnLst>
              <a:rect l="0" t="0" r="r" b="b"/>
              <a:pathLst>
                <a:path w="24" h="36">
                  <a:moveTo>
                    <a:pt x="24" y="36"/>
                  </a:moveTo>
                  <a:lnTo>
                    <a:pt x="0" y="36"/>
                  </a:lnTo>
                  <a:lnTo>
                    <a:pt x="0" y="0"/>
                  </a:lnTo>
                  <a:lnTo>
                    <a:pt x="24" y="36"/>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49"/>
            <p:cNvSpPr>
              <a:spLocks/>
            </p:cNvSpPr>
            <p:nvPr/>
          </p:nvSpPr>
          <p:spPr bwMode="auto">
            <a:xfrm>
              <a:off x="1494" y="1999"/>
              <a:ext cx="13" cy="17"/>
            </a:xfrm>
            <a:custGeom>
              <a:avLst/>
              <a:gdLst>
                <a:gd name="T0" fmla="*/ 26 w 26"/>
                <a:gd name="T1" fmla="*/ 0 h 36"/>
                <a:gd name="T2" fmla="*/ 26 w 26"/>
                <a:gd name="T3" fmla="*/ 36 h 36"/>
                <a:gd name="T4" fmla="*/ 0 w 26"/>
                <a:gd name="T5" fmla="*/ 36 h 36"/>
                <a:gd name="T6" fmla="*/ 26 w 26"/>
                <a:gd name="T7" fmla="*/ 0 h 36"/>
              </a:gdLst>
              <a:ahLst/>
              <a:cxnLst>
                <a:cxn ang="0">
                  <a:pos x="T0" y="T1"/>
                </a:cxn>
                <a:cxn ang="0">
                  <a:pos x="T2" y="T3"/>
                </a:cxn>
                <a:cxn ang="0">
                  <a:pos x="T4" y="T5"/>
                </a:cxn>
                <a:cxn ang="0">
                  <a:pos x="T6" y="T7"/>
                </a:cxn>
              </a:cxnLst>
              <a:rect l="0" t="0" r="r" b="b"/>
              <a:pathLst>
                <a:path w="26" h="36">
                  <a:moveTo>
                    <a:pt x="26" y="0"/>
                  </a:moveTo>
                  <a:lnTo>
                    <a:pt x="26" y="36"/>
                  </a:lnTo>
                  <a:lnTo>
                    <a:pt x="0" y="36"/>
                  </a:lnTo>
                  <a:lnTo>
                    <a:pt x="26" y="0"/>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50"/>
            <p:cNvSpPr>
              <a:spLocks/>
            </p:cNvSpPr>
            <p:nvPr/>
          </p:nvSpPr>
          <p:spPr bwMode="auto">
            <a:xfrm>
              <a:off x="1559" y="2016"/>
              <a:ext cx="12" cy="19"/>
            </a:xfrm>
            <a:custGeom>
              <a:avLst/>
              <a:gdLst>
                <a:gd name="T0" fmla="*/ 0 w 25"/>
                <a:gd name="T1" fmla="*/ 39 h 39"/>
                <a:gd name="T2" fmla="*/ 0 w 25"/>
                <a:gd name="T3" fmla="*/ 0 h 39"/>
                <a:gd name="T4" fmla="*/ 25 w 25"/>
                <a:gd name="T5" fmla="*/ 0 h 39"/>
                <a:gd name="T6" fmla="*/ 0 w 25"/>
                <a:gd name="T7" fmla="*/ 39 h 39"/>
              </a:gdLst>
              <a:ahLst/>
              <a:cxnLst>
                <a:cxn ang="0">
                  <a:pos x="T0" y="T1"/>
                </a:cxn>
                <a:cxn ang="0">
                  <a:pos x="T2" y="T3"/>
                </a:cxn>
                <a:cxn ang="0">
                  <a:pos x="T4" y="T5"/>
                </a:cxn>
                <a:cxn ang="0">
                  <a:pos x="T6" y="T7"/>
                </a:cxn>
              </a:cxnLst>
              <a:rect l="0" t="0" r="r" b="b"/>
              <a:pathLst>
                <a:path w="25" h="39">
                  <a:moveTo>
                    <a:pt x="0" y="39"/>
                  </a:moveTo>
                  <a:lnTo>
                    <a:pt x="0" y="0"/>
                  </a:lnTo>
                  <a:lnTo>
                    <a:pt x="25" y="0"/>
                  </a:lnTo>
                  <a:lnTo>
                    <a:pt x="0" y="39"/>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51"/>
            <p:cNvSpPr>
              <a:spLocks/>
            </p:cNvSpPr>
            <p:nvPr/>
          </p:nvSpPr>
          <p:spPr bwMode="auto">
            <a:xfrm>
              <a:off x="1547" y="2016"/>
              <a:ext cx="12" cy="19"/>
            </a:xfrm>
            <a:custGeom>
              <a:avLst/>
              <a:gdLst>
                <a:gd name="T0" fmla="*/ 25 w 25"/>
                <a:gd name="T1" fmla="*/ 39 h 39"/>
                <a:gd name="T2" fmla="*/ 0 w 25"/>
                <a:gd name="T3" fmla="*/ 0 h 39"/>
                <a:gd name="T4" fmla="*/ 25 w 25"/>
                <a:gd name="T5" fmla="*/ 0 h 39"/>
                <a:gd name="T6" fmla="*/ 25 w 25"/>
                <a:gd name="T7" fmla="*/ 39 h 39"/>
              </a:gdLst>
              <a:ahLst/>
              <a:cxnLst>
                <a:cxn ang="0">
                  <a:pos x="T0" y="T1"/>
                </a:cxn>
                <a:cxn ang="0">
                  <a:pos x="T2" y="T3"/>
                </a:cxn>
                <a:cxn ang="0">
                  <a:pos x="T4" y="T5"/>
                </a:cxn>
                <a:cxn ang="0">
                  <a:pos x="T6" y="T7"/>
                </a:cxn>
              </a:cxnLst>
              <a:rect l="0" t="0" r="r" b="b"/>
              <a:pathLst>
                <a:path w="25" h="39">
                  <a:moveTo>
                    <a:pt x="25" y="39"/>
                  </a:moveTo>
                  <a:lnTo>
                    <a:pt x="0" y="0"/>
                  </a:lnTo>
                  <a:lnTo>
                    <a:pt x="25" y="0"/>
                  </a:lnTo>
                  <a:lnTo>
                    <a:pt x="25" y="39"/>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52"/>
            <p:cNvSpPr>
              <a:spLocks/>
            </p:cNvSpPr>
            <p:nvPr/>
          </p:nvSpPr>
          <p:spPr bwMode="auto">
            <a:xfrm>
              <a:off x="1559" y="1999"/>
              <a:ext cx="12" cy="17"/>
            </a:xfrm>
            <a:custGeom>
              <a:avLst/>
              <a:gdLst>
                <a:gd name="T0" fmla="*/ 25 w 25"/>
                <a:gd name="T1" fmla="*/ 36 h 36"/>
                <a:gd name="T2" fmla="*/ 0 w 25"/>
                <a:gd name="T3" fmla="*/ 36 h 36"/>
                <a:gd name="T4" fmla="*/ 0 w 25"/>
                <a:gd name="T5" fmla="*/ 0 h 36"/>
                <a:gd name="T6" fmla="*/ 25 w 25"/>
                <a:gd name="T7" fmla="*/ 36 h 36"/>
              </a:gdLst>
              <a:ahLst/>
              <a:cxnLst>
                <a:cxn ang="0">
                  <a:pos x="T0" y="T1"/>
                </a:cxn>
                <a:cxn ang="0">
                  <a:pos x="T2" y="T3"/>
                </a:cxn>
                <a:cxn ang="0">
                  <a:pos x="T4" y="T5"/>
                </a:cxn>
                <a:cxn ang="0">
                  <a:pos x="T6" y="T7"/>
                </a:cxn>
              </a:cxnLst>
              <a:rect l="0" t="0" r="r" b="b"/>
              <a:pathLst>
                <a:path w="25" h="36">
                  <a:moveTo>
                    <a:pt x="25" y="36"/>
                  </a:moveTo>
                  <a:lnTo>
                    <a:pt x="0" y="36"/>
                  </a:lnTo>
                  <a:lnTo>
                    <a:pt x="0" y="0"/>
                  </a:lnTo>
                  <a:lnTo>
                    <a:pt x="25" y="36"/>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53"/>
            <p:cNvSpPr>
              <a:spLocks/>
            </p:cNvSpPr>
            <p:nvPr/>
          </p:nvSpPr>
          <p:spPr bwMode="auto">
            <a:xfrm>
              <a:off x="1547" y="1999"/>
              <a:ext cx="12" cy="17"/>
            </a:xfrm>
            <a:custGeom>
              <a:avLst/>
              <a:gdLst>
                <a:gd name="T0" fmla="*/ 25 w 25"/>
                <a:gd name="T1" fmla="*/ 0 h 36"/>
                <a:gd name="T2" fmla="*/ 25 w 25"/>
                <a:gd name="T3" fmla="*/ 36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lnTo>
                    <a:pt x="25" y="36"/>
                  </a:lnTo>
                  <a:lnTo>
                    <a:pt x="0" y="36"/>
                  </a:lnTo>
                  <a:lnTo>
                    <a:pt x="25" y="0"/>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54"/>
            <p:cNvSpPr>
              <a:spLocks/>
            </p:cNvSpPr>
            <p:nvPr/>
          </p:nvSpPr>
          <p:spPr bwMode="auto">
            <a:xfrm>
              <a:off x="1663" y="2016"/>
              <a:ext cx="12" cy="19"/>
            </a:xfrm>
            <a:custGeom>
              <a:avLst/>
              <a:gdLst>
                <a:gd name="T0" fmla="*/ 0 w 25"/>
                <a:gd name="T1" fmla="*/ 39 h 39"/>
                <a:gd name="T2" fmla="*/ 0 w 25"/>
                <a:gd name="T3" fmla="*/ 0 h 39"/>
                <a:gd name="T4" fmla="*/ 25 w 25"/>
                <a:gd name="T5" fmla="*/ 0 h 39"/>
                <a:gd name="T6" fmla="*/ 0 w 25"/>
                <a:gd name="T7" fmla="*/ 39 h 39"/>
              </a:gdLst>
              <a:ahLst/>
              <a:cxnLst>
                <a:cxn ang="0">
                  <a:pos x="T0" y="T1"/>
                </a:cxn>
                <a:cxn ang="0">
                  <a:pos x="T2" y="T3"/>
                </a:cxn>
                <a:cxn ang="0">
                  <a:pos x="T4" y="T5"/>
                </a:cxn>
                <a:cxn ang="0">
                  <a:pos x="T6" y="T7"/>
                </a:cxn>
              </a:cxnLst>
              <a:rect l="0" t="0" r="r" b="b"/>
              <a:pathLst>
                <a:path w="25" h="39">
                  <a:moveTo>
                    <a:pt x="0" y="39"/>
                  </a:moveTo>
                  <a:lnTo>
                    <a:pt x="0" y="0"/>
                  </a:lnTo>
                  <a:lnTo>
                    <a:pt x="25" y="0"/>
                  </a:lnTo>
                  <a:lnTo>
                    <a:pt x="0" y="39"/>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55"/>
            <p:cNvSpPr>
              <a:spLocks/>
            </p:cNvSpPr>
            <p:nvPr/>
          </p:nvSpPr>
          <p:spPr bwMode="auto">
            <a:xfrm>
              <a:off x="1651" y="2016"/>
              <a:ext cx="12" cy="19"/>
            </a:xfrm>
            <a:custGeom>
              <a:avLst/>
              <a:gdLst>
                <a:gd name="T0" fmla="*/ 25 w 25"/>
                <a:gd name="T1" fmla="*/ 39 h 39"/>
                <a:gd name="T2" fmla="*/ 0 w 25"/>
                <a:gd name="T3" fmla="*/ 0 h 39"/>
                <a:gd name="T4" fmla="*/ 25 w 25"/>
                <a:gd name="T5" fmla="*/ 0 h 39"/>
                <a:gd name="T6" fmla="*/ 25 w 25"/>
                <a:gd name="T7" fmla="*/ 39 h 39"/>
              </a:gdLst>
              <a:ahLst/>
              <a:cxnLst>
                <a:cxn ang="0">
                  <a:pos x="T0" y="T1"/>
                </a:cxn>
                <a:cxn ang="0">
                  <a:pos x="T2" y="T3"/>
                </a:cxn>
                <a:cxn ang="0">
                  <a:pos x="T4" y="T5"/>
                </a:cxn>
                <a:cxn ang="0">
                  <a:pos x="T6" y="T7"/>
                </a:cxn>
              </a:cxnLst>
              <a:rect l="0" t="0" r="r" b="b"/>
              <a:pathLst>
                <a:path w="25" h="39">
                  <a:moveTo>
                    <a:pt x="25" y="39"/>
                  </a:moveTo>
                  <a:lnTo>
                    <a:pt x="0" y="0"/>
                  </a:lnTo>
                  <a:lnTo>
                    <a:pt x="25" y="0"/>
                  </a:lnTo>
                  <a:lnTo>
                    <a:pt x="25" y="39"/>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56"/>
            <p:cNvSpPr>
              <a:spLocks/>
            </p:cNvSpPr>
            <p:nvPr/>
          </p:nvSpPr>
          <p:spPr bwMode="auto">
            <a:xfrm>
              <a:off x="1663" y="1999"/>
              <a:ext cx="12" cy="17"/>
            </a:xfrm>
            <a:custGeom>
              <a:avLst/>
              <a:gdLst>
                <a:gd name="T0" fmla="*/ 25 w 25"/>
                <a:gd name="T1" fmla="*/ 36 h 36"/>
                <a:gd name="T2" fmla="*/ 0 w 25"/>
                <a:gd name="T3" fmla="*/ 36 h 36"/>
                <a:gd name="T4" fmla="*/ 0 w 25"/>
                <a:gd name="T5" fmla="*/ 0 h 36"/>
                <a:gd name="T6" fmla="*/ 25 w 25"/>
                <a:gd name="T7" fmla="*/ 36 h 36"/>
              </a:gdLst>
              <a:ahLst/>
              <a:cxnLst>
                <a:cxn ang="0">
                  <a:pos x="T0" y="T1"/>
                </a:cxn>
                <a:cxn ang="0">
                  <a:pos x="T2" y="T3"/>
                </a:cxn>
                <a:cxn ang="0">
                  <a:pos x="T4" y="T5"/>
                </a:cxn>
                <a:cxn ang="0">
                  <a:pos x="T6" y="T7"/>
                </a:cxn>
              </a:cxnLst>
              <a:rect l="0" t="0" r="r" b="b"/>
              <a:pathLst>
                <a:path w="25" h="36">
                  <a:moveTo>
                    <a:pt x="25" y="36"/>
                  </a:moveTo>
                  <a:lnTo>
                    <a:pt x="0" y="36"/>
                  </a:lnTo>
                  <a:lnTo>
                    <a:pt x="0" y="0"/>
                  </a:lnTo>
                  <a:lnTo>
                    <a:pt x="25" y="36"/>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57"/>
            <p:cNvSpPr>
              <a:spLocks/>
            </p:cNvSpPr>
            <p:nvPr/>
          </p:nvSpPr>
          <p:spPr bwMode="auto">
            <a:xfrm>
              <a:off x="1651" y="1999"/>
              <a:ext cx="12" cy="17"/>
            </a:xfrm>
            <a:custGeom>
              <a:avLst/>
              <a:gdLst>
                <a:gd name="T0" fmla="*/ 25 w 25"/>
                <a:gd name="T1" fmla="*/ 0 h 36"/>
                <a:gd name="T2" fmla="*/ 25 w 25"/>
                <a:gd name="T3" fmla="*/ 36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lnTo>
                    <a:pt x="25" y="36"/>
                  </a:lnTo>
                  <a:lnTo>
                    <a:pt x="0" y="36"/>
                  </a:lnTo>
                  <a:lnTo>
                    <a:pt x="25" y="0"/>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58"/>
            <p:cNvSpPr>
              <a:spLocks/>
            </p:cNvSpPr>
            <p:nvPr/>
          </p:nvSpPr>
          <p:spPr bwMode="auto">
            <a:xfrm>
              <a:off x="1714" y="2016"/>
              <a:ext cx="12" cy="19"/>
            </a:xfrm>
            <a:custGeom>
              <a:avLst/>
              <a:gdLst>
                <a:gd name="T0" fmla="*/ 0 w 25"/>
                <a:gd name="T1" fmla="*/ 39 h 39"/>
                <a:gd name="T2" fmla="*/ 0 w 25"/>
                <a:gd name="T3" fmla="*/ 0 h 39"/>
                <a:gd name="T4" fmla="*/ 25 w 25"/>
                <a:gd name="T5" fmla="*/ 0 h 39"/>
                <a:gd name="T6" fmla="*/ 0 w 25"/>
                <a:gd name="T7" fmla="*/ 39 h 39"/>
              </a:gdLst>
              <a:ahLst/>
              <a:cxnLst>
                <a:cxn ang="0">
                  <a:pos x="T0" y="T1"/>
                </a:cxn>
                <a:cxn ang="0">
                  <a:pos x="T2" y="T3"/>
                </a:cxn>
                <a:cxn ang="0">
                  <a:pos x="T4" y="T5"/>
                </a:cxn>
                <a:cxn ang="0">
                  <a:pos x="T6" y="T7"/>
                </a:cxn>
              </a:cxnLst>
              <a:rect l="0" t="0" r="r" b="b"/>
              <a:pathLst>
                <a:path w="25" h="39">
                  <a:moveTo>
                    <a:pt x="0" y="39"/>
                  </a:moveTo>
                  <a:lnTo>
                    <a:pt x="0" y="0"/>
                  </a:lnTo>
                  <a:lnTo>
                    <a:pt x="25" y="0"/>
                  </a:lnTo>
                  <a:lnTo>
                    <a:pt x="0" y="39"/>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59"/>
            <p:cNvSpPr>
              <a:spLocks/>
            </p:cNvSpPr>
            <p:nvPr/>
          </p:nvSpPr>
          <p:spPr bwMode="auto">
            <a:xfrm>
              <a:off x="1702" y="2016"/>
              <a:ext cx="12" cy="19"/>
            </a:xfrm>
            <a:custGeom>
              <a:avLst/>
              <a:gdLst>
                <a:gd name="T0" fmla="*/ 25 w 25"/>
                <a:gd name="T1" fmla="*/ 39 h 39"/>
                <a:gd name="T2" fmla="*/ 0 w 25"/>
                <a:gd name="T3" fmla="*/ 0 h 39"/>
                <a:gd name="T4" fmla="*/ 25 w 25"/>
                <a:gd name="T5" fmla="*/ 0 h 39"/>
                <a:gd name="T6" fmla="*/ 25 w 25"/>
                <a:gd name="T7" fmla="*/ 39 h 39"/>
              </a:gdLst>
              <a:ahLst/>
              <a:cxnLst>
                <a:cxn ang="0">
                  <a:pos x="T0" y="T1"/>
                </a:cxn>
                <a:cxn ang="0">
                  <a:pos x="T2" y="T3"/>
                </a:cxn>
                <a:cxn ang="0">
                  <a:pos x="T4" y="T5"/>
                </a:cxn>
                <a:cxn ang="0">
                  <a:pos x="T6" y="T7"/>
                </a:cxn>
              </a:cxnLst>
              <a:rect l="0" t="0" r="r" b="b"/>
              <a:pathLst>
                <a:path w="25" h="39">
                  <a:moveTo>
                    <a:pt x="25" y="39"/>
                  </a:moveTo>
                  <a:lnTo>
                    <a:pt x="0" y="0"/>
                  </a:lnTo>
                  <a:lnTo>
                    <a:pt x="25" y="0"/>
                  </a:lnTo>
                  <a:lnTo>
                    <a:pt x="25" y="39"/>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60"/>
            <p:cNvSpPr>
              <a:spLocks/>
            </p:cNvSpPr>
            <p:nvPr/>
          </p:nvSpPr>
          <p:spPr bwMode="auto">
            <a:xfrm>
              <a:off x="1714" y="1999"/>
              <a:ext cx="12" cy="17"/>
            </a:xfrm>
            <a:custGeom>
              <a:avLst/>
              <a:gdLst>
                <a:gd name="T0" fmla="*/ 25 w 25"/>
                <a:gd name="T1" fmla="*/ 36 h 36"/>
                <a:gd name="T2" fmla="*/ 0 w 25"/>
                <a:gd name="T3" fmla="*/ 36 h 36"/>
                <a:gd name="T4" fmla="*/ 0 w 25"/>
                <a:gd name="T5" fmla="*/ 0 h 36"/>
                <a:gd name="T6" fmla="*/ 25 w 25"/>
                <a:gd name="T7" fmla="*/ 36 h 36"/>
              </a:gdLst>
              <a:ahLst/>
              <a:cxnLst>
                <a:cxn ang="0">
                  <a:pos x="T0" y="T1"/>
                </a:cxn>
                <a:cxn ang="0">
                  <a:pos x="T2" y="T3"/>
                </a:cxn>
                <a:cxn ang="0">
                  <a:pos x="T4" y="T5"/>
                </a:cxn>
                <a:cxn ang="0">
                  <a:pos x="T6" y="T7"/>
                </a:cxn>
              </a:cxnLst>
              <a:rect l="0" t="0" r="r" b="b"/>
              <a:pathLst>
                <a:path w="25" h="36">
                  <a:moveTo>
                    <a:pt x="25" y="36"/>
                  </a:moveTo>
                  <a:lnTo>
                    <a:pt x="0" y="36"/>
                  </a:lnTo>
                  <a:lnTo>
                    <a:pt x="0" y="0"/>
                  </a:lnTo>
                  <a:lnTo>
                    <a:pt x="25" y="36"/>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61"/>
            <p:cNvSpPr>
              <a:spLocks/>
            </p:cNvSpPr>
            <p:nvPr/>
          </p:nvSpPr>
          <p:spPr bwMode="auto">
            <a:xfrm>
              <a:off x="1702" y="1999"/>
              <a:ext cx="12" cy="17"/>
            </a:xfrm>
            <a:custGeom>
              <a:avLst/>
              <a:gdLst>
                <a:gd name="T0" fmla="*/ 25 w 25"/>
                <a:gd name="T1" fmla="*/ 0 h 36"/>
                <a:gd name="T2" fmla="*/ 25 w 25"/>
                <a:gd name="T3" fmla="*/ 36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lnTo>
                    <a:pt x="25" y="36"/>
                  </a:lnTo>
                  <a:lnTo>
                    <a:pt x="0" y="36"/>
                  </a:lnTo>
                  <a:lnTo>
                    <a:pt x="25" y="0"/>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62"/>
            <p:cNvSpPr>
              <a:spLocks/>
            </p:cNvSpPr>
            <p:nvPr/>
          </p:nvSpPr>
          <p:spPr bwMode="auto">
            <a:xfrm>
              <a:off x="1454" y="2016"/>
              <a:ext cx="12" cy="19"/>
            </a:xfrm>
            <a:custGeom>
              <a:avLst/>
              <a:gdLst>
                <a:gd name="T0" fmla="*/ 25 w 25"/>
                <a:gd name="T1" fmla="*/ 39 h 39"/>
                <a:gd name="T2" fmla="*/ 0 w 25"/>
                <a:gd name="T3" fmla="*/ 0 h 39"/>
                <a:gd name="T4" fmla="*/ 25 w 25"/>
                <a:gd name="T5" fmla="*/ 0 h 39"/>
                <a:gd name="T6" fmla="*/ 25 w 25"/>
                <a:gd name="T7" fmla="*/ 39 h 39"/>
              </a:gdLst>
              <a:ahLst/>
              <a:cxnLst>
                <a:cxn ang="0">
                  <a:pos x="T0" y="T1"/>
                </a:cxn>
                <a:cxn ang="0">
                  <a:pos x="T2" y="T3"/>
                </a:cxn>
                <a:cxn ang="0">
                  <a:pos x="T4" y="T5"/>
                </a:cxn>
                <a:cxn ang="0">
                  <a:pos x="T6" y="T7"/>
                </a:cxn>
              </a:cxnLst>
              <a:rect l="0" t="0" r="r" b="b"/>
              <a:pathLst>
                <a:path w="25" h="39">
                  <a:moveTo>
                    <a:pt x="25" y="39"/>
                  </a:moveTo>
                  <a:lnTo>
                    <a:pt x="0" y="0"/>
                  </a:lnTo>
                  <a:lnTo>
                    <a:pt x="25" y="0"/>
                  </a:lnTo>
                  <a:lnTo>
                    <a:pt x="25" y="39"/>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63"/>
            <p:cNvSpPr>
              <a:spLocks/>
            </p:cNvSpPr>
            <p:nvPr/>
          </p:nvSpPr>
          <p:spPr bwMode="auto">
            <a:xfrm>
              <a:off x="1454" y="1999"/>
              <a:ext cx="12" cy="17"/>
            </a:xfrm>
            <a:custGeom>
              <a:avLst/>
              <a:gdLst>
                <a:gd name="T0" fmla="*/ 25 w 25"/>
                <a:gd name="T1" fmla="*/ 0 h 36"/>
                <a:gd name="T2" fmla="*/ 25 w 25"/>
                <a:gd name="T3" fmla="*/ 36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lnTo>
                    <a:pt x="25" y="36"/>
                  </a:lnTo>
                  <a:lnTo>
                    <a:pt x="0" y="36"/>
                  </a:lnTo>
                  <a:lnTo>
                    <a:pt x="25" y="0"/>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64"/>
            <p:cNvSpPr>
              <a:spLocks/>
            </p:cNvSpPr>
            <p:nvPr/>
          </p:nvSpPr>
          <p:spPr bwMode="auto">
            <a:xfrm>
              <a:off x="1755" y="2016"/>
              <a:ext cx="12" cy="19"/>
            </a:xfrm>
            <a:custGeom>
              <a:avLst/>
              <a:gdLst>
                <a:gd name="T0" fmla="*/ 0 w 25"/>
                <a:gd name="T1" fmla="*/ 39 h 39"/>
                <a:gd name="T2" fmla="*/ 0 w 25"/>
                <a:gd name="T3" fmla="*/ 0 h 39"/>
                <a:gd name="T4" fmla="*/ 25 w 25"/>
                <a:gd name="T5" fmla="*/ 0 h 39"/>
                <a:gd name="T6" fmla="*/ 0 w 25"/>
                <a:gd name="T7" fmla="*/ 39 h 39"/>
              </a:gdLst>
              <a:ahLst/>
              <a:cxnLst>
                <a:cxn ang="0">
                  <a:pos x="T0" y="T1"/>
                </a:cxn>
                <a:cxn ang="0">
                  <a:pos x="T2" y="T3"/>
                </a:cxn>
                <a:cxn ang="0">
                  <a:pos x="T4" y="T5"/>
                </a:cxn>
                <a:cxn ang="0">
                  <a:pos x="T6" y="T7"/>
                </a:cxn>
              </a:cxnLst>
              <a:rect l="0" t="0" r="r" b="b"/>
              <a:pathLst>
                <a:path w="25" h="39">
                  <a:moveTo>
                    <a:pt x="0" y="39"/>
                  </a:moveTo>
                  <a:lnTo>
                    <a:pt x="0" y="0"/>
                  </a:lnTo>
                  <a:lnTo>
                    <a:pt x="25" y="0"/>
                  </a:lnTo>
                  <a:lnTo>
                    <a:pt x="0" y="39"/>
                  </a:lnTo>
                  <a:close/>
                </a:path>
              </a:pathLst>
            </a:custGeom>
            <a:solidFill>
              <a:srgbClr val="66CA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65"/>
            <p:cNvSpPr>
              <a:spLocks/>
            </p:cNvSpPr>
            <p:nvPr/>
          </p:nvSpPr>
          <p:spPr bwMode="auto">
            <a:xfrm>
              <a:off x="1755" y="1999"/>
              <a:ext cx="12" cy="17"/>
            </a:xfrm>
            <a:custGeom>
              <a:avLst/>
              <a:gdLst>
                <a:gd name="T0" fmla="*/ 25 w 25"/>
                <a:gd name="T1" fmla="*/ 36 h 36"/>
                <a:gd name="T2" fmla="*/ 0 w 25"/>
                <a:gd name="T3" fmla="*/ 36 h 36"/>
                <a:gd name="T4" fmla="*/ 0 w 25"/>
                <a:gd name="T5" fmla="*/ 0 h 36"/>
                <a:gd name="T6" fmla="*/ 25 w 25"/>
                <a:gd name="T7" fmla="*/ 36 h 36"/>
              </a:gdLst>
              <a:ahLst/>
              <a:cxnLst>
                <a:cxn ang="0">
                  <a:pos x="T0" y="T1"/>
                </a:cxn>
                <a:cxn ang="0">
                  <a:pos x="T2" y="T3"/>
                </a:cxn>
                <a:cxn ang="0">
                  <a:pos x="T4" y="T5"/>
                </a:cxn>
                <a:cxn ang="0">
                  <a:pos x="T6" y="T7"/>
                </a:cxn>
              </a:cxnLst>
              <a:rect l="0" t="0" r="r" b="b"/>
              <a:pathLst>
                <a:path w="25" h="36">
                  <a:moveTo>
                    <a:pt x="25" y="36"/>
                  </a:moveTo>
                  <a:lnTo>
                    <a:pt x="0" y="36"/>
                  </a:lnTo>
                  <a:lnTo>
                    <a:pt x="0" y="0"/>
                  </a:lnTo>
                  <a:lnTo>
                    <a:pt x="25" y="36"/>
                  </a:lnTo>
                  <a:close/>
                </a:path>
              </a:pathLst>
            </a:custGeom>
            <a:solidFill>
              <a:srgbClr val="428B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Slide Number Placeholder 37"/>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68</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1863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95 0.00524 L -4.16667E-6 -0.27902 " pathEditMode="relative" rAng="0" ptsTypes="AA">
                                      <p:cBhvr>
                                        <p:cTn id="6" dur="2000" fill="hold"/>
                                        <p:tgtEl>
                                          <p:spTgt spid="24"/>
                                        </p:tgtEl>
                                        <p:attrNameLst>
                                          <p:attrName>ppt_x</p:attrName>
                                          <p:attrName>ppt_y</p:attrName>
                                        </p:attrNameLst>
                                      </p:cBhvr>
                                      <p:rCtr x="-69" y="-13642"/>
                                    </p:animMotion>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00139 -0.0074 L 0.21059 -0.0074 " pathEditMode="relative" rAng="0" ptsTypes="AA">
                                      <p:cBhvr>
                                        <p:cTn id="12" dur="2000" fill="hold"/>
                                        <p:tgtEl>
                                          <p:spTgt spid="124"/>
                                        </p:tgtEl>
                                        <p:attrNameLst>
                                          <p:attrName>ppt_x</p:attrName>
                                          <p:attrName>ppt_y</p:attrName>
                                        </p:attrNameLst>
                                      </p:cBhvr>
                                      <p:rCtr x="10590" y="0"/>
                                    </p:animMotion>
                                  </p:childTnLst>
                                  <p:subTnLst>
                                    <p:set>
                                      <p:cBhvr override="childStyle">
                                        <p:cTn dur="1" fill="hold" display="0" masterRel="nextClick" afterEffect="1"/>
                                        <p:tgtEl>
                                          <p:spTgt spid="12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0.00452 -0.00864 L 0.19271 2.22222E-6 " pathEditMode="relative" rAng="0" ptsTypes="AA">
                                      <p:cBhvr>
                                        <p:cTn id="18" dur="2000" fill="hold"/>
                                        <p:tgtEl>
                                          <p:spTgt spid="135"/>
                                        </p:tgtEl>
                                        <p:attrNameLst>
                                          <p:attrName>ppt_x</p:attrName>
                                          <p:attrName>ppt_y</p:attrName>
                                        </p:attrNameLst>
                                      </p:cBhvr>
                                      <p:rCtr x="9410" y="432"/>
                                    </p:animMotion>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25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51"/>
                                        </p:tgtEl>
                                        <p:attrNameLst>
                                          <p:attrName>style.visibility</p:attrName>
                                        </p:attrNameLst>
                                      </p:cBhvr>
                                      <p:to>
                                        <p:strVal val="visible"/>
                                      </p:to>
                                    </p:set>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0.00174 -0.00247 L 0.02604 -0.17747 " pathEditMode="relative" rAng="0" ptsTypes="AA">
                                      <p:cBhvr>
                                        <p:cTn id="28" dur="2000" fill="hold"/>
                                        <p:tgtEl>
                                          <p:spTgt spid="254"/>
                                        </p:tgtEl>
                                        <p:attrNameLst>
                                          <p:attrName>ppt_x</p:attrName>
                                          <p:attrName>ppt_y</p:attrName>
                                        </p:attrNameLst>
                                      </p:cBhvr>
                                      <p:rCtr x="1215" y="-8765"/>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0" presetClass="path" presetSubtype="0" accel="50000" decel="50000" fill="hold" nodeType="withEffect">
                                  <p:stCondLst>
                                    <p:cond delay="0"/>
                                  </p:stCondLst>
                                  <p:childTnLst>
                                    <p:animMotion origin="layout" path="M 5.55556E-7 -4.07407E-6 L 0.18403 0.00926 " pathEditMode="relative" rAng="0" ptsTypes="AA">
                                      <p:cBhvr>
                                        <p:cTn id="34" dur="2000" fill="hold"/>
                                        <p:tgtEl>
                                          <p:spTgt spid="146"/>
                                        </p:tgtEl>
                                        <p:attrNameLst>
                                          <p:attrName>ppt_x</p:attrName>
                                          <p:attrName>ppt_y</p:attrName>
                                        </p:attrNameLst>
                                      </p:cBhvr>
                                      <p:rCtr x="9201" y="463"/>
                                    </p:animMotion>
                                  </p:childTnLst>
                                </p:cTn>
                              </p:par>
                              <p:par>
                                <p:cTn id="35" presetID="1" presetClass="exit" presetSubtype="0" fill="hold" nodeType="withEffect">
                                  <p:stCondLst>
                                    <p:cond delay="0"/>
                                  </p:stCondLst>
                                  <p:childTnLst>
                                    <p:set>
                                      <p:cBhvr>
                                        <p:cTn id="36" dur="1" fill="hold">
                                          <p:stCondLst>
                                            <p:cond delay="0"/>
                                          </p:stCondLst>
                                        </p:cTn>
                                        <p:tgtEl>
                                          <p:spTgt spid="135"/>
                                        </p:tgtEl>
                                        <p:attrNameLst>
                                          <p:attrName>style.visibility</p:attrName>
                                        </p:attrNameLst>
                                      </p:cBhvr>
                                      <p:to>
                                        <p:strVal val="hidden"/>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223"/>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244"/>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245"/>
                                        </p:tgtEl>
                                        <p:attrNameLst>
                                          <p:attrName>style.visibility</p:attrName>
                                        </p:attrNameLst>
                                      </p:cBhvr>
                                      <p:to>
                                        <p:strVal val="visible"/>
                                      </p:to>
                                    </p:set>
                                  </p:childTnLst>
                                </p:cTn>
                              </p:par>
                            </p:childTnLst>
                          </p:cTn>
                        </p:par>
                        <p:par>
                          <p:cTn id="46" fill="hold">
                            <p:stCondLst>
                              <p:cond delay="2000"/>
                            </p:stCondLst>
                            <p:childTnLst>
                              <p:par>
                                <p:cTn id="47" presetID="0" presetClass="path" presetSubtype="0" accel="50000" decel="50000" fill="hold" nodeType="afterEffect">
                                  <p:stCondLst>
                                    <p:cond delay="0"/>
                                  </p:stCondLst>
                                  <p:childTnLst>
                                    <p:animMotion origin="layout" path="M 0.00174 -0.00247 L 0.02604 -0.17747 " pathEditMode="relative" rAng="0" ptsTypes="AA">
                                      <p:cBhvr>
                                        <p:cTn id="48" dur="2000" fill="hold"/>
                                        <p:tgtEl>
                                          <p:spTgt spid="245"/>
                                        </p:tgtEl>
                                        <p:attrNameLst>
                                          <p:attrName>ppt_x</p:attrName>
                                          <p:attrName>ppt_y</p:attrName>
                                        </p:attrNameLst>
                                      </p:cBhvr>
                                      <p:rCtr x="1215" y="-8765"/>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7"/>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0.00451 -0.00864 L 0.19271 -4.69136E-6 " pathEditMode="relative" rAng="0" ptsTypes="AA">
                                      <p:cBhvr>
                                        <p:cTn id="54" dur="2000" fill="hold"/>
                                        <p:tgtEl>
                                          <p:spTgt spid="157"/>
                                        </p:tgtEl>
                                        <p:attrNameLst>
                                          <p:attrName>ppt_x</p:attrName>
                                          <p:attrName>ppt_y</p:attrName>
                                        </p:attrNameLst>
                                      </p:cBhvr>
                                      <p:rCtr x="9410" y="432"/>
                                    </p:animMotion>
                                  </p:childTnLst>
                                  <p:subTnLst>
                                    <p:set>
                                      <p:cBhvr override="childStyle">
                                        <p:cTn dur="1" fill="hold" display="0" masterRel="nextClick" afterEffect="1"/>
                                        <p:tgtEl>
                                          <p:spTgt spid="157"/>
                                        </p:tgtEl>
                                        <p:attrNameLst>
                                          <p:attrName>style.visibility</p:attrName>
                                        </p:attrNameLst>
                                      </p:cBhvr>
                                      <p:to>
                                        <p:strVal val="hidden"/>
                                      </p:to>
                                    </p:set>
                                  </p:subTnLst>
                                </p:cTn>
                              </p:par>
                              <p:par>
                                <p:cTn id="55" presetID="1" presetClass="exit" presetSubtype="0" fill="hold" nodeType="withEffect">
                                  <p:stCondLst>
                                    <p:cond delay="0"/>
                                  </p:stCondLst>
                                  <p:childTnLst>
                                    <p:set>
                                      <p:cBhvr>
                                        <p:cTn id="56" dur="1" fill="hold">
                                          <p:stCondLst>
                                            <p:cond delay="0"/>
                                          </p:stCondLst>
                                        </p:cTn>
                                        <p:tgtEl>
                                          <p:spTgt spid="14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0" presetClass="path" presetSubtype="0" accel="50000" decel="50000" fill="hold" nodeType="withEffect">
                                  <p:stCondLst>
                                    <p:cond delay="0"/>
                                  </p:stCondLst>
                                  <p:childTnLst>
                                    <p:animMotion origin="layout" path="M 0.00052 0.00062 L -0.28959 0.30309 " pathEditMode="relative" rAng="0" ptsTypes="AA">
                                      <p:cBhvr>
                                        <p:cTn id="62" dur="2000" fill="hold"/>
                                        <p:tgtEl>
                                          <p:spTgt spid="20"/>
                                        </p:tgtEl>
                                        <p:attrNameLst>
                                          <p:attrName>ppt_x</p:attrName>
                                          <p:attrName>ppt_y</p:attrName>
                                        </p:attrNameLst>
                                      </p:cBhvr>
                                      <p:rCtr x="-14514" y="15123"/>
                                    </p:animMotion>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nodeType="clickEffect">
                                  <p:stCondLst>
                                    <p:cond delay="0"/>
                                  </p:stCondLst>
                                  <p:childTnLst>
                                    <p:animMotion origin="layout" path="M 0.00243 0.00493 L 0.6592 -0.05525 " pathEditMode="relative" rAng="0" ptsTypes="AA">
                                      <p:cBhvr>
                                        <p:cTn id="66" dur="2000" fill="hold"/>
                                        <p:tgtEl>
                                          <p:spTgt spid="5"/>
                                        </p:tgtEl>
                                        <p:attrNameLst>
                                          <p:attrName>ppt_x</p:attrName>
                                          <p:attrName>ppt_y</p:attrName>
                                        </p:attrNameLst>
                                      </p:cBhvr>
                                      <p:rCtr x="32830" y="-3025"/>
                                    </p:animMotion>
                                  </p:childTnLst>
                                </p:cTn>
                              </p:par>
                              <p:par>
                                <p:cTn id="67" presetID="1" presetClass="entr" presetSubtype="0" fill="hold" nodeType="withEffect">
                                  <p:stCondLst>
                                    <p:cond delay="0"/>
                                  </p:stCondLst>
                                  <p:childTnLst>
                                    <p:set>
                                      <p:cBhvr>
                                        <p:cTn id="68" dur="1" fill="hold">
                                          <p:stCondLst>
                                            <p:cond delay="0"/>
                                          </p:stCondLst>
                                        </p:cTn>
                                        <p:tgtEl>
                                          <p:spTgt spid="294"/>
                                        </p:tgtEl>
                                        <p:attrNameLst>
                                          <p:attrName>style.visibility</p:attrName>
                                        </p:attrNameLst>
                                      </p:cBhvr>
                                      <p:to>
                                        <p:strVal val="visible"/>
                                      </p:to>
                                    </p:set>
                                  </p:childTnLst>
                                </p:cTn>
                              </p:par>
                              <p:par>
                                <p:cTn id="69" presetID="0" presetClass="path" presetSubtype="0" accel="50000" decel="50000" fill="hold" nodeType="withEffect">
                                  <p:stCondLst>
                                    <p:cond delay="0"/>
                                  </p:stCondLst>
                                  <p:childTnLst>
                                    <p:animMotion origin="layout" path="M 0 0 L 0.02622 0.36327 " pathEditMode="relative" ptsTypes="AA">
                                      <p:cBhvr>
                                        <p:cTn id="70" dur="2000" fill="hold"/>
                                        <p:tgtEl>
                                          <p:spTgt spid="106"/>
                                        </p:tgtEl>
                                        <p:attrNameLst>
                                          <p:attrName>ppt_x</p:attrName>
                                          <p:attrName>ppt_y</p:attrName>
                                        </p:attrNameLst>
                                      </p:cBhvr>
                                    </p:animMotion>
                                  </p:childTnLst>
                                </p:cTn>
                              </p:par>
                              <p:par>
                                <p:cTn id="71" presetID="0" presetClass="path" presetSubtype="0" accel="50000" decel="50000" fill="hold" nodeType="withEffect">
                                  <p:stCondLst>
                                    <p:cond delay="0"/>
                                  </p:stCondLst>
                                  <p:childTnLst>
                                    <p:animMotion origin="layout" path="M 0 0 L 0.02622 0.36327 " pathEditMode="relative" ptsTypes="AA">
                                      <p:cBhvr>
                                        <p:cTn id="72" dur="2000" fill="hold"/>
                                        <p:tgtEl>
                                          <p:spTgt spid="114"/>
                                        </p:tgtEl>
                                        <p:attrNameLst>
                                          <p:attrName>ppt_x</p:attrName>
                                          <p:attrName>ppt_y</p:attrName>
                                        </p:attrNameLst>
                                      </p:cBhvr>
                                    </p:animMotion>
                                  </p:childTnLst>
                                </p:cTn>
                              </p:par>
                              <p:par>
                                <p:cTn id="73" presetID="0" presetClass="path" presetSubtype="0" accel="50000" decel="50000" fill="hold" nodeType="withEffect">
                                  <p:stCondLst>
                                    <p:cond delay="0"/>
                                  </p:stCondLst>
                                  <p:childTnLst>
                                    <p:animMotion origin="layout" path="M 0.00208 -0.0037 L 0.33715 0.70247 " pathEditMode="relative" ptsTypes="AA">
                                      <p:cBhvr>
                                        <p:cTn id="74" dur="2000" fill="hold"/>
                                        <p:tgtEl>
                                          <p:spTgt spid="179"/>
                                        </p:tgtEl>
                                        <p:attrNameLst>
                                          <p:attrName>ppt_x</p:attrName>
                                          <p:attrName>ppt_y</p:attrName>
                                        </p:attrNameLst>
                                      </p:cBhvr>
                                    </p:animMotion>
                                  </p:childTnLst>
                                </p:cTn>
                              </p:par>
                              <p:par>
                                <p:cTn id="75" presetID="0" presetClass="path" presetSubtype="0" accel="50000" decel="50000" fill="hold" nodeType="withEffect">
                                  <p:stCondLst>
                                    <p:cond delay="0"/>
                                  </p:stCondLst>
                                  <p:childTnLst>
                                    <p:animMotion origin="layout" path="M 0.00121 0.00247 L 0.15781 0.46666 " pathEditMode="relative" rAng="0" ptsTypes="AA">
                                      <p:cBhvr>
                                        <p:cTn id="76" dur="2000" fill="hold"/>
                                        <p:tgtEl>
                                          <p:spTgt spid="223"/>
                                        </p:tgtEl>
                                        <p:attrNameLst>
                                          <p:attrName>ppt_x</p:attrName>
                                          <p:attrName>ppt_y</p:attrName>
                                        </p:attrNameLst>
                                      </p:cBhvr>
                                      <p:rCtr x="7830" y="232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31"/>
          <p:cNvSpPr txBox="1"/>
          <p:nvPr/>
        </p:nvSpPr>
        <p:spPr>
          <a:xfrm>
            <a:off x="892277" y="149337"/>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CI/CD Pipelines in OpenShift</a:t>
            </a:r>
            <a:endParaRPr lang="en" sz="2800" dirty="0">
              <a:solidFill>
                <a:srgbClr val="000000"/>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6849" y="734295"/>
            <a:ext cx="7086600" cy="3951763"/>
          </a:xfrm>
          <a:prstGeom prst="rect">
            <a:avLst/>
          </a:prstGeom>
        </p:spPr>
      </p:pic>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69</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5210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230" name="Shape 230"/>
          <p:cNvSpPr txBox="1"/>
          <p:nvPr/>
        </p:nvSpPr>
        <p:spPr>
          <a:xfrm>
            <a:off x="0" y="2034166"/>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0" i="1" u="none" strike="noStrike" cap="none">
                <a:solidFill>
                  <a:schemeClr val="dk1"/>
                </a:solidFill>
                <a:latin typeface="Arial"/>
                <a:ea typeface="Arial"/>
                <a:cs typeface="Arial"/>
                <a:sym typeface="Arial"/>
              </a:rPr>
              <a:t>So what does matter?</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31"/>
          <p:cNvSpPr txBox="1"/>
          <p:nvPr/>
        </p:nvSpPr>
        <p:spPr>
          <a:xfrm>
            <a:off x="892277" y="149337"/>
            <a:ext cx="7449061" cy="510816"/>
          </a:xfrm>
          <a:prstGeom prst="rect">
            <a:avLst/>
          </a:prstGeom>
          <a:noFill/>
          <a:ln>
            <a:noFill/>
          </a:ln>
        </p:spPr>
        <p:txBody>
          <a:bodyPr lIns="91425" tIns="91425" rIns="91425" bIns="91425" anchor="b" anchorCtr="0">
            <a:noAutofit/>
          </a:bodyPr>
          <a:lstStyle/>
          <a:p>
            <a:pPr lvl="0" algn="ctr"/>
            <a:r>
              <a:rPr lang="en-US" sz="2800" dirty="0" smtClean="0"/>
              <a:t>Heterogeneous Environment w/o a Platform</a:t>
            </a:r>
            <a:endParaRPr lang="en" sz="2800" dirty="0">
              <a:solidFill>
                <a:srgbClr val="000000"/>
              </a:solidFill>
            </a:endParaRPr>
          </a:p>
        </p:txBody>
      </p:sp>
      <p:sp>
        <p:nvSpPr>
          <p:cNvPr id="6" name="Rectangle 5"/>
          <p:cNvSpPr/>
          <p:nvPr/>
        </p:nvSpPr>
        <p:spPr>
          <a:xfrm>
            <a:off x="951043" y="2334144"/>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grpSp>
        <p:nvGrpSpPr>
          <p:cNvPr id="7" name="Group 643"/>
          <p:cNvGrpSpPr>
            <a:grpSpLocks noChangeAspect="1"/>
          </p:cNvGrpSpPr>
          <p:nvPr/>
        </p:nvGrpSpPr>
        <p:grpSpPr bwMode="auto">
          <a:xfrm>
            <a:off x="4265612" y="1167592"/>
            <a:ext cx="612775" cy="612775"/>
            <a:chOff x="5198" y="422"/>
            <a:chExt cx="386" cy="386"/>
          </a:xfrm>
        </p:grpSpPr>
        <p:sp>
          <p:nvSpPr>
            <p:cNvPr id="8" name="AutoShape 642"/>
            <p:cNvSpPr>
              <a:spLocks noChangeAspect="1" noChangeArrowheads="1" noTextEdit="1"/>
            </p:cNvSpPr>
            <p:nvPr/>
          </p:nvSpPr>
          <p:spPr bwMode="auto">
            <a:xfrm>
              <a:off x="5198" y="42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644"/>
            <p:cNvSpPr>
              <a:spLocks noChangeArrowheads="1"/>
            </p:cNvSpPr>
            <p:nvPr/>
          </p:nvSpPr>
          <p:spPr bwMode="auto">
            <a:xfrm>
              <a:off x="5210" y="434"/>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45"/>
            <p:cNvSpPr>
              <a:spLocks/>
            </p:cNvSpPr>
            <p:nvPr/>
          </p:nvSpPr>
          <p:spPr bwMode="auto">
            <a:xfrm>
              <a:off x="5234" y="536"/>
              <a:ext cx="132" cy="133"/>
            </a:xfrm>
            <a:custGeom>
              <a:avLst/>
              <a:gdLst>
                <a:gd name="T0" fmla="*/ 275 w 275"/>
                <a:gd name="T1" fmla="*/ 137 h 275"/>
                <a:gd name="T2" fmla="*/ 138 w 275"/>
                <a:gd name="T3" fmla="*/ 275 h 275"/>
                <a:gd name="T4" fmla="*/ 0 w 275"/>
                <a:gd name="T5" fmla="*/ 137 h 275"/>
                <a:gd name="T6" fmla="*/ 137 w 275"/>
                <a:gd name="T7" fmla="*/ 0 h 275"/>
                <a:gd name="T8" fmla="*/ 275 w 275"/>
                <a:gd name="T9" fmla="*/ 137 h 275"/>
              </a:gdLst>
              <a:ahLst/>
              <a:cxnLst>
                <a:cxn ang="0">
                  <a:pos x="T0" y="T1"/>
                </a:cxn>
                <a:cxn ang="0">
                  <a:pos x="T2" y="T3"/>
                </a:cxn>
                <a:cxn ang="0">
                  <a:pos x="T4" y="T5"/>
                </a:cxn>
                <a:cxn ang="0">
                  <a:pos x="T6" y="T7"/>
                </a:cxn>
                <a:cxn ang="0">
                  <a:pos x="T8" y="T9"/>
                </a:cxn>
              </a:cxnLst>
              <a:rect l="0" t="0" r="r" b="b"/>
              <a:pathLst>
                <a:path w="275" h="275">
                  <a:moveTo>
                    <a:pt x="275" y="137"/>
                  </a:moveTo>
                  <a:cubicBezTo>
                    <a:pt x="275" y="213"/>
                    <a:pt x="213" y="275"/>
                    <a:pt x="138" y="275"/>
                  </a:cubicBezTo>
                  <a:cubicBezTo>
                    <a:pt x="62" y="275"/>
                    <a:pt x="0" y="213"/>
                    <a:pt x="0" y="137"/>
                  </a:cubicBezTo>
                  <a:cubicBezTo>
                    <a:pt x="0" y="61"/>
                    <a:pt x="62" y="0"/>
                    <a:pt x="137" y="0"/>
                  </a:cubicBezTo>
                  <a:cubicBezTo>
                    <a:pt x="213" y="0"/>
                    <a:pt x="275" y="61"/>
                    <a:pt x="275" y="13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Oval 646"/>
            <p:cNvSpPr>
              <a:spLocks noChangeArrowheads="1"/>
            </p:cNvSpPr>
            <p:nvPr/>
          </p:nvSpPr>
          <p:spPr bwMode="auto">
            <a:xfrm>
              <a:off x="5414" y="536"/>
              <a:ext cx="133" cy="13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647"/>
            <p:cNvSpPr>
              <a:spLocks/>
            </p:cNvSpPr>
            <p:nvPr/>
          </p:nvSpPr>
          <p:spPr bwMode="auto">
            <a:xfrm>
              <a:off x="5354" y="549"/>
              <a:ext cx="72" cy="36"/>
            </a:xfrm>
            <a:custGeom>
              <a:avLst/>
              <a:gdLst>
                <a:gd name="T0" fmla="*/ 125 w 150"/>
                <a:gd name="T1" fmla="*/ 73 h 73"/>
                <a:gd name="T2" fmla="*/ 25 w 150"/>
                <a:gd name="T3" fmla="*/ 73 h 73"/>
                <a:gd name="T4" fmla="*/ 0 w 150"/>
                <a:gd name="T5" fmla="*/ 34 h 73"/>
                <a:gd name="T6" fmla="*/ 150 w 150"/>
                <a:gd name="T7" fmla="*/ 34 h 73"/>
                <a:gd name="T8" fmla="*/ 125 w 150"/>
                <a:gd name="T9" fmla="*/ 73 h 73"/>
              </a:gdLst>
              <a:ahLst/>
              <a:cxnLst>
                <a:cxn ang="0">
                  <a:pos x="T0" y="T1"/>
                </a:cxn>
                <a:cxn ang="0">
                  <a:pos x="T2" y="T3"/>
                </a:cxn>
                <a:cxn ang="0">
                  <a:pos x="T4" y="T5"/>
                </a:cxn>
                <a:cxn ang="0">
                  <a:pos x="T6" y="T7"/>
                </a:cxn>
                <a:cxn ang="0">
                  <a:pos x="T8" y="T9"/>
                </a:cxn>
              </a:cxnLst>
              <a:rect l="0" t="0" r="r" b="b"/>
              <a:pathLst>
                <a:path w="150" h="73">
                  <a:moveTo>
                    <a:pt x="125" y="73"/>
                  </a:moveTo>
                  <a:cubicBezTo>
                    <a:pt x="103" y="56"/>
                    <a:pt x="48" y="56"/>
                    <a:pt x="25" y="73"/>
                  </a:cubicBezTo>
                  <a:cubicBezTo>
                    <a:pt x="11" y="60"/>
                    <a:pt x="14" y="46"/>
                    <a:pt x="0" y="34"/>
                  </a:cubicBezTo>
                  <a:cubicBezTo>
                    <a:pt x="39" y="5"/>
                    <a:pt x="105" y="0"/>
                    <a:pt x="150" y="34"/>
                  </a:cubicBezTo>
                  <a:cubicBezTo>
                    <a:pt x="136" y="46"/>
                    <a:pt x="139" y="60"/>
                    <a:pt x="125" y="73"/>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48"/>
            <p:cNvSpPr>
              <a:spLocks noEditPoints="1"/>
            </p:cNvSpPr>
            <p:nvPr/>
          </p:nvSpPr>
          <p:spPr bwMode="auto">
            <a:xfrm>
              <a:off x="5402" y="524"/>
              <a:ext cx="157"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2" y="0"/>
                    <a:pt x="0" y="72"/>
                    <a:pt x="0" y="162"/>
                  </a:cubicBezTo>
                  <a:cubicBezTo>
                    <a:pt x="0" y="252"/>
                    <a:pt x="72"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49"/>
            <p:cNvSpPr>
              <a:spLocks noEditPoints="1"/>
            </p:cNvSpPr>
            <p:nvPr/>
          </p:nvSpPr>
          <p:spPr bwMode="auto">
            <a:xfrm>
              <a:off x="5222" y="524"/>
              <a:ext cx="156"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3" y="0"/>
                    <a:pt x="0" y="72"/>
                    <a:pt x="0" y="162"/>
                  </a:cubicBezTo>
                  <a:cubicBezTo>
                    <a:pt x="0" y="252"/>
                    <a:pt x="73"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Oval 650"/>
            <p:cNvSpPr>
              <a:spLocks noChangeArrowheads="1"/>
            </p:cNvSpPr>
            <p:nvPr/>
          </p:nvSpPr>
          <p:spPr bwMode="auto">
            <a:xfrm>
              <a:off x="5294" y="575"/>
              <a:ext cx="48"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Oval 651"/>
            <p:cNvSpPr>
              <a:spLocks noChangeArrowheads="1"/>
            </p:cNvSpPr>
            <p:nvPr/>
          </p:nvSpPr>
          <p:spPr bwMode="auto">
            <a:xfrm>
              <a:off x="5438" y="575"/>
              <a:ext cx="49"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652"/>
            <p:cNvSpPr>
              <a:spLocks/>
            </p:cNvSpPr>
            <p:nvPr/>
          </p:nvSpPr>
          <p:spPr bwMode="auto">
            <a:xfrm>
              <a:off x="5349" y="688"/>
              <a:ext cx="118" cy="51"/>
            </a:xfrm>
            <a:custGeom>
              <a:avLst/>
              <a:gdLst>
                <a:gd name="T0" fmla="*/ 19 w 245"/>
                <a:gd name="T1" fmla="*/ 87 h 106"/>
                <a:gd name="T2" fmla="*/ 230 w 245"/>
                <a:gd name="T3" fmla="*/ 50 h 106"/>
                <a:gd name="T4" fmla="*/ 201 w 245"/>
                <a:gd name="T5" fmla="*/ 10 h 106"/>
                <a:gd name="T6" fmla="*/ 30 w 245"/>
                <a:gd name="T7" fmla="*/ 40 h 106"/>
                <a:gd name="T8" fmla="*/ 19 w 245"/>
                <a:gd name="T9" fmla="*/ 87 h 106"/>
              </a:gdLst>
              <a:ahLst/>
              <a:cxnLst>
                <a:cxn ang="0">
                  <a:pos x="T0" y="T1"/>
                </a:cxn>
                <a:cxn ang="0">
                  <a:pos x="T2" y="T3"/>
                </a:cxn>
                <a:cxn ang="0">
                  <a:pos x="T4" y="T5"/>
                </a:cxn>
                <a:cxn ang="0">
                  <a:pos x="T6" y="T7"/>
                </a:cxn>
                <a:cxn ang="0">
                  <a:pos x="T8" y="T9"/>
                </a:cxn>
              </a:cxnLst>
              <a:rect l="0" t="0" r="r" b="b"/>
              <a:pathLst>
                <a:path w="245" h="106">
                  <a:moveTo>
                    <a:pt x="19" y="87"/>
                  </a:moveTo>
                  <a:cubicBezTo>
                    <a:pt x="91" y="106"/>
                    <a:pt x="169" y="92"/>
                    <a:pt x="230" y="50"/>
                  </a:cubicBezTo>
                  <a:cubicBezTo>
                    <a:pt x="245" y="39"/>
                    <a:pt x="216" y="0"/>
                    <a:pt x="201" y="10"/>
                  </a:cubicBezTo>
                  <a:cubicBezTo>
                    <a:pt x="161" y="38"/>
                    <a:pt x="96" y="57"/>
                    <a:pt x="30" y="40"/>
                  </a:cubicBezTo>
                  <a:cubicBezTo>
                    <a:pt x="14" y="36"/>
                    <a:pt x="0" y="82"/>
                    <a:pt x="19" y="87"/>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53"/>
            <p:cNvSpPr>
              <a:spLocks/>
            </p:cNvSpPr>
            <p:nvPr/>
          </p:nvSpPr>
          <p:spPr bwMode="auto">
            <a:xfrm>
              <a:off x="5441" y="479"/>
              <a:ext cx="89" cy="40"/>
            </a:xfrm>
            <a:custGeom>
              <a:avLst/>
              <a:gdLst>
                <a:gd name="T0" fmla="*/ 160 w 185"/>
                <a:gd name="T1" fmla="*/ 77 h 82"/>
                <a:gd name="T2" fmla="*/ 14 w 185"/>
                <a:gd name="T3" fmla="*/ 39 h 82"/>
                <a:gd name="T4" fmla="*/ 9 w 185"/>
                <a:gd name="T5" fmla="*/ 11 h 82"/>
                <a:gd name="T6" fmla="*/ 178 w 185"/>
                <a:gd name="T7" fmla="*/ 56 h 82"/>
                <a:gd name="T8" fmla="*/ 160 w 185"/>
                <a:gd name="T9" fmla="*/ 77 h 82"/>
              </a:gdLst>
              <a:ahLst/>
              <a:cxnLst>
                <a:cxn ang="0">
                  <a:pos x="T0" y="T1"/>
                </a:cxn>
                <a:cxn ang="0">
                  <a:pos x="T2" y="T3"/>
                </a:cxn>
                <a:cxn ang="0">
                  <a:pos x="T4" y="T5"/>
                </a:cxn>
                <a:cxn ang="0">
                  <a:pos x="T6" y="T7"/>
                </a:cxn>
                <a:cxn ang="0">
                  <a:pos x="T8" y="T9"/>
                </a:cxn>
              </a:cxnLst>
              <a:rect l="0" t="0" r="r" b="b"/>
              <a:pathLst>
                <a:path w="185" h="82">
                  <a:moveTo>
                    <a:pt x="160" y="77"/>
                  </a:moveTo>
                  <a:cubicBezTo>
                    <a:pt x="120" y="44"/>
                    <a:pt x="66" y="29"/>
                    <a:pt x="14" y="39"/>
                  </a:cubicBezTo>
                  <a:cubicBezTo>
                    <a:pt x="6" y="40"/>
                    <a:pt x="0" y="14"/>
                    <a:pt x="9" y="11"/>
                  </a:cubicBezTo>
                  <a:cubicBezTo>
                    <a:pt x="69" y="0"/>
                    <a:pt x="131" y="17"/>
                    <a:pt x="178" y="56"/>
                  </a:cubicBezTo>
                  <a:cubicBezTo>
                    <a:pt x="185" y="62"/>
                    <a:pt x="165" y="82"/>
                    <a:pt x="160" y="77"/>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54"/>
            <p:cNvSpPr>
              <a:spLocks/>
            </p:cNvSpPr>
            <p:nvPr/>
          </p:nvSpPr>
          <p:spPr bwMode="auto">
            <a:xfrm>
              <a:off x="5251" y="478"/>
              <a:ext cx="89" cy="40"/>
            </a:xfrm>
            <a:custGeom>
              <a:avLst/>
              <a:gdLst>
                <a:gd name="T0" fmla="*/ 171 w 185"/>
                <a:gd name="T1" fmla="*/ 39 h 83"/>
                <a:gd name="T2" fmla="*/ 25 w 185"/>
                <a:gd name="T3" fmla="*/ 78 h 83"/>
                <a:gd name="T4" fmla="*/ 8 w 185"/>
                <a:gd name="T5" fmla="*/ 57 h 83"/>
                <a:gd name="T6" fmla="*/ 176 w 185"/>
                <a:gd name="T7" fmla="*/ 12 h 83"/>
                <a:gd name="T8" fmla="*/ 171 w 185"/>
                <a:gd name="T9" fmla="*/ 39 h 83"/>
              </a:gdLst>
              <a:ahLst/>
              <a:cxnLst>
                <a:cxn ang="0">
                  <a:pos x="T0" y="T1"/>
                </a:cxn>
                <a:cxn ang="0">
                  <a:pos x="T2" y="T3"/>
                </a:cxn>
                <a:cxn ang="0">
                  <a:pos x="T4" y="T5"/>
                </a:cxn>
                <a:cxn ang="0">
                  <a:pos x="T6" y="T7"/>
                </a:cxn>
                <a:cxn ang="0">
                  <a:pos x="T8" y="T9"/>
                </a:cxn>
              </a:cxnLst>
              <a:rect l="0" t="0" r="r" b="b"/>
              <a:pathLst>
                <a:path w="185" h="83">
                  <a:moveTo>
                    <a:pt x="171" y="39"/>
                  </a:moveTo>
                  <a:cubicBezTo>
                    <a:pt x="119" y="30"/>
                    <a:pt x="65" y="44"/>
                    <a:pt x="25" y="78"/>
                  </a:cubicBezTo>
                  <a:cubicBezTo>
                    <a:pt x="20" y="83"/>
                    <a:pt x="0" y="63"/>
                    <a:pt x="8" y="57"/>
                  </a:cubicBezTo>
                  <a:cubicBezTo>
                    <a:pt x="54" y="17"/>
                    <a:pt x="116" y="0"/>
                    <a:pt x="176" y="12"/>
                  </a:cubicBezTo>
                  <a:cubicBezTo>
                    <a:pt x="185" y="14"/>
                    <a:pt x="179" y="40"/>
                    <a:pt x="171" y="39"/>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878"/>
          <p:cNvGrpSpPr>
            <a:grpSpLocks noChangeAspect="1"/>
          </p:cNvGrpSpPr>
          <p:nvPr/>
        </p:nvGrpSpPr>
        <p:grpSpPr bwMode="auto">
          <a:xfrm>
            <a:off x="1257666" y="866468"/>
            <a:ext cx="1119774" cy="1119774"/>
            <a:chOff x="6375" y="450"/>
            <a:chExt cx="386" cy="386"/>
          </a:xfrm>
        </p:grpSpPr>
        <p:sp>
          <p:nvSpPr>
            <p:cNvPr id="21" name="AutoShape 877"/>
            <p:cNvSpPr>
              <a:spLocks noChangeAspect="1" noChangeArrowheads="1" noTextEdit="1"/>
            </p:cNvSpPr>
            <p:nvPr/>
          </p:nvSpPr>
          <p:spPr bwMode="auto">
            <a:xfrm>
              <a:off x="6375" y="450"/>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79"/>
            <p:cNvSpPr>
              <a:spLocks/>
            </p:cNvSpPr>
            <p:nvPr/>
          </p:nvSpPr>
          <p:spPr bwMode="auto">
            <a:xfrm>
              <a:off x="6399" y="528"/>
              <a:ext cx="337" cy="229"/>
            </a:xfrm>
            <a:custGeom>
              <a:avLst/>
              <a:gdLst>
                <a:gd name="T0" fmla="*/ 125 w 700"/>
                <a:gd name="T1" fmla="*/ 475 h 475"/>
                <a:gd name="T2" fmla="*/ 86 w 700"/>
                <a:gd name="T3" fmla="*/ 468 h 475"/>
                <a:gd name="T4" fmla="*/ 0 w 700"/>
                <a:gd name="T5" fmla="*/ 350 h 475"/>
                <a:gd name="T6" fmla="*/ 43 w 700"/>
                <a:gd name="T7" fmla="*/ 256 h 475"/>
                <a:gd name="T8" fmla="*/ 66 w 700"/>
                <a:gd name="T9" fmla="*/ 240 h 475"/>
                <a:gd name="T10" fmla="*/ 75 w 700"/>
                <a:gd name="T11" fmla="*/ 211 h 475"/>
                <a:gd name="T12" fmla="*/ 238 w 700"/>
                <a:gd name="T13" fmla="*/ 88 h 475"/>
                <a:gd name="T14" fmla="*/ 261 w 700"/>
                <a:gd name="T15" fmla="*/ 91 h 475"/>
                <a:gd name="T16" fmla="*/ 281 w 700"/>
                <a:gd name="T17" fmla="*/ 95 h 475"/>
                <a:gd name="T18" fmla="*/ 285 w 700"/>
                <a:gd name="T19" fmla="*/ 88 h 475"/>
                <a:gd name="T20" fmla="*/ 435 w 700"/>
                <a:gd name="T21" fmla="*/ 0 h 475"/>
                <a:gd name="T22" fmla="*/ 606 w 700"/>
                <a:gd name="T23" fmla="*/ 171 h 475"/>
                <a:gd name="T24" fmla="*/ 605 w 700"/>
                <a:gd name="T25" fmla="*/ 185 h 475"/>
                <a:gd name="T26" fmla="*/ 605 w 700"/>
                <a:gd name="T27" fmla="*/ 188 h 475"/>
                <a:gd name="T28" fmla="*/ 626 w 700"/>
                <a:gd name="T29" fmla="*/ 198 h 475"/>
                <a:gd name="T30" fmla="*/ 700 w 700"/>
                <a:gd name="T31" fmla="*/ 327 h 475"/>
                <a:gd name="T32" fmla="*/ 585 w 700"/>
                <a:gd name="T33" fmla="*/ 471 h 475"/>
                <a:gd name="T34" fmla="*/ 553 w 700"/>
                <a:gd name="T35" fmla="*/ 475 h 475"/>
                <a:gd name="T36" fmla="*/ 125 w 700"/>
                <a:gd name="T37"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0" h="475">
                  <a:moveTo>
                    <a:pt x="125" y="475"/>
                  </a:moveTo>
                  <a:cubicBezTo>
                    <a:pt x="111" y="475"/>
                    <a:pt x="99" y="472"/>
                    <a:pt x="86" y="468"/>
                  </a:cubicBezTo>
                  <a:cubicBezTo>
                    <a:pt x="35" y="451"/>
                    <a:pt x="0" y="403"/>
                    <a:pt x="0" y="350"/>
                  </a:cubicBezTo>
                  <a:cubicBezTo>
                    <a:pt x="0" y="313"/>
                    <a:pt x="15" y="280"/>
                    <a:pt x="43" y="256"/>
                  </a:cubicBezTo>
                  <a:cubicBezTo>
                    <a:pt x="50" y="250"/>
                    <a:pt x="58" y="245"/>
                    <a:pt x="66" y="240"/>
                  </a:cubicBezTo>
                  <a:lnTo>
                    <a:pt x="75" y="211"/>
                  </a:lnTo>
                  <a:cubicBezTo>
                    <a:pt x="96" y="138"/>
                    <a:pt x="163" y="88"/>
                    <a:pt x="238" y="88"/>
                  </a:cubicBezTo>
                  <a:cubicBezTo>
                    <a:pt x="245" y="88"/>
                    <a:pt x="253" y="88"/>
                    <a:pt x="261" y="91"/>
                  </a:cubicBezTo>
                  <a:cubicBezTo>
                    <a:pt x="269" y="92"/>
                    <a:pt x="275" y="93"/>
                    <a:pt x="281" y="95"/>
                  </a:cubicBezTo>
                  <a:lnTo>
                    <a:pt x="285" y="88"/>
                  </a:lnTo>
                  <a:cubicBezTo>
                    <a:pt x="315" y="33"/>
                    <a:pt x="372" y="0"/>
                    <a:pt x="435" y="0"/>
                  </a:cubicBezTo>
                  <a:cubicBezTo>
                    <a:pt x="530" y="0"/>
                    <a:pt x="606" y="77"/>
                    <a:pt x="606" y="171"/>
                  </a:cubicBezTo>
                  <a:cubicBezTo>
                    <a:pt x="606" y="176"/>
                    <a:pt x="606" y="180"/>
                    <a:pt x="605" y="185"/>
                  </a:cubicBezTo>
                  <a:lnTo>
                    <a:pt x="605" y="188"/>
                  </a:lnTo>
                  <a:cubicBezTo>
                    <a:pt x="613" y="191"/>
                    <a:pt x="620" y="195"/>
                    <a:pt x="626" y="198"/>
                  </a:cubicBezTo>
                  <a:cubicBezTo>
                    <a:pt x="673" y="225"/>
                    <a:pt x="700" y="273"/>
                    <a:pt x="700" y="327"/>
                  </a:cubicBezTo>
                  <a:cubicBezTo>
                    <a:pt x="700" y="396"/>
                    <a:pt x="653" y="456"/>
                    <a:pt x="585" y="471"/>
                  </a:cubicBezTo>
                  <a:cubicBezTo>
                    <a:pt x="574" y="473"/>
                    <a:pt x="563" y="475"/>
                    <a:pt x="553" y="475"/>
                  </a:cubicBezTo>
                  <a:lnTo>
                    <a:pt x="125" y="475"/>
                  </a:ln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880"/>
            <p:cNvSpPr>
              <a:spLocks noEditPoints="1"/>
            </p:cNvSpPr>
            <p:nvPr/>
          </p:nvSpPr>
          <p:spPr bwMode="auto">
            <a:xfrm>
              <a:off x="6387" y="516"/>
              <a:ext cx="361" cy="252"/>
            </a:xfrm>
            <a:custGeom>
              <a:avLst/>
              <a:gdLst>
                <a:gd name="T0" fmla="*/ 459 w 750"/>
                <a:gd name="T1" fmla="*/ 51 h 525"/>
                <a:gd name="T2" fmla="*/ 605 w 750"/>
                <a:gd name="T3" fmla="*/ 197 h 525"/>
                <a:gd name="T4" fmla="*/ 605 w 750"/>
                <a:gd name="T5" fmla="*/ 208 h 525"/>
                <a:gd name="T6" fmla="*/ 516 w 750"/>
                <a:gd name="T7" fmla="*/ 246 h 525"/>
                <a:gd name="T8" fmla="*/ 578 w 750"/>
                <a:gd name="T9" fmla="*/ 229 h 525"/>
                <a:gd name="T10" fmla="*/ 601 w 750"/>
                <a:gd name="T11" fmla="*/ 232 h 525"/>
                <a:gd name="T12" fmla="*/ 639 w 750"/>
                <a:gd name="T13" fmla="*/ 246 h 525"/>
                <a:gd name="T14" fmla="*/ 700 w 750"/>
                <a:gd name="T15" fmla="*/ 352 h 525"/>
                <a:gd name="T16" fmla="*/ 605 w 750"/>
                <a:gd name="T17" fmla="*/ 472 h 525"/>
                <a:gd name="T18" fmla="*/ 578 w 750"/>
                <a:gd name="T19" fmla="*/ 475 h 525"/>
                <a:gd name="T20" fmla="*/ 150 w 750"/>
                <a:gd name="T21" fmla="*/ 475 h 525"/>
                <a:gd name="T22" fmla="*/ 119 w 750"/>
                <a:gd name="T23" fmla="*/ 470 h 525"/>
                <a:gd name="T24" fmla="*/ 50 w 750"/>
                <a:gd name="T25" fmla="*/ 375 h 525"/>
                <a:gd name="T26" fmla="*/ 84 w 750"/>
                <a:gd name="T27" fmla="*/ 300 h 525"/>
                <a:gd name="T28" fmla="*/ 116 w 750"/>
                <a:gd name="T29" fmla="*/ 282 h 525"/>
                <a:gd name="T30" fmla="*/ 149 w 750"/>
                <a:gd name="T31" fmla="*/ 275 h 525"/>
                <a:gd name="T32" fmla="*/ 227 w 750"/>
                <a:gd name="T33" fmla="*/ 314 h 525"/>
                <a:gd name="T34" fmla="*/ 229 w 750"/>
                <a:gd name="T35" fmla="*/ 314 h 525"/>
                <a:gd name="T36" fmla="*/ 121 w 750"/>
                <a:gd name="T37" fmla="*/ 243 h 525"/>
                <a:gd name="T38" fmla="*/ 260 w 750"/>
                <a:gd name="T39" fmla="*/ 138 h 525"/>
                <a:gd name="T40" fmla="*/ 280 w 750"/>
                <a:gd name="T41" fmla="*/ 139 h 525"/>
                <a:gd name="T42" fmla="*/ 317 w 750"/>
                <a:gd name="T43" fmla="*/ 150 h 525"/>
                <a:gd name="T44" fmla="*/ 401 w 750"/>
                <a:gd name="T45" fmla="*/ 262 h 525"/>
                <a:gd name="T46" fmla="*/ 401 w 750"/>
                <a:gd name="T47" fmla="*/ 260 h 525"/>
                <a:gd name="T48" fmla="*/ 329 w 750"/>
                <a:gd name="T49" fmla="*/ 125 h 525"/>
                <a:gd name="T50" fmla="*/ 459 w 750"/>
                <a:gd name="T51" fmla="*/ 50 h 525"/>
                <a:gd name="T52" fmla="*/ 459 w 750"/>
                <a:gd name="T53" fmla="*/ 0 h 525"/>
                <a:gd name="T54" fmla="*/ 292 w 750"/>
                <a:gd name="T55" fmla="*/ 92 h 525"/>
                <a:gd name="T56" fmla="*/ 289 w 750"/>
                <a:gd name="T57" fmla="*/ 90 h 525"/>
                <a:gd name="T58" fmla="*/ 261 w 750"/>
                <a:gd name="T59" fmla="*/ 88 h 525"/>
                <a:gd name="T60" fmla="*/ 75 w 750"/>
                <a:gd name="T61" fmla="*/ 229 h 525"/>
                <a:gd name="T62" fmla="*/ 69 w 750"/>
                <a:gd name="T63" fmla="*/ 249 h 525"/>
                <a:gd name="T64" fmla="*/ 51 w 750"/>
                <a:gd name="T65" fmla="*/ 263 h 525"/>
                <a:gd name="T66" fmla="*/ 0 w 750"/>
                <a:gd name="T67" fmla="*/ 375 h 525"/>
                <a:gd name="T68" fmla="*/ 102 w 750"/>
                <a:gd name="T69" fmla="*/ 518 h 525"/>
                <a:gd name="T70" fmla="*/ 150 w 750"/>
                <a:gd name="T71" fmla="*/ 525 h 525"/>
                <a:gd name="T72" fmla="*/ 578 w 750"/>
                <a:gd name="T73" fmla="*/ 525 h 525"/>
                <a:gd name="T74" fmla="*/ 616 w 750"/>
                <a:gd name="T75" fmla="*/ 520 h 525"/>
                <a:gd name="T76" fmla="*/ 750 w 750"/>
                <a:gd name="T77" fmla="*/ 352 h 525"/>
                <a:gd name="T78" fmla="*/ 664 w 750"/>
                <a:gd name="T79" fmla="*/ 202 h 525"/>
                <a:gd name="T80" fmla="*/ 656 w 750"/>
                <a:gd name="T81" fmla="*/ 198 h 525"/>
                <a:gd name="T82" fmla="*/ 656 w 750"/>
                <a:gd name="T83" fmla="*/ 197 h 525"/>
                <a:gd name="T84" fmla="*/ 459 w 750"/>
                <a:gd name="T85"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525">
                  <a:moveTo>
                    <a:pt x="459" y="51"/>
                  </a:moveTo>
                  <a:cubicBezTo>
                    <a:pt x="540" y="51"/>
                    <a:pt x="605" y="117"/>
                    <a:pt x="605" y="197"/>
                  </a:cubicBezTo>
                  <a:lnTo>
                    <a:pt x="605" y="208"/>
                  </a:lnTo>
                  <a:cubicBezTo>
                    <a:pt x="571" y="210"/>
                    <a:pt x="540" y="224"/>
                    <a:pt x="516" y="246"/>
                  </a:cubicBezTo>
                  <a:cubicBezTo>
                    <a:pt x="534" y="235"/>
                    <a:pt x="555" y="229"/>
                    <a:pt x="578" y="229"/>
                  </a:cubicBezTo>
                  <a:cubicBezTo>
                    <a:pt x="586" y="229"/>
                    <a:pt x="594" y="231"/>
                    <a:pt x="601" y="232"/>
                  </a:cubicBezTo>
                  <a:cubicBezTo>
                    <a:pt x="615" y="234"/>
                    <a:pt x="628" y="239"/>
                    <a:pt x="639" y="246"/>
                  </a:cubicBezTo>
                  <a:cubicBezTo>
                    <a:pt x="675" y="267"/>
                    <a:pt x="700" y="307"/>
                    <a:pt x="700" y="352"/>
                  </a:cubicBezTo>
                  <a:cubicBezTo>
                    <a:pt x="700" y="411"/>
                    <a:pt x="659" y="459"/>
                    <a:pt x="605" y="472"/>
                  </a:cubicBezTo>
                  <a:cubicBezTo>
                    <a:pt x="596" y="474"/>
                    <a:pt x="588" y="475"/>
                    <a:pt x="578" y="475"/>
                  </a:cubicBezTo>
                  <a:lnTo>
                    <a:pt x="150" y="475"/>
                  </a:lnTo>
                  <a:cubicBezTo>
                    <a:pt x="139" y="475"/>
                    <a:pt x="129" y="474"/>
                    <a:pt x="119" y="470"/>
                  </a:cubicBezTo>
                  <a:cubicBezTo>
                    <a:pt x="79" y="457"/>
                    <a:pt x="50" y="419"/>
                    <a:pt x="50" y="375"/>
                  </a:cubicBezTo>
                  <a:cubicBezTo>
                    <a:pt x="50" y="345"/>
                    <a:pt x="64" y="318"/>
                    <a:pt x="84" y="300"/>
                  </a:cubicBezTo>
                  <a:cubicBezTo>
                    <a:pt x="94" y="292"/>
                    <a:pt x="104" y="285"/>
                    <a:pt x="116" y="282"/>
                  </a:cubicBezTo>
                  <a:cubicBezTo>
                    <a:pt x="126" y="278"/>
                    <a:pt x="137" y="275"/>
                    <a:pt x="149" y="275"/>
                  </a:cubicBezTo>
                  <a:cubicBezTo>
                    <a:pt x="181" y="275"/>
                    <a:pt x="210" y="290"/>
                    <a:pt x="227" y="314"/>
                  </a:cubicBezTo>
                  <a:lnTo>
                    <a:pt x="229" y="314"/>
                  </a:lnTo>
                  <a:cubicBezTo>
                    <a:pt x="207" y="275"/>
                    <a:pt x="167" y="248"/>
                    <a:pt x="121" y="243"/>
                  </a:cubicBezTo>
                  <a:cubicBezTo>
                    <a:pt x="139" y="183"/>
                    <a:pt x="194" y="138"/>
                    <a:pt x="260" y="138"/>
                  </a:cubicBezTo>
                  <a:cubicBezTo>
                    <a:pt x="267" y="138"/>
                    <a:pt x="274" y="139"/>
                    <a:pt x="280" y="139"/>
                  </a:cubicBezTo>
                  <a:cubicBezTo>
                    <a:pt x="294" y="142"/>
                    <a:pt x="306" y="144"/>
                    <a:pt x="317" y="150"/>
                  </a:cubicBezTo>
                  <a:cubicBezTo>
                    <a:pt x="361" y="170"/>
                    <a:pt x="394" y="212"/>
                    <a:pt x="401" y="262"/>
                  </a:cubicBezTo>
                  <a:lnTo>
                    <a:pt x="401" y="260"/>
                  </a:lnTo>
                  <a:cubicBezTo>
                    <a:pt x="401" y="204"/>
                    <a:pt x="372" y="154"/>
                    <a:pt x="329" y="125"/>
                  </a:cubicBezTo>
                  <a:cubicBezTo>
                    <a:pt x="356" y="80"/>
                    <a:pt x="404" y="50"/>
                    <a:pt x="459" y="50"/>
                  </a:cubicBezTo>
                  <a:moveTo>
                    <a:pt x="459" y="0"/>
                  </a:moveTo>
                  <a:cubicBezTo>
                    <a:pt x="391" y="0"/>
                    <a:pt x="329" y="35"/>
                    <a:pt x="292" y="92"/>
                  </a:cubicBezTo>
                  <a:cubicBezTo>
                    <a:pt x="291" y="92"/>
                    <a:pt x="290" y="92"/>
                    <a:pt x="289" y="90"/>
                  </a:cubicBezTo>
                  <a:cubicBezTo>
                    <a:pt x="279" y="89"/>
                    <a:pt x="270" y="88"/>
                    <a:pt x="261" y="88"/>
                  </a:cubicBezTo>
                  <a:cubicBezTo>
                    <a:pt x="175" y="88"/>
                    <a:pt x="99" y="145"/>
                    <a:pt x="75" y="229"/>
                  </a:cubicBezTo>
                  <a:lnTo>
                    <a:pt x="69" y="249"/>
                  </a:lnTo>
                  <a:cubicBezTo>
                    <a:pt x="62" y="253"/>
                    <a:pt x="56" y="258"/>
                    <a:pt x="51" y="263"/>
                  </a:cubicBezTo>
                  <a:cubicBezTo>
                    <a:pt x="19" y="290"/>
                    <a:pt x="0" y="332"/>
                    <a:pt x="0" y="375"/>
                  </a:cubicBezTo>
                  <a:cubicBezTo>
                    <a:pt x="0" y="441"/>
                    <a:pt x="41" y="498"/>
                    <a:pt x="102" y="518"/>
                  </a:cubicBezTo>
                  <a:cubicBezTo>
                    <a:pt x="117" y="523"/>
                    <a:pt x="134" y="525"/>
                    <a:pt x="150" y="525"/>
                  </a:cubicBezTo>
                  <a:lnTo>
                    <a:pt x="578" y="525"/>
                  </a:lnTo>
                  <a:cubicBezTo>
                    <a:pt x="590" y="525"/>
                    <a:pt x="604" y="524"/>
                    <a:pt x="616" y="520"/>
                  </a:cubicBezTo>
                  <a:cubicBezTo>
                    <a:pt x="695" y="502"/>
                    <a:pt x="750" y="433"/>
                    <a:pt x="750" y="352"/>
                  </a:cubicBezTo>
                  <a:cubicBezTo>
                    <a:pt x="750" y="290"/>
                    <a:pt x="716" y="233"/>
                    <a:pt x="664" y="202"/>
                  </a:cubicBezTo>
                  <a:lnTo>
                    <a:pt x="656" y="198"/>
                  </a:lnTo>
                  <a:lnTo>
                    <a:pt x="656" y="197"/>
                  </a:lnTo>
                  <a:cubicBezTo>
                    <a:pt x="655" y="89"/>
                    <a:pt x="568" y="0"/>
                    <a:pt x="459" y="0"/>
                  </a:cubicBezTo>
                  <a:close/>
                </a:path>
              </a:pathLst>
            </a:custGeom>
            <a:solidFill>
              <a:srgbClr val="75D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4" name="Straight Arrow Connector 23"/>
          <p:cNvCxnSpPr/>
          <p:nvPr/>
        </p:nvCxnSpPr>
        <p:spPr>
          <a:xfrm>
            <a:off x="2533635" y="1497661"/>
            <a:ext cx="1636727" cy="96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reeform 923"/>
          <p:cNvSpPr>
            <a:spLocks noEditPoints="1"/>
          </p:cNvSpPr>
          <p:nvPr/>
        </p:nvSpPr>
        <p:spPr bwMode="auto">
          <a:xfrm>
            <a:off x="1564347" y="1162937"/>
            <a:ext cx="500063" cy="552449"/>
          </a:xfrm>
          <a:custGeom>
            <a:avLst/>
            <a:gdLst>
              <a:gd name="T0" fmla="*/ 866 w 978"/>
              <a:gd name="T1" fmla="*/ 90 h 1079"/>
              <a:gd name="T2" fmla="*/ 817 w 978"/>
              <a:gd name="T3" fmla="*/ 176 h 1079"/>
              <a:gd name="T4" fmla="*/ 175 w 978"/>
              <a:gd name="T5" fmla="*/ 184 h 1079"/>
              <a:gd name="T6" fmla="*/ 183 w 978"/>
              <a:gd name="T7" fmla="*/ 826 h 1079"/>
              <a:gd name="T8" fmla="*/ 193 w 978"/>
              <a:gd name="T9" fmla="*/ 834 h 1079"/>
              <a:gd name="T10" fmla="*/ 214 w 978"/>
              <a:gd name="T11" fmla="*/ 765 h 1079"/>
              <a:gd name="T12" fmla="*/ 248 w 978"/>
              <a:gd name="T13" fmla="*/ 829 h 1079"/>
              <a:gd name="T14" fmla="*/ 193 w 978"/>
              <a:gd name="T15" fmla="*/ 834 h 1079"/>
              <a:gd name="T16" fmla="*/ 200 w 978"/>
              <a:gd name="T17" fmla="*/ 840 h 1079"/>
              <a:gd name="T18" fmla="*/ 945 w 978"/>
              <a:gd name="T19" fmla="*/ 526 h 1079"/>
              <a:gd name="T20" fmla="*/ 866 w 978"/>
              <a:gd name="T21" fmla="*/ 90 h 1079"/>
              <a:gd name="T22" fmla="*/ 864 w 978"/>
              <a:gd name="T23" fmla="*/ 692 h 1079"/>
              <a:gd name="T24" fmla="*/ 359 w 978"/>
              <a:gd name="T25" fmla="*/ 798 h 1079"/>
              <a:gd name="T26" fmla="*/ 305 w 978"/>
              <a:gd name="T27" fmla="*/ 804 h 1079"/>
              <a:gd name="T28" fmla="*/ 328 w 978"/>
              <a:gd name="T29" fmla="*/ 795 h 1079"/>
              <a:gd name="T30" fmla="*/ 552 w 978"/>
              <a:gd name="T31" fmla="*/ 717 h 1079"/>
              <a:gd name="T32" fmla="*/ 823 w 978"/>
              <a:gd name="T33" fmla="*/ 374 h 1079"/>
              <a:gd name="T34" fmla="*/ 504 w 978"/>
              <a:gd name="T35" fmla="*/ 677 h 1079"/>
              <a:gd name="T36" fmla="*/ 255 w 978"/>
              <a:gd name="T37" fmla="*/ 742 h 1079"/>
              <a:gd name="T38" fmla="*/ 248 w 978"/>
              <a:gd name="T39" fmla="*/ 738 h 1079"/>
              <a:gd name="T40" fmla="*/ 334 w 978"/>
              <a:gd name="T41" fmla="*/ 373 h 1079"/>
              <a:gd name="T42" fmla="*/ 598 w 978"/>
              <a:gd name="T43" fmla="*/ 335 h 1079"/>
              <a:gd name="T44" fmla="*/ 861 w 978"/>
              <a:gd name="T45" fmla="*/ 138 h 1079"/>
              <a:gd name="T46" fmla="*/ 864 w 978"/>
              <a:gd name="T47" fmla="*/ 692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8" h="1079">
                <a:moveTo>
                  <a:pt x="866" y="90"/>
                </a:moveTo>
                <a:cubicBezTo>
                  <a:pt x="853" y="120"/>
                  <a:pt x="837" y="149"/>
                  <a:pt x="817" y="176"/>
                </a:cubicBezTo>
                <a:cubicBezTo>
                  <a:pt x="638" y="0"/>
                  <a:pt x="350" y="4"/>
                  <a:pt x="175" y="184"/>
                </a:cubicBezTo>
                <a:cubicBezTo>
                  <a:pt x="0" y="363"/>
                  <a:pt x="4" y="650"/>
                  <a:pt x="183" y="826"/>
                </a:cubicBezTo>
                <a:lnTo>
                  <a:pt x="193" y="834"/>
                </a:lnTo>
                <a:cubicBezTo>
                  <a:pt x="166" y="812"/>
                  <a:pt x="179" y="769"/>
                  <a:pt x="214" y="765"/>
                </a:cubicBezTo>
                <a:cubicBezTo>
                  <a:pt x="248" y="762"/>
                  <a:pt x="270" y="802"/>
                  <a:pt x="248" y="829"/>
                </a:cubicBezTo>
                <a:cubicBezTo>
                  <a:pt x="234" y="845"/>
                  <a:pt x="210" y="848"/>
                  <a:pt x="193" y="834"/>
                </a:cubicBezTo>
                <a:lnTo>
                  <a:pt x="200" y="840"/>
                </a:lnTo>
                <a:cubicBezTo>
                  <a:pt x="484" y="1079"/>
                  <a:pt x="919" y="895"/>
                  <a:pt x="945" y="526"/>
                </a:cubicBezTo>
                <a:cubicBezTo>
                  <a:pt x="958" y="410"/>
                  <a:pt x="924" y="264"/>
                  <a:pt x="866" y="90"/>
                </a:cubicBezTo>
                <a:close/>
                <a:moveTo>
                  <a:pt x="864" y="692"/>
                </a:moveTo>
                <a:cubicBezTo>
                  <a:pt x="752" y="841"/>
                  <a:pt x="513" y="791"/>
                  <a:pt x="359" y="798"/>
                </a:cubicBezTo>
                <a:cubicBezTo>
                  <a:pt x="359" y="798"/>
                  <a:pt x="332" y="800"/>
                  <a:pt x="305" y="804"/>
                </a:cubicBezTo>
                <a:cubicBezTo>
                  <a:pt x="305" y="804"/>
                  <a:pt x="315" y="800"/>
                  <a:pt x="328" y="795"/>
                </a:cubicBezTo>
                <a:cubicBezTo>
                  <a:pt x="436" y="758"/>
                  <a:pt x="487" y="751"/>
                  <a:pt x="552" y="717"/>
                </a:cubicBezTo>
                <a:cubicBezTo>
                  <a:pt x="675" y="654"/>
                  <a:pt x="798" y="517"/>
                  <a:pt x="823" y="374"/>
                </a:cubicBezTo>
                <a:cubicBezTo>
                  <a:pt x="776" y="512"/>
                  <a:pt x="633" y="629"/>
                  <a:pt x="504" y="677"/>
                </a:cubicBezTo>
                <a:cubicBezTo>
                  <a:pt x="415" y="710"/>
                  <a:pt x="255" y="742"/>
                  <a:pt x="255" y="742"/>
                </a:cubicBezTo>
                <a:lnTo>
                  <a:pt x="248" y="738"/>
                </a:lnTo>
                <a:cubicBezTo>
                  <a:pt x="139" y="685"/>
                  <a:pt x="136" y="449"/>
                  <a:pt x="334" y="373"/>
                </a:cubicBezTo>
                <a:cubicBezTo>
                  <a:pt x="422" y="339"/>
                  <a:pt x="504" y="357"/>
                  <a:pt x="598" y="335"/>
                </a:cubicBezTo>
                <a:cubicBezTo>
                  <a:pt x="698" y="311"/>
                  <a:pt x="814" y="236"/>
                  <a:pt x="861" y="138"/>
                </a:cubicBezTo>
                <a:cubicBezTo>
                  <a:pt x="914" y="295"/>
                  <a:pt x="978" y="541"/>
                  <a:pt x="864" y="692"/>
                </a:cubicBezTo>
                <a:close/>
              </a:path>
            </a:pathLst>
          </a:custGeom>
          <a:solidFill>
            <a:srgbClr val="6CB24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7" name="Group 945"/>
          <p:cNvGrpSpPr>
            <a:grpSpLocks noChangeAspect="1"/>
          </p:cNvGrpSpPr>
          <p:nvPr/>
        </p:nvGrpSpPr>
        <p:grpSpPr bwMode="auto">
          <a:xfrm>
            <a:off x="1567095" y="1109832"/>
            <a:ext cx="507633" cy="575896"/>
            <a:chOff x="6992" y="1412"/>
            <a:chExt cx="409" cy="464"/>
          </a:xfrm>
        </p:grpSpPr>
        <p:sp>
          <p:nvSpPr>
            <p:cNvPr id="28" name="AutoShape 944"/>
            <p:cNvSpPr>
              <a:spLocks noChangeAspect="1" noChangeArrowheads="1" noTextEdit="1"/>
            </p:cNvSpPr>
            <p:nvPr/>
          </p:nvSpPr>
          <p:spPr bwMode="auto">
            <a:xfrm>
              <a:off x="6992" y="1412"/>
              <a:ext cx="40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6"/>
            <p:cNvSpPr>
              <a:spLocks noEditPoints="1"/>
            </p:cNvSpPr>
            <p:nvPr/>
          </p:nvSpPr>
          <p:spPr bwMode="auto">
            <a:xfrm>
              <a:off x="6992" y="1411"/>
              <a:ext cx="407" cy="461"/>
            </a:xfrm>
            <a:custGeom>
              <a:avLst/>
              <a:gdLst>
                <a:gd name="T0" fmla="*/ 1600 w 3200"/>
                <a:gd name="T1" fmla="*/ 3618 h 3618"/>
                <a:gd name="T2" fmla="*/ 1461 w 3200"/>
                <a:gd name="T3" fmla="*/ 3581 h 3618"/>
                <a:gd name="T4" fmla="*/ 1020 w 3200"/>
                <a:gd name="T5" fmla="*/ 3320 h 3618"/>
                <a:gd name="T6" fmla="*/ 1007 w 3200"/>
                <a:gd name="T7" fmla="*/ 3263 h 3618"/>
                <a:gd name="T8" fmla="*/ 1206 w 3200"/>
                <a:gd name="T9" fmla="*/ 3174 h 3618"/>
                <a:gd name="T10" fmla="*/ 1239 w 3200"/>
                <a:gd name="T11" fmla="*/ 3177 h 3618"/>
                <a:gd name="T12" fmla="*/ 1577 w 3200"/>
                <a:gd name="T13" fmla="*/ 3379 h 3618"/>
                <a:gd name="T14" fmla="*/ 1617 w 3200"/>
                <a:gd name="T15" fmla="*/ 3379 h 3618"/>
                <a:gd name="T16" fmla="*/ 2938 w 3200"/>
                <a:gd name="T17" fmla="*/ 2614 h 3618"/>
                <a:gd name="T18" fmla="*/ 2958 w 3200"/>
                <a:gd name="T19" fmla="*/ 2578 h 3618"/>
                <a:gd name="T20" fmla="*/ 2958 w 3200"/>
                <a:gd name="T21" fmla="*/ 1051 h 3618"/>
                <a:gd name="T22" fmla="*/ 2938 w 3200"/>
                <a:gd name="T23" fmla="*/ 1014 h 3618"/>
                <a:gd name="T24" fmla="*/ 1617 w 3200"/>
                <a:gd name="T25" fmla="*/ 252 h 3618"/>
                <a:gd name="T26" fmla="*/ 1577 w 3200"/>
                <a:gd name="T27" fmla="*/ 252 h 3618"/>
                <a:gd name="T28" fmla="*/ 255 w 3200"/>
                <a:gd name="T29" fmla="*/ 1014 h 3618"/>
                <a:gd name="T30" fmla="*/ 235 w 3200"/>
                <a:gd name="T31" fmla="*/ 1051 h 3618"/>
                <a:gd name="T32" fmla="*/ 235 w 3200"/>
                <a:gd name="T33" fmla="*/ 2578 h 3618"/>
                <a:gd name="T34" fmla="*/ 255 w 3200"/>
                <a:gd name="T35" fmla="*/ 2614 h 3618"/>
                <a:gd name="T36" fmla="*/ 616 w 3200"/>
                <a:gd name="T37" fmla="*/ 2823 h 3618"/>
                <a:gd name="T38" fmla="*/ 934 w 3200"/>
                <a:gd name="T39" fmla="*/ 2690 h 3618"/>
                <a:gd name="T40" fmla="*/ 934 w 3200"/>
                <a:gd name="T41" fmla="*/ 1183 h 3618"/>
                <a:gd name="T42" fmla="*/ 974 w 3200"/>
                <a:gd name="T43" fmla="*/ 1143 h 3618"/>
                <a:gd name="T44" fmla="*/ 1143 w 3200"/>
                <a:gd name="T45" fmla="*/ 1143 h 3618"/>
                <a:gd name="T46" fmla="*/ 1183 w 3200"/>
                <a:gd name="T47" fmla="*/ 1183 h 3618"/>
                <a:gd name="T48" fmla="*/ 1183 w 3200"/>
                <a:gd name="T49" fmla="*/ 2690 h 3618"/>
                <a:gd name="T50" fmla="*/ 792 w 3200"/>
                <a:gd name="T51" fmla="*/ 3104 h 3618"/>
                <a:gd name="T52" fmla="*/ 487 w 3200"/>
                <a:gd name="T53" fmla="*/ 3022 h 3618"/>
                <a:gd name="T54" fmla="*/ 139 w 3200"/>
                <a:gd name="T55" fmla="*/ 2823 h 3618"/>
                <a:gd name="T56" fmla="*/ 0 w 3200"/>
                <a:gd name="T57" fmla="*/ 2581 h 3618"/>
                <a:gd name="T58" fmla="*/ 0 w 3200"/>
                <a:gd name="T59" fmla="*/ 1054 h 3618"/>
                <a:gd name="T60" fmla="*/ 139 w 3200"/>
                <a:gd name="T61" fmla="*/ 812 h 3618"/>
                <a:gd name="T62" fmla="*/ 1461 w 3200"/>
                <a:gd name="T63" fmla="*/ 47 h 3618"/>
                <a:gd name="T64" fmla="*/ 1739 w 3200"/>
                <a:gd name="T65" fmla="*/ 47 h 3618"/>
                <a:gd name="T66" fmla="*/ 3061 w 3200"/>
                <a:gd name="T67" fmla="*/ 812 h 3618"/>
                <a:gd name="T68" fmla="*/ 3200 w 3200"/>
                <a:gd name="T69" fmla="*/ 1054 h 3618"/>
                <a:gd name="T70" fmla="*/ 3200 w 3200"/>
                <a:gd name="T71" fmla="*/ 2581 h 3618"/>
                <a:gd name="T72" fmla="*/ 3061 w 3200"/>
                <a:gd name="T73" fmla="*/ 2823 h 3618"/>
                <a:gd name="T74" fmla="*/ 1739 w 3200"/>
                <a:gd name="T75" fmla="*/ 3588 h 3618"/>
                <a:gd name="T76" fmla="*/ 1600 w 3200"/>
                <a:gd name="T77" fmla="*/ 3618 h 3618"/>
                <a:gd name="T78" fmla="*/ 2007 w 3200"/>
                <a:gd name="T79" fmla="*/ 2568 h 3618"/>
                <a:gd name="T80" fmla="*/ 1308 w 3200"/>
                <a:gd name="T81" fmla="*/ 2077 h 3618"/>
                <a:gd name="T82" fmla="*/ 1348 w 3200"/>
                <a:gd name="T83" fmla="*/ 2038 h 3618"/>
                <a:gd name="T84" fmla="*/ 1520 w 3200"/>
                <a:gd name="T85" fmla="*/ 2038 h 3618"/>
                <a:gd name="T86" fmla="*/ 1557 w 3200"/>
                <a:gd name="T87" fmla="*/ 2071 h 3618"/>
                <a:gd name="T88" fmla="*/ 2011 w 3200"/>
                <a:gd name="T89" fmla="*/ 2332 h 3618"/>
                <a:gd name="T90" fmla="*/ 2408 w 3200"/>
                <a:gd name="T91" fmla="*/ 2120 h 3618"/>
                <a:gd name="T92" fmla="*/ 1941 w 3200"/>
                <a:gd name="T93" fmla="*/ 1928 h 3618"/>
                <a:gd name="T94" fmla="*/ 1355 w 3200"/>
                <a:gd name="T95" fmla="*/ 1524 h 3618"/>
                <a:gd name="T96" fmla="*/ 1958 w 3200"/>
                <a:gd name="T97" fmla="*/ 1097 h 3618"/>
                <a:gd name="T98" fmla="*/ 2617 w 3200"/>
                <a:gd name="T99" fmla="*/ 1561 h 3618"/>
                <a:gd name="T100" fmla="*/ 2607 w 3200"/>
                <a:gd name="T101" fmla="*/ 1590 h 3618"/>
                <a:gd name="T102" fmla="*/ 2581 w 3200"/>
                <a:gd name="T103" fmla="*/ 1604 h 3618"/>
                <a:gd name="T104" fmla="*/ 2408 w 3200"/>
                <a:gd name="T105" fmla="*/ 1604 h 3618"/>
                <a:gd name="T106" fmla="*/ 2372 w 3200"/>
                <a:gd name="T107" fmla="*/ 1574 h 3618"/>
                <a:gd name="T108" fmla="*/ 1958 w 3200"/>
                <a:gd name="T109" fmla="*/ 1332 h 3618"/>
                <a:gd name="T110" fmla="*/ 1617 w 3200"/>
                <a:gd name="T111" fmla="*/ 1518 h 3618"/>
                <a:gd name="T112" fmla="*/ 2070 w 3200"/>
                <a:gd name="T113" fmla="*/ 1696 h 3618"/>
                <a:gd name="T114" fmla="*/ 2670 w 3200"/>
                <a:gd name="T115" fmla="*/ 2111 h 3618"/>
                <a:gd name="T116" fmla="*/ 2007 w 3200"/>
                <a:gd name="T117" fmla="*/ 2568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0" h="3618">
                  <a:moveTo>
                    <a:pt x="1600" y="3618"/>
                  </a:moveTo>
                  <a:cubicBezTo>
                    <a:pt x="1550" y="3618"/>
                    <a:pt x="1504" y="3605"/>
                    <a:pt x="1461" y="3581"/>
                  </a:cubicBezTo>
                  <a:lnTo>
                    <a:pt x="1020" y="3320"/>
                  </a:lnTo>
                  <a:cubicBezTo>
                    <a:pt x="954" y="3283"/>
                    <a:pt x="987" y="3270"/>
                    <a:pt x="1007" y="3263"/>
                  </a:cubicBezTo>
                  <a:cubicBezTo>
                    <a:pt x="1096" y="3234"/>
                    <a:pt x="1113" y="3227"/>
                    <a:pt x="1206" y="3174"/>
                  </a:cubicBezTo>
                  <a:cubicBezTo>
                    <a:pt x="1216" y="3167"/>
                    <a:pt x="1229" y="3171"/>
                    <a:pt x="1239" y="3177"/>
                  </a:cubicBezTo>
                  <a:lnTo>
                    <a:pt x="1577" y="3379"/>
                  </a:lnTo>
                  <a:cubicBezTo>
                    <a:pt x="1590" y="3386"/>
                    <a:pt x="1607" y="3386"/>
                    <a:pt x="1617" y="3379"/>
                  </a:cubicBezTo>
                  <a:lnTo>
                    <a:pt x="2938" y="2614"/>
                  </a:lnTo>
                  <a:cubicBezTo>
                    <a:pt x="2952" y="2607"/>
                    <a:pt x="2958" y="2594"/>
                    <a:pt x="2958" y="2578"/>
                  </a:cubicBezTo>
                  <a:lnTo>
                    <a:pt x="2958" y="1051"/>
                  </a:lnTo>
                  <a:cubicBezTo>
                    <a:pt x="2958" y="1034"/>
                    <a:pt x="2952" y="1021"/>
                    <a:pt x="2938" y="1014"/>
                  </a:cubicBezTo>
                  <a:lnTo>
                    <a:pt x="1617" y="252"/>
                  </a:lnTo>
                  <a:cubicBezTo>
                    <a:pt x="1603" y="246"/>
                    <a:pt x="1587" y="246"/>
                    <a:pt x="1577" y="252"/>
                  </a:cubicBezTo>
                  <a:lnTo>
                    <a:pt x="255" y="1014"/>
                  </a:lnTo>
                  <a:cubicBezTo>
                    <a:pt x="242" y="1021"/>
                    <a:pt x="235" y="1037"/>
                    <a:pt x="235" y="1051"/>
                  </a:cubicBezTo>
                  <a:lnTo>
                    <a:pt x="235" y="2578"/>
                  </a:lnTo>
                  <a:cubicBezTo>
                    <a:pt x="235" y="2591"/>
                    <a:pt x="242" y="2607"/>
                    <a:pt x="255" y="2614"/>
                  </a:cubicBezTo>
                  <a:lnTo>
                    <a:pt x="616" y="2823"/>
                  </a:lnTo>
                  <a:cubicBezTo>
                    <a:pt x="812" y="2922"/>
                    <a:pt x="934" y="2806"/>
                    <a:pt x="934" y="2690"/>
                  </a:cubicBezTo>
                  <a:lnTo>
                    <a:pt x="934" y="1183"/>
                  </a:lnTo>
                  <a:cubicBezTo>
                    <a:pt x="934" y="1163"/>
                    <a:pt x="951" y="1143"/>
                    <a:pt x="974" y="1143"/>
                  </a:cubicBezTo>
                  <a:lnTo>
                    <a:pt x="1143" y="1143"/>
                  </a:lnTo>
                  <a:cubicBezTo>
                    <a:pt x="1163" y="1143"/>
                    <a:pt x="1183" y="1160"/>
                    <a:pt x="1183" y="1183"/>
                  </a:cubicBezTo>
                  <a:lnTo>
                    <a:pt x="1183" y="2690"/>
                  </a:lnTo>
                  <a:cubicBezTo>
                    <a:pt x="1183" y="2952"/>
                    <a:pt x="1040" y="3104"/>
                    <a:pt x="792" y="3104"/>
                  </a:cubicBezTo>
                  <a:cubicBezTo>
                    <a:pt x="716" y="3104"/>
                    <a:pt x="656" y="3104"/>
                    <a:pt x="487" y="3022"/>
                  </a:cubicBezTo>
                  <a:lnTo>
                    <a:pt x="139" y="2823"/>
                  </a:lnTo>
                  <a:cubicBezTo>
                    <a:pt x="53" y="2773"/>
                    <a:pt x="0" y="2680"/>
                    <a:pt x="0" y="2581"/>
                  </a:cubicBezTo>
                  <a:lnTo>
                    <a:pt x="0" y="1054"/>
                  </a:lnTo>
                  <a:cubicBezTo>
                    <a:pt x="0" y="954"/>
                    <a:pt x="53" y="862"/>
                    <a:pt x="139" y="812"/>
                  </a:cubicBezTo>
                  <a:lnTo>
                    <a:pt x="1461" y="47"/>
                  </a:lnTo>
                  <a:cubicBezTo>
                    <a:pt x="1544" y="0"/>
                    <a:pt x="1656" y="0"/>
                    <a:pt x="1739" y="47"/>
                  </a:cubicBezTo>
                  <a:lnTo>
                    <a:pt x="3061" y="812"/>
                  </a:lnTo>
                  <a:cubicBezTo>
                    <a:pt x="3147" y="862"/>
                    <a:pt x="3200" y="954"/>
                    <a:pt x="3200" y="1054"/>
                  </a:cubicBezTo>
                  <a:lnTo>
                    <a:pt x="3200" y="2581"/>
                  </a:lnTo>
                  <a:cubicBezTo>
                    <a:pt x="3200" y="2680"/>
                    <a:pt x="3147" y="2773"/>
                    <a:pt x="3061" y="2823"/>
                  </a:cubicBezTo>
                  <a:lnTo>
                    <a:pt x="1739" y="3588"/>
                  </a:lnTo>
                  <a:cubicBezTo>
                    <a:pt x="1696" y="3608"/>
                    <a:pt x="1646" y="3618"/>
                    <a:pt x="1600" y="3618"/>
                  </a:cubicBezTo>
                  <a:close/>
                  <a:moveTo>
                    <a:pt x="2007" y="2568"/>
                  </a:moveTo>
                  <a:cubicBezTo>
                    <a:pt x="1428" y="2568"/>
                    <a:pt x="1308" y="2303"/>
                    <a:pt x="1308" y="2077"/>
                  </a:cubicBezTo>
                  <a:cubicBezTo>
                    <a:pt x="1308" y="2058"/>
                    <a:pt x="1325" y="2038"/>
                    <a:pt x="1348" y="2038"/>
                  </a:cubicBezTo>
                  <a:lnTo>
                    <a:pt x="1520" y="2038"/>
                  </a:lnTo>
                  <a:cubicBezTo>
                    <a:pt x="1540" y="2038"/>
                    <a:pt x="1557" y="2051"/>
                    <a:pt x="1557" y="2071"/>
                  </a:cubicBezTo>
                  <a:cubicBezTo>
                    <a:pt x="1583" y="2246"/>
                    <a:pt x="1660" y="2332"/>
                    <a:pt x="2011" y="2332"/>
                  </a:cubicBezTo>
                  <a:cubicBezTo>
                    <a:pt x="2289" y="2332"/>
                    <a:pt x="2408" y="2270"/>
                    <a:pt x="2408" y="2120"/>
                  </a:cubicBezTo>
                  <a:cubicBezTo>
                    <a:pt x="2408" y="2034"/>
                    <a:pt x="2375" y="1971"/>
                    <a:pt x="1941" y="1928"/>
                  </a:cubicBezTo>
                  <a:cubicBezTo>
                    <a:pt x="1580" y="1892"/>
                    <a:pt x="1355" y="1812"/>
                    <a:pt x="1355" y="1524"/>
                  </a:cubicBezTo>
                  <a:cubicBezTo>
                    <a:pt x="1355" y="1256"/>
                    <a:pt x="1580" y="1097"/>
                    <a:pt x="1958" y="1097"/>
                  </a:cubicBezTo>
                  <a:cubicBezTo>
                    <a:pt x="2382" y="1097"/>
                    <a:pt x="2590" y="1243"/>
                    <a:pt x="2617" y="1561"/>
                  </a:cubicBezTo>
                  <a:cubicBezTo>
                    <a:pt x="2617" y="1571"/>
                    <a:pt x="2614" y="1581"/>
                    <a:pt x="2607" y="1590"/>
                  </a:cubicBezTo>
                  <a:cubicBezTo>
                    <a:pt x="2600" y="1597"/>
                    <a:pt x="2590" y="1604"/>
                    <a:pt x="2581" y="1604"/>
                  </a:cubicBezTo>
                  <a:lnTo>
                    <a:pt x="2408" y="1604"/>
                  </a:lnTo>
                  <a:cubicBezTo>
                    <a:pt x="2392" y="1604"/>
                    <a:pt x="2375" y="1590"/>
                    <a:pt x="2372" y="1574"/>
                  </a:cubicBezTo>
                  <a:cubicBezTo>
                    <a:pt x="2332" y="1392"/>
                    <a:pt x="2229" y="1332"/>
                    <a:pt x="1958" y="1332"/>
                  </a:cubicBezTo>
                  <a:cubicBezTo>
                    <a:pt x="1653" y="1332"/>
                    <a:pt x="1617" y="1438"/>
                    <a:pt x="1617" y="1518"/>
                  </a:cubicBezTo>
                  <a:cubicBezTo>
                    <a:pt x="1617" y="1614"/>
                    <a:pt x="1660" y="1643"/>
                    <a:pt x="2070" y="1696"/>
                  </a:cubicBezTo>
                  <a:cubicBezTo>
                    <a:pt x="2478" y="1749"/>
                    <a:pt x="2670" y="1826"/>
                    <a:pt x="2670" y="2111"/>
                  </a:cubicBezTo>
                  <a:cubicBezTo>
                    <a:pt x="2667" y="2402"/>
                    <a:pt x="2428" y="2568"/>
                    <a:pt x="2007" y="2568"/>
                  </a:cubicBezTo>
                  <a:close/>
                </a:path>
              </a:pathLst>
            </a:custGeom>
            <a:solidFill>
              <a:srgbClr val="539E4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76" name="Picture 7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36569" y="1161116"/>
            <a:ext cx="593746" cy="593746"/>
          </a:xfrm>
          <a:prstGeom prst="rect">
            <a:avLst/>
          </a:prstGeom>
        </p:spPr>
      </p:pic>
      <p:grpSp>
        <p:nvGrpSpPr>
          <p:cNvPr id="77" name="Group 967"/>
          <p:cNvGrpSpPr>
            <a:grpSpLocks noChangeAspect="1"/>
          </p:cNvGrpSpPr>
          <p:nvPr/>
        </p:nvGrpSpPr>
        <p:grpSpPr bwMode="auto">
          <a:xfrm>
            <a:off x="1390826" y="901145"/>
            <a:ext cx="931496" cy="931496"/>
            <a:chOff x="7255" y="2796"/>
            <a:chExt cx="376" cy="376"/>
          </a:xfrm>
        </p:grpSpPr>
        <p:sp>
          <p:nvSpPr>
            <p:cNvPr id="78" name="AutoShape 966"/>
            <p:cNvSpPr>
              <a:spLocks noChangeAspect="1" noChangeArrowheads="1" noTextEdit="1"/>
            </p:cNvSpPr>
            <p:nvPr/>
          </p:nvSpPr>
          <p:spPr bwMode="auto">
            <a:xfrm>
              <a:off x="7255" y="2796"/>
              <a:ext cx="37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968"/>
            <p:cNvSpPr>
              <a:spLocks noEditPoints="1"/>
            </p:cNvSpPr>
            <p:nvPr/>
          </p:nvSpPr>
          <p:spPr bwMode="auto">
            <a:xfrm>
              <a:off x="7299" y="2995"/>
              <a:ext cx="256" cy="178"/>
            </a:xfrm>
            <a:custGeom>
              <a:avLst/>
              <a:gdLst>
                <a:gd name="T0" fmla="*/ 2070 w 2580"/>
                <a:gd name="T1" fmla="*/ 661 h 1791"/>
                <a:gd name="T2" fmla="*/ 2457 w 2580"/>
                <a:gd name="T3" fmla="*/ 272 h 1791"/>
                <a:gd name="T4" fmla="*/ 2186 w 2580"/>
                <a:gd name="T5" fmla="*/ 0 h 1791"/>
                <a:gd name="T6" fmla="*/ 2574 w 2580"/>
                <a:gd name="T7" fmla="*/ 272 h 1791"/>
                <a:gd name="T8" fmla="*/ 2070 w 2580"/>
                <a:gd name="T9" fmla="*/ 661 h 1791"/>
                <a:gd name="T10" fmla="*/ 404 w 2580"/>
                <a:gd name="T11" fmla="*/ 272 h 1791"/>
                <a:gd name="T12" fmla="*/ 830 w 2580"/>
                <a:gd name="T13" fmla="*/ 0 h 1791"/>
                <a:gd name="T14" fmla="*/ 1644 w 2580"/>
                <a:gd name="T15" fmla="*/ 234 h 1791"/>
                <a:gd name="T16" fmla="*/ 2070 w 2580"/>
                <a:gd name="T17" fmla="*/ 156 h 1791"/>
                <a:gd name="T18" fmla="*/ 404 w 2580"/>
                <a:gd name="T19" fmla="*/ 272 h 1791"/>
                <a:gd name="T20" fmla="*/ 1489 w 2580"/>
                <a:gd name="T21" fmla="*/ 972 h 1791"/>
                <a:gd name="T22" fmla="*/ 1837 w 2580"/>
                <a:gd name="T23" fmla="*/ 895 h 1791"/>
                <a:gd name="T24" fmla="*/ 830 w 2580"/>
                <a:gd name="T25" fmla="*/ 1011 h 1791"/>
                <a:gd name="T26" fmla="*/ 675 w 2580"/>
                <a:gd name="T27" fmla="*/ 778 h 1791"/>
                <a:gd name="T28" fmla="*/ 1489 w 2580"/>
                <a:gd name="T29" fmla="*/ 972 h 1791"/>
                <a:gd name="T30" fmla="*/ 1876 w 2580"/>
                <a:gd name="T31" fmla="*/ 584 h 1791"/>
                <a:gd name="T32" fmla="*/ 753 w 2580"/>
                <a:gd name="T33" fmla="*/ 661 h 1791"/>
                <a:gd name="T34" fmla="*/ 714 w 2580"/>
                <a:gd name="T35" fmla="*/ 428 h 1791"/>
                <a:gd name="T36" fmla="*/ 1876 w 2580"/>
                <a:gd name="T37" fmla="*/ 584 h 1791"/>
                <a:gd name="T38" fmla="*/ 1179 w 2580"/>
                <a:gd name="T39" fmla="*/ 1284 h 1791"/>
                <a:gd name="T40" fmla="*/ 2419 w 2580"/>
                <a:gd name="T41" fmla="*/ 1128 h 1791"/>
                <a:gd name="T42" fmla="*/ 133 w 2580"/>
                <a:gd name="T43" fmla="*/ 1245 h 1791"/>
                <a:gd name="T44" fmla="*/ 520 w 2580"/>
                <a:gd name="T45" fmla="*/ 1011 h 1791"/>
                <a:gd name="T46" fmla="*/ 1179 w 2580"/>
                <a:gd name="T47" fmla="*/ 1284 h 1791"/>
                <a:gd name="T48" fmla="*/ 2535 w 2580"/>
                <a:gd name="T49" fmla="*/ 1284 h 1791"/>
                <a:gd name="T50" fmla="*/ 598 w 2580"/>
                <a:gd name="T51" fmla="*/ 1478 h 1791"/>
                <a:gd name="T52" fmla="*/ 2535 w 2580"/>
                <a:gd name="T53" fmla="*/ 128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0" h="1791">
                  <a:moveTo>
                    <a:pt x="2070" y="661"/>
                  </a:moveTo>
                  <a:cubicBezTo>
                    <a:pt x="2070" y="661"/>
                    <a:pt x="2457" y="450"/>
                    <a:pt x="2457" y="272"/>
                  </a:cubicBezTo>
                  <a:cubicBezTo>
                    <a:pt x="2457" y="80"/>
                    <a:pt x="2186" y="0"/>
                    <a:pt x="2186" y="0"/>
                  </a:cubicBezTo>
                  <a:cubicBezTo>
                    <a:pt x="2186" y="0"/>
                    <a:pt x="2580" y="12"/>
                    <a:pt x="2574" y="272"/>
                  </a:cubicBezTo>
                  <a:cubicBezTo>
                    <a:pt x="2567" y="532"/>
                    <a:pt x="2070" y="661"/>
                    <a:pt x="2070" y="661"/>
                  </a:cubicBezTo>
                  <a:close/>
                  <a:moveTo>
                    <a:pt x="404" y="272"/>
                  </a:moveTo>
                  <a:cubicBezTo>
                    <a:pt x="200" y="175"/>
                    <a:pt x="830" y="0"/>
                    <a:pt x="830" y="0"/>
                  </a:cubicBezTo>
                  <a:cubicBezTo>
                    <a:pt x="130" y="327"/>
                    <a:pt x="1070" y="293"/>
                    <a:pt x="1644" y="234"/>
                  </a:cubicBezTo>
                  <a:cubicBezTo>
                    <a:pt x="1844" y="213"/>
                    <a:pt x="2070" y="156"/>
                    <a:pt x="2070" y="156"/>
                  </a:cubicBezTo>
                  <a:cubicBezTo>
                    <a:pt x="1790" y="463"/>
                    <a:pt x="608" y="370"/>
                    <a:pt x="404" y="272"/>
                  </a:cubicBezTo>
                  <a:close/>
                  <a:moveTo>
                    <a:pt x="1489" y="972"/>
                  </a:moveTo>
                  <a:cubicBezTo>
                    <a:pt x="1649" y="957"/>
                    <a:pt x="1837" y="895"/>
                    <a:pt x="1837" y="895"/>
                  </a:cubicBezTo>
                  <a:cubicBezTo>
                    <a:pt x="1695" y="1097"/>
                    <a:pt x="1007" y="1085"/>
                    <a:pt x="830" y="1011"/>
                  </a:cubicBezTo>
                  <a:cubicBezTo>
                    <a:pt x="653" y="938"/>
                    <a:pt x="675" y="778"/>
                    <a:pt x="675" y="778"/>
                  </a:cubicBezTo>
                  <a:cubicBezTo>
                    <a:pt x="790" y="933"/>
                    <a:pt x="1196" y="1000"/>
                    <a:pt x="1489" y="972"/>
                  </a:cubicBezTo>
                  <a:close/>
                  <a:moveTo>
                    <a:pt x="1876" y="584"/>
                  </a:moveTo>
                  <a:cubicBezTo>
                    <a:pt x="1876" y="584"/>
                    <a:pt x="1036" y="790"/>
                    <a:pt x="753" y="661"/>
                  </a:cubicBezTo>
                  <a:cubicBezTo>
                    <a:pt x="502" y="548"/>
                    <a:pt x="714" y="428"/>
                    <a:pt x="714" y="428"/>
                  </a:cubicBezTo>
                  <a:cubicBezTo>
                    <a:pt x="527" y="676"/>
                    <a:pt x="1876" y="584"/>
                    <a:pt x="1876" y="584"/>
                  </a:cubicBezTo>
                  <a:close/>
                  <a:moveTo>
                    <a:pt x="1179" y="1284"/>
                  </a:moveTo>
                  <a:cubicBezTo>
                    <a:pt x="2057" y="1284"/>
                    <a:pt x="2419" y="1128"/>
                    <a:pt x="2419" y="1128"/>
                  </a:cubicBezTo>
                  <a:cubicBezTo>
                    <a:pt x="2295" y="1455"/>
                    <a:pt x="321" y="1490"/>
                    <a:pt x="133" y="1245"/>
                  </a:cubicBezTo>
                  <a:cubicBezTo>
                    <a:pt x="0" y="1071"/>
                    <a:pt x="520" y="1011"/>
                    <a:pt x="520" y="1011"/>
                  </a:cubicBezTo>
                  <a:cubicBezTo>
                    <a:pt x="147" y="1199"/>
                    <a:pt x="300" y="1284"/>
                    <a:pt x="1179" y="1284"/>
                  </a:cubicBezTo>
                  <a:close/>
                  <a:moveTo>
                    <a:pt x="2535" y="1284"/>
                  </a:moveTo>
                  <a:cubicBezTo>
                    <a:pt x="1811" y="1791"/>
                    <a:pt x="598" y="1478"/>
                    <a:pt x="598" y="1478"/>
                  </a:cubicBezTo>
                  <a:cubicBezTo>
                    <a:pt x="1850" y="1584"/>
                    <a:pt x="2535" y="1284"/>
                    <a:pt x="2535" y="1284"/>
                  </a:cubicBezTo>
                  <a:close/>
                </a:path>
              </a:pathLst>
            </a:custGeom>
            <a:solidFill>
              <a:srgbClr val="477E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969"/>
            <p:cNvSpPr>
              <a:spLocks/>
            </p:cNvSpPr>
            <p:nvPr/>
          </p:nvSpPr>
          <p:spPr bwMode="auto">
            <a:xfrm>
              <a:off x="7377" y="2813"/>
              <a:ext cx="100" cy="178"/>
            </a:xfrm>
            <a:custGeom>
              <a:avLst/>
              <a:gdLst>
                <a:gd name="T0" fmla="*/ 509 w 1010"/>
                <a:gd name="T1" fmla="*/ 1789 h 1789"/>
                <a:gd name="T2" fmla="*/ 122 w 1010"/>
                <a:gd name="T3" fmla="*/ 1206 h 1789"/>
                <a:gd name="T4" fmla="*/ 838 w 1010"/>
                <a:gd name="T5" fmla="*/ 415 h 1789"/>
                <a:gd name="T6" fmla="*/ 896 w 1010"/>
                <a:gd name="T7" fmla="*/ 0 h 1789"/>
                <a:gd name="T8" fmla="*/ 974 w 1010"/>
                <a:gd name="T9" fmla="*/ 350 h 1789"/>
                <a:gd name="T10" fmla="*/ 475 w 1010"/>
                <a:gd name="T11" fmla="*/ 865 h 1789"/>
                <a:gd name="T12" fmla="*/ 509 w 1010"/>
                <a:gd name="T13" fmla="*/ 1789 h 1789"/>
              </a:gdLst>
              <a:ahLst/>
              <a:cxnLst>
                <a:cxn ang="0">
                  <a:pos x="T0" y="T1"/>
                </a:cxn>
                <a:cxn ang="0">
                  <a:pos x="T2" y="T3"/>
                </a:cxn>
                <a:cxn ang="0">
                  <a:pos x="T4" y="T5"/>
                </a:cxn>
                <a:cxn ang="0">
                  <a:pos x="T6" y="T7"/>
                </a:cxn>
                <a:cxn ang="0">
                  <a:pos x="T8" y="T9"/>
                </a:cxn>
                <a:cxn ang="0">
                  <a:pos x="T10" y="T11"/>
                </a:cxn>
                <a:cxn ang="0">
                  <a:pos x="T12" y="T13"/>
                </a:cxn>
              </a:cxnLst>
              <a:rect l="0" t="0" r="r" b="b"/>
              <a:pathLst>
                <a:path w="1010" h="1789">
                  <a:moveTo>
                    <a:pt x="509" y="1789"/>
                  </a:moveTo>
                  <a:cubicBezTo>
                    <a:pt x="509" y="1789"/>
                    <a:pt x="75" y="1573"/>
                    <a:pt x="122" y="1206"/>
                  </a:cubicBezTo>
                  <a:cubicBezTo>
                    <a:pt x="176" y="777"/>
                    <a:pt x="721" y="611"/>
                    <a:pt x="838" y="415"/>
                  </a:cubicBezTo>
                  <a:cubicBezTo>
                    <a:pt x="942" y="238"/>
                    <a:pt x="896" y="0"/>
                    <a:pt x="896" y="0"/>
                  </a:cubicBezTo>
                  <a:cubicBezTo>
                    <a:pt x="896" y="0"/>
                    <a:pt x="1010" y="191"/>
                    <a:pt x="974" y="350"/>
                  </a:cubicBezTo>
                  <a:cubicBezTo>
                    <a:pt x="922" y="578"/>
                    <a:pt x="718" y="709"/>
                    <a:pt x="475" y="865"/>
                  </a:cubicBezTo>
                  <a:cubicBezTo>
                    <a:pt x="293" y="981"/>
                    <a:pt x="0" y="1112"/>
                    <a:pt x="509" y="1789"/>
                  </a:cubicBezTo>
                  <a:close/>
                </a:path>
              </a:pathLst>
            </a:custGeom>
            <a:solidFill>
              <a:srgbClr val="EC282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0"/>
            <p:cNvSpPr>
              <a:spLocks/>
            </p:cNvSpPr>
            <p:nvPr/>
          </p:nvSpPr>
          <p:spPr bwMode="auto">
            <a:xfrm>
              <a:off x="7419" y="2883"/>
              <a:ext cx="82" cy="120"/>
            </a:xfrm>
            <a:custGeom>
              <a:avLst/>
              <a:gdLst>
                <a:gd name="T0" fmla="*/ 314 w 817"/>
                <a:gd name="T1" fmla="*/ 1206 h 1206"/>
                <a:gd name="T2" fmla="*/ 197 w 817"/>
                <a:gd name="T3" fmla="*/ 778 h 1206"/>
                <a:gd name="T4" fmla="*/ 817 w 817"/>
                <a:gd name="T5" fmla="*/ 0 h 1206"/>
                <a:gd name="T6" fmla="*/ 310 w 817"/>
                <a:gd name="T7" fmla="*/ 639 h 1206"/>
                <a:gd name="T8" fmla="*/ 410 w 817"/>
                <a:gd name="T9" fmla="*/ 1014 h 1206"/>
                <a:gd name="T10" fmla="*/ 314 w 817"/>
                <a:gd name="T11" fmla="*/ 1206 h 1206"/>
              </a:gdLst>
              <a:ahLst/>
              <a:cxnLst>
                <a:cxn ang="0">
                  <a:pos x="T0" y="T1"/>
                </a:cxn>
                <a:cxn ang="0">
                  <a:pos x="T2" y="T3"/>
                </a:cxn>
                <a:cxn ang="0">
                  <a:pos x="T4" y="T5"/>
                </a:cxn>
                <a:cxn ang="0">
                  <a:pos x="T6" y="T7"/>
                </a:cxn>
                <a:cxn ang="0">
                  <a:pos x="T8" y="T9"/>
                </a:cxn>
                <a:cxn ang="0">
                  <a:pos x="T10" y="T11"/>
                </a:cxn>
              </a:cxnLst>
              <a:rect l="0" t="0" r="r" b="b"/>
              <a:pathLst>
                <a:path w="817" h="1206">
                  <a:moveTo>
                    <a:pt x="314" y="1206"/>
                  </a:moveTo>
                  <a:cubicBezTo>
                    <a:pt x="314" y="1206"/>
                    <a:pt x="394" y="1011"/>
                    <a:pt x="197" y="778"/>
                  </a:cubicBezTo>
                  <a:cubicBezTo>
                    <a:pt x="0" y="546"/>
                    <a:pt x="266" y="124"/>
                    <a:pt x="817" y="0"/>
                  </a:cubicBezTo>
                  <a:cubicBezTo>
                    <a:pt x="817" y="0"/>
                    <a:pt x="156" y="291"/>
                    <a:pt x="310" y="639"/>
                  </a:cubicBezTo>
                  <a:cubicBezTo>
                    <a:pt x="366" y="769"/>
                    <a:pt x="454" y="881"/>
                    <a:pt x="410" y="1014"/>
                  </a:cubicBezTo>
                  <a:cubicBezTo>
                    <a:pt x="348" y="1200"/>
                    <a:pt x="314" y="1206"/>
                    <a:pt x="314" y="1206"/>
                  </a:cubicBezTo>
                  <a:close/>
                </a:path>
              </a:pathLst>
            </a:custGeom>
            <a:solidFill>
              <a:srgbClr val="EC282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82" name="Picture 8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53114" y="1008055"/>
            <a:ext cx="915944" cy="915944"/>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90826" y="1219016"/>
            <a:ext cx="951043" cy="504053"/>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39088" y="1099891"/>
            <a:ext cx="765955" cy="765955"/>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68" y="1247046"/>
            <a:ext cx="1178539" cy="510700"/>
          </a:xfrm>
          <a:prstGeom prst="rect">
            <a:avLst/>
          </a:prstGeom>
        </p:spPr>
      </p:pic>
      <p:pic>
        <p:nvPicPr>
          <p:cNvPr id="86" name="Picture 8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429012" y="1077042"/>
            <a:ext cx="712867" cy="712867"/>
          </a:xfrm>
          <a:prstGeom prst="rect">
            <a:avLst/>
          </a:prstGeom>
        </p:spPr>
      </p:pic>
      <p:pic>
        <p:nvPicPr>
          <p:cNvPr id="87" name="Picture 8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409105" y="1116318"/>
            <a:ext cx="712867" cy="712867"/>
          </a:xfrm>
          <a:prstGeom prst="rect">
            <a:avLst/>
          </a:prstGeom>
        </p:spPr>
      </p:pic>
      <p:pic>
        <p:nvPicPr>
          <p:cNvPr id="88" name="Picture 87"/>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451163" y="1132200"/>
            <a:ext cx="712867" cy="712867"/>
          </a:xfrm>
          <a:prstGeom prst="rect">
            <a:avLst/>
          </a:prstGeom>
        </p:spPr>
      </p:pic>
      <p:pic>
        <p:nvPicPr>
          <p:cNvPr id="89" name="Picture 8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421012" y="1073091"/>
            <a:ext cx="712867" cy="712867"/>
          </a:xfrm>
          <a:prstGeom prst="rect">
            <a:avLst/>
          </a:prstGeom>
        </p:spPr>
      </p:pic>
      <p:grpSp>
        <p:nvGrpSpPr>
          <p:cNvPr id="109" name="Group 812"/>
          <p:cNvGrpSpPr>
            <a:grpSpLocks noChangeAspect="1"/>
          </p:cNvGrpSpPr>
          <p:nvPr/>
        </p:nvGrpSpPr>
        <p:grpSpPr bwMode="auto">
          <a:xfrm>
            <a:off x="4186558" y="3884358"/>
            <a:ext cx="767708" cy="767708"/>
            <a:chOff x="6034" y="3314"/>
            <a:chExt cx="386" cy="386"/>
          </a:xfrm>
        </p:grpSpPr>
        <p:sp>
          <p:nvSpPr>
            <p:cNvPr id="110"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p:nvPr/>
        </p:nvGrpSpPr>
        <p:grpSpPr>
          <a:xfrm>
            <a:off x="4186149" y="3884358"/>
            <a:ext cx="768096" cy="943515"/>
            <a:chOff x="7020246" y="4185275"/>
            <a:chExt cx="768096" cy="943515"/>
          </a:xfrm>
        </p:grpSpPr>
        <p:grpSp>
          <p:nvGrpSpPr>
            <p:cNvPr id="134" name="Group 67"/>
            <p:cNvGrpSpPr>
              <a:grpSpLocks noChangeAspect="1"/>
            </p:cNvGrpSpPr>
            <p:nvPr/>
          </p:nvGrpSpPr>
          <p:grpSpPr bwMode="auto">
            <a:xfrm>
              <a:off x="7020246" y="4360694"/>
              <a:ext cx="768096" cy="768096"/>
              <a:chOff x="4173" y="2802"/>
              <a:chExt cx="386" cy="386"/>
            </a:xfrm>
          </p:grpSpPr>
          <p:sp>
            <p:nvSpPr>
              <p:cNvPr id="135" name="AutoShape 66"/>
              <p:cNvSpPr>
                <a:spLocks noChangeAspect="1" noChangeArrowheads="1" noTextEdit="1"/>
              </p:cNvSpPr>
              <p:nvPr/>
            </p:nvSpPr>
            <p:spPr bwMode="auto">
              <a:xfrm>
                <a:off x="4173" y="280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68"/>
              <p:cNvSpPr>
                <a:spLocks noChangeArrowheads="1"/>
              </p:cNvSpPr>
              <p:nvPr/>
            </p:nvSpPr>
            <p:spPr bwMode="auto">
              <a:xfrm>
                <a:off x="4185" y="2814"/>
                <a:ext cx="361" cy="361"/>
              </a:xfrm>
              <a:prstGeom prst="ellipse">
                <a:avLst/>
              </a:prstGeom>
              <a:solidFill>
                <a:srgbClr val="F467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69"/>
              <p:cNvSpPr>
                <a:spLocks/>
              </p:cNvSpPr>
              <p:nvPr/>
            </p:nvSpPr>
            <p:spPr bwMode="auto">
              <a:xfrm>
                <a:off x="4301" y="3059"/>
                <a:ext cx="129" cy="36"/>
              </a:xfrm>
              <a:custGeom>
                <a:avLst/>
                <a:gdLst>
                  <a:gd name="T0" fmla="*/ 268 w 268"/>
                  <a:gd name="T1" fmla="*/ 75 h 75"/>
                  <a:gd name="T2" fmla="*/ 201 w 268"/>
                  <a:gd name="T3" fmla="*/ 49 h 75"/>
                  <a:gd name="T4" fmla="*/ 134 w 268"/>
                  <a:gd name="T5" fmla="*/ 41 h 75"/>
                  <a:gd name="T6" fmla="*/ 67 w 268"/>
                  <a:gd name="T7" fmla="*/ 49 h 75"/>
                  <a:gd name="T8" fmla="*/ 0 w 268"/>
                  <a:gd name="T9" fmla="*/ 75 h 75"/>
                  <a:gd name="T10" fmla="*/ 55 w 268"/>
                  <a:gd name="T11" fmla="*/ 19 h 75"/>
                  <a:gd name="T12" fmla="*/ 134 w 268"/>
                  <a:gd name="T13" fmla="*/ 0 h 75"/>
                  <a:gd name="T14" fmla="*/ 213 w 268"/>
                  <a:gd name="T15" fmla="*/ 19 h 75"/>
                  <a:gd name="T16" fmla="*/ 268 w 268"/>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75">
                    <a:moveTo>
                      <a:pt x="268" y="75"/>
                    </a:moveTo>
                    <a:cubicBezTo>
                      <a:pt x="245" y="62"/>
                      <a:pt x="223" y="54"/>
                      <a:pt x="201" y="49"/>
                    </a:cubicBezTo>
                    <a:cubicBezTo>
                      <a:pt x="179" y="44"/>
                      <a:pt x="156" y="41"/>
                      <a:pt x="134" y="41"/>
                    </a:cubicBezTo>
                    <a:cubicBezTo>
                      <a:pt x="112" y="41"/>
                      <a:pt x="89" y="44"/>
                      <a:pt x="67" y="49"/>
                    </a:cubicBezTo>
                    <a:cubicBezTo>
                      <a:pt x="45" y="54"/>
                      <a:pt x="23" y="62"/>
                      <a:pt x="0" y="75"/>
                    </a:cubicBezTo>
                    <a:cubicBezTo>
                      <a:pt x="10" y="51"/>
                      <a:pt x="32" y="31"/>
                      <a:pt x="55" y="19"/>
                    </a:cubicBezTo>
                    <a:cubicBezTo>
                      <a:pt x="80" y="6"/>
                      <a:pt x="107" y="0"/>
                      <a:pt x="134" y="0"/>
                    </a:cubicBezTo>
                    <a:cubicBezTo>
                      <a:pt x="161" y="0"/>
                      <a:pt x="188" y="6"/>
                      <a:pt x="213" y="19"/>
                    </a:cubicBezTo>
                    <a:cubicBezTo>
                      <a:pt x="236" y="31"/>
                      <a:pt x="258" y="51"/>
                      <a:pt x="268" y="75"/>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0"/>
              <p:cNvSpPr>
                <a:spLocks/>
              </p:cNvSpPr>
              <p:nvPr/>
            </p:nvSpPr>
            <p:spPr bwMode="auto">
              <a:xfrm>
                <a:off x="4384" y="2930"/>
                <a:ext cx="116" cy="101"/>
              </a:xfrm>
              <a:custGeom>
                <a:avLst/>
                <a:gdLst>
                  <a:gd name="T0" fmla="*/ 215 w 240"/>
                  <a:gd name="T1" fmla="*/ 40 h 209"/>
                  <a:gd name="T2" fmla="*/ 163 w 240"/>
                  <a:gd name="T3" fmla="*/ 184 h 209"/>
                  <a:gd name="T4" fmla="*/ 19 w 240"/>
                  <a:gd name="T5" fmla="*/ 132 h 209"/>
                  <a:gd name="T6" fmla="*/ 215 w 240"/>
                  <a:gd name="T7" fmla="*/ 40 h 209"/>
                </a:gdLst>
                <a:ahLst/>
                <a:cxnLst>
                  <a:cxn ang="0">
                    <a:pos x="T0" y="T1"/>
                  </a:cxn>
                  <a:cxn ang="0">
                    <a:pos x="T2" y="T3"/>
                  </a:cxn>
                  <a:cxn ang="0">
                    <a:pos x="T4" y="T5"/>
                  </a:cxn>
                  <a:cxn ang="0">
                    <a:pos x="T6" y="T7"/>
                  </a:cxn>
                </a:cxnLst>
                <a:rect l="0" t="0" r="r" b="b"/>
                <a:pathLst>
                  <a:path w="240" h="209">
                    <a:moveTo>
                      <a:pt x="215" y="40"/>
                    </a:moveTo>
                    <a:cubicBezTo>
                      <a:pt x="240" y="94"/>
                      <a:pt x="216" y="158"/>
                      <a:pt x="163" y="184"/>
                    </a:cubicBezTo>
                    <a:cubicBezTo>
                      <a:pt x="109" y="209"/>
                      <a:pt x="45" y="185"/>
                      <a:pt x="19" y="132"/>
                    </a:cubicBezTo>
                    <a:cubicBezTo>
                      <a:pt x="0" y="91"/>
                      <a:pt x="196" y="0"/>
                      <a:pt x="21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1"/>
              <p:cNvSpPr>
                <a:spLocks/>
              </p:cNvSpPr>
              <p:nvPr/>
            </p:nvSpPr>
            <p:spPr bwMode="auto">
              <a:xfrm>
                <a:off x="4403" y="2946"/>
                <a:ext cx="77" cy="66"/>
              </a:xfrm>
              <a:custGeom>
                <a:avLst/>
                <a:gdLst>
                  <a:gd name="T0" fmla="*/ 143 w 160"/>
                  <a:gd name="T1" fmla="*/ 23 h 137"/>
                  <a:gd name="T2" fmla="*/ 108 w 160"/>
                  <a:gd name="T3" fmla="*/ 120 h 137"/>
                  <a:gd name="T4" fmla="*/ 11 w 160"/>
                  <a:gd name="T5" fmla="*/ 85 h 137"/>
                  <a:gd name="T6" fmla="*/ 143 w 160"/>
                  <a:gd name="T7" fmla="*/ 23 h 137"/>
                </a:gdLst>
                <a:ahLst/>
                <a:cxnLst>
                  <a:cxn ang="0">
                    <a:pos x="T0" y="T1"/>
                  </a:cxn>
                  <a:cxn ang="0">
                    <a:pos x="T2" y="T3"/>
                  </a:cxn>
                  <a:cxn ang="0">
                    <a:pos x="T4" y="T5"/>
                  </a:cxn>
                  <a:cxn ang="0">
                    <a:pos x="T6" y="T7"/>
                  </a:cxn>
                </a:cxnLst>
                <a:rect l="0" t="0" r="r" b="b"/>
                <a:pathLst>
                  <a:path w="160" h="137">
                    <a:moveTo>
                      <a:pt x="143" y="23"/>
                    </a:moveTo>
                    <a:cubicBezTo>
                      <a:pt x="160" y="60"/>
                      <a:pt x="144" y="103"/>
                      <a:pt x="108" y="120"/>
                    </a:cubicBezTo>
                    <a:cubicBezTo>
                      <a:pt x="71" y="137"/>
                      <a:pt x="28" y="121"/>
                      <a:pt x="11" y="85"/>
                    </a:cubicBezTo>
                    <a:cubicBezTo>
                      <a:pt x="0" y="62"/>
                      <a:pt x="132" y="0"/>
                      <a:pt x="143"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2"/>
              <p:cNvSpPr>
                <a:spLocks/>
              </p:cNvSpPr>
              <p:nvPr/>
            </p:nvSpPr>
            <p:spPr bwMode="auto">
              <a:xfrm>
                <a:off x="4389" y="2943"/>
                <a:ext cx="108" cy="59"/>
              </a:xfrm>
              <a:custGeom>
                <a:avLst/>
                <a:gdLst>
                  <a:gd name="T0" fmla="*/ 225 w 225"/>
                  <a:gd name="T1" fmla="*/ 19 h 123"/>
                  <a:gd name="T2" fmla="*/ 160 w 225"/>
                  <a:gd name="T3" fmla="*/ 30 h 123"/>
                  <a:gd name="T4" fmla="*/ 103 w 225"/>
                  <a:gd name="T5" fmla="*/ 51 h 123"/>
                  <a:gd name="T6" fmla="*/ 49 w 225"/>
                  <a:gd name="T7" fmla="*/ 81 h 123"/>
                  <a:gd name="T8" fmla="*/ 0 w 225"/>
                  <a:gd name="T9" fmla="*/ 123 h 123"/>
                  <a:gd name="T10" fmla="*/ 29 w 225"/>
                  <a:gd name="T11" fmla="*/ 60 h 123"/>
                  <a:gd name="T12" fmla="*/ 87 w 225"/>
                  <a:gd name="T13" fmla="*/ 17 h 123"/>
                  <a:gd name="T14" fmla="*/ 157 w 225"/>
                  <a:gd name="T15" fmla="*/ 1 h 123"/>
                  <a:gd name="T16" fmla="*/ 225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225" y="19"/>
                    </a:moveTo>
                    <a:cubicBezTo>
                      <a:pt x="201" y="21"/>
                      <a:pt x="180" y="24"/>
                      <a:pt x="160" y="30"/>
                    </a:cubicBezTo>
                    <a:cubicBezTo>
                      <a:pt x="140" y="35"/>
                      <a:pt x="121" y="42"/>
                      <a:pt x="103" y="51"/>
                    </a:cubicBezTo>
                    <a:cubicBezTo>
                      <a:pt x="84" y="59"/>
                      <a:pt x="66" y="69"/>
                      <a:pt x="49" y="81"/>
                    </a:cubicBezTo>
                    <a:cubicBezTo>
                      <a:pt x="32" y="93"/>
                      <a:pt x="16" y="107"/>
                      <a:pt x="0" y="123"/>
                    </a:cubicBezTo>
                    <a:cubicBezTo>
                      <a:pt x="2" y="100"/>
                      <a:pt x="14" y="78"/>
                      <a:pt x="29" y="60"/>
                    </a:cubicBezTo>
                    <a:cubicBezTo>
                      <a:pt x="45" y="41"/>
                      <a:pt x="65" y="27"/>
                      <a:pt x="87" y="17"/>
                    </a:cubicBezTo>
                    <a:cubicBezTo>
                      <a:pt x="109" y="6"/>
                      <a:pt x="133" y="1"/>
                      <a:pt x="157" y="1"/>
                    </a:cubicBezTo>
                    <a:cubicBezTo>
                      <a:pt x="181" y="0"/>
                      <a:pt x="205" y="6"/>
                      <a:pt x="225"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
              <p:cNvSpPr>
                <a:spLocks/>
              </p:cNvSpPr>
              <p:nvPr/>
            </p:nvSpPr>
            <p:spPr bwMode="auto">
              <a:xfrm>
                <a:off x="4231" y="2930"/>
                <a:ext cx="116" cy="101"/>
              </a:xfrm>
              <a:custGeom>
                <a:avLst/>
                <a:gdLst>
                  <a:gd name="T0" fmla="*/ 25 w 240"/>
                  <a:gd name="T1" fmla="*/ 40 h 209"/>
                  <a:gd name="T2" fmla="*/ 77 w 240"/>
                  <a:gd name="T3" fmla="*/ 184 h 209"/>
                  <a:gd name="T4" fmla="*/ 221 w 240"/>
                  <a:gd name="T5" fmla="*/ 132 h 209"/>
                  <a:gd name="T6" fmla="*/ 25 w 240"/>
                  <a:gd name="T7" fmla="*/ 40 h 209"/>
                </a:gdLst>
                <a:ahLst/>
                <a:cxnLst>
                  <a:cxn ang="0">
                    <a:pos x="T0" y="T1"/>
                  </a:cxn>
                  <a:cxn ang="0">
                    <a:pos x="T2" y="T3"/>
                  </a:cxn>
                  <a:cxn ang="0">
                    <a:pos x="T4" y="T5"/>
                  </a:cxn>
                  <a:cxn ang="0">
                    <a:pos x="T6" y="T7"/>
                  </a:cxn>
                </a:cxnLst>
                <a:rect l="0" t="0" r="r" b="b"/>
                <a:pathLst>
                  <a:path w="240" h="209">
                    <a:moveTo>
                      <a:pt x="25" y="40"/>
                    </a:moveTo>
                    <a:cubicBezTo>
                      <a:pt x="0" y="94"/>
                      <a:pt x="24" y="158"/>
                      <a:pt x="77" y="184"/>
                    </a:cubicBezTo>
                    <a:cubicBezTo>
                      <a:pt x="131" y="209"/>
                      <a:pt x="195" y="185"/>
                      <a:pt x="221" y="132"/>
                    </a:cubicBezTo>
                    <a:cubicBezTo>
                      <a:pt x="240" y="91"/>
                      <a:pt x="44" y="0"/>
                      <a:pt x="2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4"/>
              <p:cNvSpPr>
                <a:spLocks/>
              </p:cNvSpPr>
              <p:nvPr/>
            </p:nvSpPr>
            <p:spPr bwMode="auto">
              <a:xfrm>
                <a:off x="4250" y="2946"/>
                <a:ext cx="77" cy="66"/>
              </a:xfrm>
              <a:custGeom>
                <a:avLst/>
                <a:gdLst>
                  <a:gd name="T0" fmla="*/ 17 w 160"/>
                  <a:gd name="T1" fmla="*/ 23 h 137"/>
                  <a:gd name="T2" fmla="*/ 52 w 160"/>
                  <a:gd name="T3" fmla="*/ 120 h 137"/>
                  <a:gd name="T4" fmla="*/ 149 w 160"/>
                  <a:gd name="T5" fmla="*/ 85 h 137"/>
                  <a:gd name="T6" fmla="*/ 17 w 160"/>
                  <a:gd name="T7" fmla="*/ 23 h 137"/>
                </a:gdLst>
                <a:ahLst/>
                <a:cxnLst>
                  <a:cxn ang="0">
                    <a:pos x="T0" y="T1"/>
                  </a:cxn>
                  <a:cxn ang="0">
                    <a:pos x="T2" y="T3"/>
                  </a:cxn>
                  <a:cxn ang="0">
                    <a:pos x="T4" y="T5"/>
                  </a:cxn>
                  <a:cxn ang="0">
                    <a:pos x="T6" y="T7"/>
                  </a:cxn>
                </a:cxnLst>
                <a:rect l="0" t="0" r="r" b="b"/>
                <a:pathLst>
                  <a:path w="160" h="137">
                    <a:moveTo>
                      <a:pt x="17" y="23"/>
                    </a:moveTo>
                    <a:cubicBezTo>
                      <a:pt x="0" y="60"/>
                      <a:pt x="16" y="103"/>
                      <a:pt x="52" y="120"/>
                    </a:cubicBezTo>
                    <a:cubicBezTo>
                      <a:pt x="89" y="137"/>
                      <a:pt x="132" y="121"/>
                      <a:pt x="149" y="85"/>
                    </a:cubicBezTo>
                    <a:cubicBezTo>
                      <a:pt x="160" y="62"/>
                      <a:pt x="28" y="0"/>
                      <a:pt x="17"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5"/>
              <p:cNvSpPr>
                <a:spLocks/>
              </p:cNvSpPr>
              <p:nvPr/>
            </p:nvSpPr>
            <p:spPr bwMode="auto">
              <a:xfrm>
                <a:off x="4234" y="2943"/>
                <a:ext cx="108" cy="59"/>
              </a:xfrm>
              <a:custGeom>
                <a:avLst/>
                <a:gdLst>
                  <a:gd name="T0" fmla="*/ 0 w 225"/>
                  <a:gd name="T1" fmla="*/ 19 h 123"/>
                  <a:gd name="T2" fmla="*/ 68 w 225"/>
                  <a:gd name="T3" fmla="*/ 1 h 123"/>
                  <a:gd name="T4" fmla="*/ 138 w 225"/>
                  <a:gd name="T5" fmla="*/ 17 h 123"/>
                  <a:gd name="T6" fmla="*/ 196 w 225"/>
                  <a:gd name="T7" fmla="*/ 60 h 123"/>
                  <a:gd name="T8" fmla="*/ 225 w 225"/>
                  <a:gd name="T9" fmla="*/ 123 h 123"/>
                  <a:gd name="T10" fmla="*/ 176 w 225"/>
                  <a:gd name="T11" fmla="*/ 81 h 123"/>
                  <a:gd name="T12" fmla="*/ 123 w 225"/>
                  <a:gd name="T13" fmla="*/ 51 h 123"/>
                  <a:gd name="T14" fmla="*/ 65 w 225"/>
                  <a:gd name="T15" fmla="*/ 30 h 123"/>
                  <a:gd name="T16" fmla="*/ 0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0" y="19"/>
                    </a:moveTo>
                    <a:cubicBezTo>
                      <a:pt x="20" y="6"/>
                      <a:pt x="44" y="0"/>
                      <a:pt x="68" y="1"/>
                    </a:cubicBezTo>
                    <a:cubicBezTo>
                      <a:pt x="92" y="1"/>
                      <a:pt x="116" y="6"/>
                      <a:pt x="138" y="17"/>
                    </a:cubicBezTo>
                    <a:cubicBezTo>
                      <a:pt x="160" y="27"/>
                      <a:pt x="180" y="41"/>
                      <a:pt x="196" y="60"/>
                    </a:cubicBezTo>
                    <a:cubicBezTo>
                      <a:pt x="211" y="78"/>
                      <a:pt x="223" y="100"/>
                      <a:pt x="225" y="123"/>
                    </a:cubicBezTo>
                    <a:cubicBezTo>
                      <a:pt x="209" y="107"/>
                      <a:pt x="193" y="93"/>
                      <a:pt x="176" y="81"/>
                    </a:cubicBezTo>
                    <a:cubicBezTo>
                      <a:pt x="159" y="69"/>
                      <a:pt x="141" y="59"/>
                      <a:pt x="123" y="51"/>
                    </a:cubicBezTo>
                    <a:cubicBezTo>
                      <a:pt x="104" y="42"/>
                      <a:pt x="85" y="35"/>
                      <a:pt x="65" y="30"/>
                    </a:cubicBezTo>
                    <a:cubicBezTo>
                      <a:pt x="45" y="24"/>
                      <a:pt x="24" y="21"/>
                      <a:pt x="0"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7" name="Group 812"/>
            <p:cNvGrpSpPr>
              <a:grpSpLocks noChangeAspect="1"/>
            </p:cNvGrpSpPr>
            <p:nvPr/>
          </p:nvGrpSpPr>
          <p:grpSpPr bwMode="auto">
            <a:xfrm>
              <a:off x="7020246" y="4185275"/>
              <a:ext cx="768096" cy="439765"/>
              <a:chOff x="6034" y="3314"/>
              <a:chExt cx="386" cy="221"/>
            </a:xfrm>
          </p:grpSpPr>
          <p:sp>
            <p:nvSpPr>
              <p:cNvPr id="128" name="AutoShape 811"/>
              <p:cNvSpPr>
                <a:spLocks noChangeAspect="1" noChangeArrowheads="1" noTextEdit="1"/>
              </p:cNvSpPr>
              <p:nvPr/>
            </p:nvSpPr>
            <p:spPr bwMode="auto">
              <a:xfrm>
                <a:off x="6034" y="3314"/>
                <a:ext cx="3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891"/>
          <p:cNvGrpSpPr>
            <a:grpSpLocks noChangeAspect="1"/>
          </p:cNvGrpSpPr>
          <p:nvPr/>
        </p:nvGrpSpPr>
        <p:grpSpPr bwMode="auto">
          <a:xfrm>
            <a:off x="1441672" y="1075833"/>
            <a:ext cx="963144" cy="637687"/>
            <a:chOff x="6411" y="1714"/>
            <a:chExt cx="364" cy="241"/>
          </a:xfrm>
        </p:grpSpPr>
        <p:sp>
          <p:nvSpPr>
            <p:cNvPr id="31"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70</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517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0 0 L 0.29618 0.02037 L 0.29618 0.3179 " pathEditMode="relative" ptsTypes="AAA">
                                      <p:cBhvr>
                                        <p:cTn id="8" dur="1000" fill="hold"/>
                                        <p:tgtEl>
                                          <p:spTgt spid="26"/>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1.94444E-6 2.46914E-6 L 0.29445 0.02284 L 0.22726 0.33981 " pathEditMode="relative" rAng="0" ptsTypes="AAA">
                                      <p:cBhvr>
                                        <p:cTn id="14" dur="1000" fill="hold"/>
                                        <p:tgtEl>
                                          <p:spTgt spid="27"/>
                                        </p:tgtEl>
                                        <p:attrNameLst>
                                          <p:attrName>ppt_x</p:attrName>
                                          <p:attrName>ppt_y</p:attrName>
                                        </p:attrNameLst>
                                      </p:cBhvr>
                                      <p:rCtr x="14722" y="1697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3.05556E-6 2.34568E-6 L 0.29028 0.02037 L 0.38854 0.32469 " pathEditMode="relative" rAng="0" ptsTypes="AAA">
                                      <p:cBhvr>
                                        <p:cTn id="20" dur="1000" fill="hold"/>
                                        <p:tgtEl>
                                          <p:spTgt spid="30"/>
                                        </p:tgtEl>
                                        <p:attrNameLst>
                                          <p:attrName>ppt_x</p:attrName>
                                          <p:attrName>ppt_y</p:attrName>
                                        </p:attrNameLst>
                                      </p:cBhvr>
                                      <p:rCtr x="19427" y="16235"/>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0" presetClass="path" presetSubtype="0" accel="50000" decel="50000" fill="hold" nodeType="withEffect">
                                  <p:stCondLst>
                                    <p:cond delay="0"/>
                                  </p:stCondLst>
                                  <p:childTnLst>
                                    <p:animMotion origin="layout" path="M -8.33333E-7 -3.33333E-6 L 0.3 0.00834 L 0.11528 0.26358 " pathEditMode="relative" rAng="0" ptsTypes="AAA">
                                      <p:cBhvr>
                                        <p:cTn id="26" dur="1000" fill="hold"/>
                                        <p:tgtEl>
                                          <p:spTgt spid="76"/>
                                        </p:tgtEl>
                                        <p:attrNameLst>
                                          <p:attrName>ppt_x</p:attrName>
                                          <p:attrName>ppt_y</p:attrName>
                                        </p:attrNameLst>
                                      </p:cBhvr>
                                      <p:rCtr x="15000" y="13179"/>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1.66667E-6 -3.45679E-6 L 0.29792 0.0071 L 0.49393 0.29167 " pathEditMode="relative" ptsTypes="AAA">
                                      <p:cBhvr>
                                        <p:cTn id="32" dur="1000" fill="hold"/>
                                        <p:tgtEl>
                                          <p:spTgt spid="77"/>
                                        </p:tgtEl>
                                        <p:attrNameLst>
                                          <p:attrName>ppt_x</p:attrName>
                                          <p:attrName>ppt_y</p:attrName>
                                        </p:attrNameLst>
                                      </p:cBhvr>
                                    </p:animMotion>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82"/>
                                        </p:tgtEl>
                                        <p:attrNameLst>
                                          <p:attrName>style.visibility</p:attrName>
                                        </p:attrNameLst>
                                      </p:cBhvr>
                                      <p:to>
                                        <p:strVal val="visible"/>
                                      </p:to>
                                    </p:set>
                                  </p:childTnLst>
                                </p:cTn>
                              </p:par>
                              <p:par>
                                <p:cTn id="36" presetID="0" presetClass="path" presetSubtype="0" accel="50000" decel="50000" fill="hold" nodeType="withEffect">
                                  <p:stCondLst>
                                    <p:cond delay="0"/>
                                  </p:stCondLst>
                                  <p:childTnLst>
                                    <p:animMotion origin="layout" path="M 3.33333E-6 3.45679E-6 L 0.30191 0.01049 L 0.64791 0.28426 " pathEditMode="relative" rAng="0" ptsTypes="AAA">
                                      <p:cBhvr>
                                        <p:cTn id="37" dur="1000" fill="hold"/>
                                        <p:tgtEl>
                                          <p:spTgt spid="82"/>
                                        </p:tgtEl>
                                        <p:attrNameLst>
                                          <p:attrName>ppt_x</p:attrName>
                                          <p:attrName>ppt_y</p:attrName>
                                        </p:attrNameLst>
                                      </p:cBhvr>
                                      <p:rCtr x="32396" y="14198"/>
                                    </p:animMotion>
                                  </p:childTnLst>
                                </p:cTn>
                              </p:par>
                            </p:childTnLst>
                          </p:cTn>
                        </p:par>
                        <p:par>
                          <p:cTn id="38" fill="hold">
                            <p:stCondLst>
                              <p:cond delay="2000"/>
                            </p:stCondLst>
                            <p:childTnLst>
                              <p:par>
                                <p:cTn id="39" presetID="1" presetClass="entr" presetSubtype="0" fill="hold" nodeType="after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3.33333E-6 3.33333E-6 L 0.30816 0.0142 L -0.03785 0.26667 " pathEditMode="relative" ptsTypes="AAA">
                                      <p:cBhvr>
                                        <p:cTn id="42" dur="1000" fill="hold"/>
                                        <p:tgtEl>
                                          <p:spTgt spid="83"/>
                                        </p:tgtEl>
                                        <p:attrNameLst>
                                          <p:attrName>ppt_x</p:attrName>
                                          <p:attrName>ppt_y</p:attrName>
                                        </p:attrNameLst>
                                      </p:cBhvr>
                                    </p:animMotion>
                                  </p:childTnLst>
                                </p:cTn>
                              </p:par>
                            </p:childTnLst>
                          </p:cTn>
                        </p:par>
                        <p:par>
                          <p:cTn id="43" fill="hold">
                            <p:stCondLst>
                              <p:cond delay="3000"/>
                            </p:stCondLst>
                            <p:childTnLst>
                              <p:par>
                                <p:cTn id="44" presetID="1" presetClass="entr" presetSubtype="0" fill="hold" nodeType="afterEffect">
                                  <p:stCondLst>
                                    <p:cond delay="0"/>
                                  </p:stCondLst>
                                  <p:childTnLst>
                                    <p:set>
                                      <p:cBhvr>
                                        <p:cTn id="45" dur="1" fill="hold">
                                          <p:stCondLst>
                                            <p:cond delay="0"/>
                                          </p:stCondLst>
                                        </p:cTn>
                                        <p:tgtEl>
                                          <p:spTgt spid="84"/>
                                        </p:tgtEl>
                                        <p:attrNameLst>
                                          <p:attrName>style.visibility</p:attrName>
                                        </p:attrNameLst>
                                      </p:cBhvr>
                                      <p:to>
                                        <p:strVal val="visible"/>
                                      </p:to>
                                    </p:set>
                                  </p:childTnLst>
                                </p:cTn>
                              </p:par>
                              <p:par>
                                <p:cTn id="46" presetID="0" presetClass="path" presetSubtype="0" accel="50000" decel="50000" fill="hold" nodeType="withEffect">
                                  <p:stCondLst>
                                    <p:cond delay="0"/>
                                  </p:stCondLst>
                                  <p:childTnLst>
                                    <p:animMotion origin="layout" path="M 4.44444E-6 -1.60494E-6 L 0.31197 -0.00339 L 0.02586 0.34506 " pathEditMode="relative" rAng="0" ptsTypes="AAA">
                                      <p:cBhvr>
                                        <p:cTn id="47" dur="1000" fill="hold"/>
                                        <p:tgtEl>
                                          <p:spTgt spid="84"/>
                                        </p:tgtEl>
                                        <p:attrNameLst>
                                          <p:attrName>ppt_x</p:attrName>
                                          <p:attrName>ppt_y</p:attrName>
                                        </p:attrNameLst>
                                      </p:cBhvr>
                                      <p:rCtr x="15590" y="17068"/>
                                    </p:animMotion>
                                  </p:childTnLst>
                                </p:cTn>
                              </p:par>
                            </p:childTnLst>
                          </p:cTn>
                        </p:par>
                        <p:par>
                          <p:cTn id="48" fill="hold">
                            <p:stCondLst>
                              <p:cond delay="4000"/>
                            </p:stCondLst>
                            <p:childTnLst>
                              <p:par>
                                <p:cTn id="49" presetID="1" presetClass="entr" presetSubtype="0" fill="hold" nodeType="after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0" presetClass="path" presetSubtype="0" accel="50000" decel="50000" fill="hold" nodeType="withEffect">
                                  <p:stCondLst>
                                    <p:cond delay="0"/>
                                  </p:stCondLst>
                                  <p:childTnLst>
                                    <p:animMotion origin="layout" path="M 1.94444E-6 4.69136E-6 L 0.29201 4.69136E-6 L 0.45607 0.34506 " pathEditMode="relative" rAng="0" ptsTypes="AAA">
                                      <p:cBhvr>
                                        <p:cTn id="52" dur="1000" fill="hold"/>
                                        <p:tgtEl>
                                          <p:spTgt spid="85"/>
                                        </p:tgtEl>
                                        <p:attrNameLst>
                                          <p:attrName>ppt_x</p:attrName>
                                          <p:attrName>ppt_y</p:attrName>
                                        </p:attrNameLst>
                                      </p:cBhvr>
                                      <p:rCtr x="22795" y="1725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1.11111E-6 -4.93827E-7 L 0.31788 0.0034 L 0.60191 0.36636 " pathEditMode="relative" ptsTypes="AAA">
                                      <p:cBhvr>
                                        <p:cTn id="58" dur="1000" fill="hold"/>
                                        <p:tgtEl>
                                          <p:spTgt spid="86"/>
                                        </p:tgtEl>
                                        <p:attrNameLst>
                                          <p:attrName>ppt_x</p:attrName>
                                          <p:attrName>ppt_y</p:attrName>
                                        </p:attrNameLst>
                                      </p:cBhvr>
                                    </p:animMotion>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87"/>
                                        </p:tgtEl>
                                        <p:attrNameLst>
                                          <p:attrName>style.visibility</p:attrName>
                                        </p:attrNameLst>
                                      </p:cBhvr>
                                      <p:to>
                                        <p:strVal val="visible"/>
                                      </p:to>
                                    </p:set>
                                  </p:childTnLst>
                                </p:cTn>
                              </p:par>
                              <p:par>
                                <p:cTn id="62" presetID="0" presetClass="path" presetSubtype="0" accel="50000" decel="50000" fill="hold" nodeType="withEffect">
                                  <p:stCondLst>
                                    <p:cond delay="0"/>
                                  </p:stCondLst>
                                  <p:childTnLst>
                                    <p:animMotion origin="layout" path="M 4.44444E-6 -0.00092 L 0.29687 -0.00339 L 0.34878 0.29661 " pathEditMode="relative" rAng="0" ptsTypes="AAA">
                                      <p:cBhvr>
                                        <p:cTn id="63" dur="1000" fill="hold"/>
                                        <p:tgtEl>
                                          <p:spTgt spid="87"/>
                                        </p:tgtEl>
                                        <p:attrNameLst>
                                          <p:attrName>ppt_x</p:attrName>
                                          <p:attrName>ppt_y</p:attrName>
                                        </p:attrNameLst>
                                      </p:cBhvr>
                                      <p:rCtr x="17431" y="14753"/>
                                    </p:animMotion>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0" presetClass="path" presetSubtype="0" accel="50000" decel="50000" fill="hold" nodeType="withEffect">
                                  <p:stCondLst>
                                    <p:cond delay="0"/>
                                  </p:stCondLst>
                                  <p:childTnLst>
                                    <p:animMotion origin="layout" path="M 5.55556E-7 2.46914E-6 L 0.31198 0.01882 L 0.18594 0.24568 " pathEditMode="relative" rAng="0" ptsTypes="AAA">
                                      <p:cBhvr>
                                        <p:cTn id="68" dur="1000" fill="hold"/>
                                        <p:tgtEl>
                                          <p:spTgt spid="88"/>
                                        </p:tgtEl>
                                        <p:attrNameLst>
                                          <p:attrName>ppt_x</p:attrName>
                                          <p:attrName>ppt_y</p:attrName>
                                        </p:attrNameLst>
                                      </p:cBhvr>
                                      <p:rCtr x="15590" y="12284"/>
                                    </p:animMotion>
                                  </p:childTnLst>
                                </p:cTn>
                              </p:par>
                            </p:childTnLst>
                          </p:cTn>
                        </p:par>
                        <p:par>
                          <p:cTn id="69" fill="hold">
                            <p:stCondLst>
                              <p:cond delay="3000"/>
                            </p:stCondLst>
                            <p:childTnLst>
                              <p:par>
                                <p:cTn id="70" presetID="1" presetClass="entr" presetSubtype="0"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par>
                                <p:cTn id="72" presetID="0" presetClass="path" presetSubtype="0" accel="50000" decel="50000" fill="hold" nodeType="withEffect">
                                  <p:stCondLst>
                                    <p:cond delay="0"/>
                                  </p:stCondLst>
                                  <p:childTnLst>
                                    <p:animMotion origin="layout" path="M -8.33333E-7 2.22222E-6 L 0.29757 0.00771 L 0.53351 0.27685 " pathEditMode="relative" rAng="0" ptsTypes="AAA">
                                      <p:cBhvr>
                                        <p:cTn id="73" dur="1000" fill="hold"/>
                                        <p:tgtEl>
                                          <p:spTgt spid="89"/>
                                        </p:tgtEl>
                                        <p:attrNameLst>
                                          <p:attrName>ppt_x</p:attrName>
                                          <p:attrName>ppt_y</p:attrName>
                                        </p:attrNameLst>
                                      </p:cBhvr>
                                      <p:rCtr x="26667" y="13827"/>
                                    </p:animMotion>
                                  </p:childTnLst>
                                </p:cTn>
                              </p:par>
                            </p:childTnLst>
                          </p:cTn>
                        </p:par>
                        <p:par>
                          <p:cTn id="74" fill="hold">
                            <p:stCondLst>
                              <p:cond delay="4000"/>
                            </p:stCondLst>
                            <p:childTnLst>
                              <p:par>
                                <p:cTn id="75" presetID="1" presetClass="exit" presetSubtype="0" fill="hold" nodeType="afterEffect">
                                  <p:stCondLst>
                                    <p:cond delay="0"/>
                                  </p:stCondLst>
                                  <p:childTnLst>
                                    <p:set>
                                      <p:cBhvr>
                                        <p:cTn id="76" dur="1" fill="hold">
                                          <p:stCondLst>
                                            <p:cond delay="0"/>
                                          </p:stCondLst>
                                        </p:cTn>
                                        <p:tgtEl>
                                          <p:spTgt spid="109"/>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92277" y="149337"/>
            <a:ext cx="7449061" cy="510816"/>
          </a:xfrm>
          <a:prstGeom prst="rect">
            <a:avLst/>
          </a:prstGeom>
          <a:noFill/>
          <a:ln>
            <a:noFill/>
          </a:ln>
        </p:spPr>
        <p:txBody>
          <a:bodyPr lIns="91425" tIns="91425" rIns="91425" bIns="91425" anchor="b" anchorCtr="0">
            <a:noAutofit/>
          </a:bodyPr>
          <a:lstStyle/>
          <a:p>
            <a:pPr lvl="0" algn="ctr"/>
            <a:r>
              <a:rPr lang="en-US" sz="2800" dirty="0" smtClean="0"/>
              <a:t>Heterogeneous Environment w/ OpenShift</a:t>
            </a:r>
            <a:endParaRPr lang="en" sz="2800" dirty="0">
              <a:solidFill>
                <a:srgbClr val="000000"/>
              </a:solidFill>
            </a:endParaRPr>
          </a:p>
        </p:txBody>
      </p:sp>
      <p:sp>
        <p:nvSpPr>
          <p:cNvPr id="5" name="Rectangle 4"/>
          <p:cNvSpPr/>
          <p:nvPr/>
        </p:nvSpPr>
        <p:spPr>
          <a:xfrm>
            <a:off x="951043" y="2334144"/>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6" name="Picture 5"/>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4017064" y="2451607"/>
            <a:ext cx="1109871" cy="1185343"/>
          </a:xfrm>
          <a:prstGeom prst="rect">
            <a:avLst/>
          </a:prstGeom>
        </p:spPr>
      </p:pic>
      <p:grpSp>
        <p:nvGrpSpPr>
          <p:cNvPr id="13" name="Group 878"/>
          <p:cNvGrpSpPr>
            <a:grpSpLocks noChangeAspect="1"/>
          </p:cNvGrpSpPr>
          <p:nvPr/>
        </p:nvGrpSpPr>
        <p:grpSpPr bwMode="auto">
          <a:xfrm>
            <a:off x="1257666" y="866468"/>
            <a:ext cx="1119774" cy="1119774"/>
            <a:chOff x="6375" y="450"/>
            <a:chExt cx="386" cy="386"/>
          </a:xfrm>
        </p:grpSpPr>
        <p:sp>
          <p:nvSpPr>
            <p:cNvPr id="14" name="AutoShape 877"/>
            <p:cNvSpPr>
              <a:spLocks noChangeAspect="1" noChangeArrowheads="1" noTextEdit="1"/>
            </p:cNvSpPr>
            <p:nvPr/>
          </p:nvSpPr>
          <p:spPr bwMode="auto">
            <a:xfrm>
              <a:off x="6375" y="450"/>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79"/>
            <p:cNvSpPr>
              <a:spLocks/>
            </p:cNvSpPr>
            <p:nvPr/>
          </p:nvSpPr>
          <p:spPr bwMode="auto">
            <a:xfrm>
              <a:off x="6399" y="528"/>
              <a:ext cx="337" cy="229"/>
            </a:xfrm>
            <a:custGeom>
              <a:avLst/>
              <a:gdLst>
                <a:gd name="T0" fmla="*/ 125 w 700"/>
                <a:gd name="T1" fmla="*/ 475 h 475"/>
                <a:gd name="T2" fmla="*/ 86 w 700"/>
                <a:gd name="T3" fmla="*/ 468 h 475"/>
                <a:gd name="T4" fmla="*/ 0 w 700"/>
                <a:gd name="T5" fmla="*/ 350 h 475"/>
                <a:gd name="T6" fmla="*/ 43 w 700"/>
                <a:gd name="T7" fmla="*/ 256 h 475"/>
                <a:gd name="T8" fmla="*/ 66 w 700"/>
                <a:gd name="T9" fmla="*/ 240 h 475"/>
                <a:gd name="T10" fmla="*/ 75 w 700"/>
                <a:gd name="T11" fmla="*/ 211 h 475"/>
                <a:gd name="T12" fmla="*/ 238 w 700"/>
                <a:gd name="T13" fmla="*/ 88 h 475"/>
                <a:gd name="T14" fmla="*/ 261 w 700"/>
                <a:gd name="T15" fmla="*/ 91 h 475"/>
                <a:gd name="T16" fmla="*/ 281 w 700"/>
                <a:gd name="T17" fmla="*/ 95 h 475"/>
                <a:gd name="T18" fmla="*/ 285 w 700"/>
                <a:gd name="T19" fmla="*/ 88 h 475"/>
                <a:gd name="T20" fmla="*/ 435 w 700"/>
                <a:gd name="T21" fmla="*/ 0 h 475"/>
                <a:gd name="T22" fmla="*/ 606 w 700"/>
                <a:gd name="T23" fmla="*/ 171 h 475"/>
                <a:gd name="T24" fmla="*/ 605 w 700"/>
                <a:gd name="T25" fmla="*/ 185 h 475"/>
                <a:gd name="T26" fmla="*/ 605 w 700"/>
                <a:gd name="T27" fmla="*/ 188 h 475"/>
                <a:gd name="T28" fmla="*/ 626 w 700"/>
                <a:gd name="T29" fmla="*/ 198 h 475"/>
                <a:gd name="T30" fmla="*/ 700 w 700"/>
                <a:gd name="T31" fmla="*/ 327 h 475"/>
                <a:gd name="T32" fmla="*/ 585 w 700"/>
                <a:gd name="T33" fmla="*/ 471 h 475"/>
                <a:gd name="T34" fmla="*/ 553 w 700"/>
                <a:gd name="T35" fmla="*/ 475 h 475"/>
                <a:gd name="T36" fmla="*/ 125 w 700"/>
                <a:gd name="T37"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0" h="475">
                  <a:moveTo>
                    <a:pt x="125" y="475"/>
                  </a:moveTo>
                  <a:cubicBezTo>
                    <a:pt x="111" y="475"/>
                    <a:pt x="99" y="472"/>
                    <a:pt x="86" y="468"/>
                  </a:cubicBezTo>
                  <a:cubicBezTo>
                    <a:pt x="35" y="451"/>
                    <a:pt x="0" y="403"/>
                    <a:pt x="0" y="350"/>
                  </a:cubicBezTo>
                  <a:cubicBezTo>
                    <a:pt x="0" y="313"/>
                    <a:pt x="15" y="280"/>
                    <a:pt x="43" y="256"/>
                  </a:cubicBezTo>
                  <a:cubicBezTo>
                    <a:pt x="50" y="250"/>
                    <a:pt x="58" y="245"/>
                    <a:pt x="66" y="240"/>
                  </a:cubicBezTo>
                  <a:lnTo>
                    <a:pt x="75" y="211"/>
                  </a:lnTo>
                  <a:cubicBezTo>
                    <a:pt x="96" y="138"/>
                    <a:pt x="163" y="88"/>
                    <a:pt x="238" y="88"/>
                  </a:cubicBezTo>
                  <a:cubicBezTo>
                    <a:pt x="245" y="88"/>
                    <a:pt x="253" y="88"/>
                    <a:pt x="261" y="91"/>
                  </a:cubicBezTo>
                  <a:cubicBezTo>
                    <a:pt x="269" y="92"/>
                    <a:pt x="275" y="93"/>
                    <a:pt x="281" y="95"/>
                  </a:cubicBezTo>
                  <a:lnTo>
                    <a:pt x="285" y="88"/>
                  </a:lnTo>
                  <a:cubicBezTo>
                    <a:pt x="315" y="33"/>
                    <a:pt x="372" y="0"/>
                    <a:pt x="435" y="0"/>
                  </a:cubicBezTo>
                  <a:cubicBezTo>
                    <a:pt x="530" y="0"/>
                    <a:pt x="606" y="77"/>
                    <a:pt x="606" y="171"/>
                  </a:cubicBezTo>
                  <a:cubicBezTo>
                    <a:pt x="606" y="176"/>
                    <a:pt x="606" y="180"/>
                    <a:pt x="605" y="185"/>
                  </a:cubicBezTo>
                  <a:lnTo>
                    <a:pt x="605" y="188"/>
                  </a:lnTo>
                  <a:cubicBezTo>
                    <a:pt x="613" y="191"/>
                    <a:pt x="620" y="195"/>
                    <a:pt x="626" y="198"/>
                  </a:cubicBezTo>
                  <a:cubicBezTo>
                    <a:pt x="673" y="225"/>
                    <a:pt x="700" y="273"/>
                    <a:pt x="700" y="327"/>
                  </a:cubicBezTo>
                  <a:cubicBezTo>
                    <a:pt x="700" y="396"/>
                    <a:pt x="653" y="456"/>
                    <a:pt x="585" y="471"/>
                  </a:cubicBezTo>
                  <a:cubicBezTo>
                    <a:pt x="574" y="473"/>
                    <a:pt x="563" y="475"/>
                    <a:pt x="553" y="475"/>
                  </a:cubicBezTo>
                  <a:lnTo>
                    <a:pt x="125" y="475"/>
                  </a:ln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80"/>
            <p:cNvSpPr>
              <a:spLocks noEditPoints="1"/>
            </p:cNvSpPr>
            <p:nvPr/>
          </p:nvSpPr>
          <p:spPr bwMode="auto">
            <a:xfrm>
              <a:off x="6387" y="516"/>
              <a:ext cx="361" cy="252"/>
            </a:xfrm>
            <a:custGeom>
              <a:avLst/>
              <a:gdLst>
                <a:gd name="T0" fmla="*/ 459 w 750"/>
                <a:gd name="T1" fmla="*/ 51 h 525"/>
                <a:gd name="T2" fmla="*/ 605 w 750"/>
                <a:gd name="T3" fmla="*/ 197 h 525"/>
                <a:gd name="T4" fmla="*/ 605 w 750"/>
                <a:gd name="T5" fmla="*/ 208 h 525"/>
                <a:gd name="T6" fmla="*/ 516 w 750"/>
                <a:gd name="T7" fmla="*/ 246 h 525"/>
                <a:gd name="T8" fmla="*/ 578 w 750"/>
                <a:gd name="T9" fmla="*/ 229 h 525"/>
                <a:gd name="T10" fmla="*/ 601 w 750"/>
                <a:gd name="T11" fmla="*/ 232 h 525"/>
                <a:gd name="T12" fmla="*/ 639 w 750"/>
                <a:gd name="T13" fmla="*/ 246 h 525"/>
                <a:gd name="T14" fmla="*/ 700 w 750"/>
                <a:gd name="T15" fmla="*/ 352 h 525"/>
                <a:gd name="T16" fmla="*/ 605 w 750"/>
                <a:gd name="T17" fmla="*/ 472 h 525"/>
                <a:gd name="T18" fmla="*/ 578 w 750"/>
                <a:gd name="T19" fmla="*/ 475 h 525"/>
                <a:gd name="T20" fmla="*/ 150 w 750"/>
                <a:gd name="T21" fmla="*/ 475 h 525"/>
                <a:gd name="T22" fmla="*/ 119 w 750"/>
                <a:gd name="T23" fmla="*/ 470 h 525"/>
                <a:gd name="T24" fmla="*/ 50 w 750"/>
                <a:gd name="T25" fmla="*/ 375 h 525"/>
                <a:gd name="T26" fmla="*/ 84 w 750"/>
                <a:gd name="T27" fmla="*/ 300 h 525"/>
                <a:gd name="T28" fmla="*/ 116 w 750"/>
                <a:gd name="T29" fmla="*/ 282 h 525"/>
                <a:gd name="T30" fmla="*/ 149 w 750"/>
                <a:gd name="T31" fmla="*/ 275 h 525"/>
                <a:gd name="T32" fmla="*/ 227 w 750"/>
                <a:gd name="T33" fmla="*/ 314 h 525"/>
                <a:gd name="T34" fmla="*/ 229 w 750"/>
                <a:gd name="T35" fmla="*/ 314 h 525"/>
                <a:gd name="T36" fmla="*/ 121 w 750"/>
                <a:gd name="T37" fmla="*/ 243 h 525"/>
                <a:gd name="T38" fmla="*/ 260 w 750"/>
                <a:gd name="T39" fmla="*/ 138 h 525"/>
                <a:gd name="T40" fmla="*/ 280 w 750"/>
                <a:gd name="T41" fmla="*/ 139 h 525"/>
                <a:gd name="T42" fmla="*/ 317 w 750"/>
                <a:gd name="T43" fmla="*/ 150 h 525"/>
                <a:gd name="T44" fmla="*/ 401 w 750"/>
                <a:gd name="T45" fmla="*/ 262 h 525"/>
                <a:gd name="T46" fmla="*/ 401 w 750"/>
                <a:gd name="T47" fmla="*/ 260 h 525"/>
                <a:gd name="T48" fmla="*/ 329 w 750"/>
                <a:gd name="T49" fmla="*/ 125 h 525"/>
                <a:gd name="T50" fmla="*/ 459 w 750"/>
                <a:gd name="T51" fmla="*/ 50 h 525"/>
                <a:gd name="T52" fmla="*/ 459 w 750"/>
                <a:gd name="T53" fmla="*/ 0 h 525"/>
                <a:gd name="T54" fmla="*/ 292 w 750"/>
                <a:gd name="T55" fmla="*/ 92 h 525"/>
                <a:gd name="T56" fmla="*/ 289 w 750"/>
                <a:gd name="T57" fmla="*/ 90 h 525"/>
                <a:gd name="T58" fmla="*/ 261 w 750"/>
                <a:gd name="T59" fmla="*/ 88 h 525"/>
                <a:gd name="T60" fmla="*/ 75 w 750"/>
                <a:gd name="T61" fmla="*/ 229 h 525"/>
                <a:gd name="T62" fmla="*/ 69 w 750"/>
                <a:gd name="T63" fmla="*/ 249 h 525"/>
                <a:gd name="T64" fmla="*/ 51 w 750"/>
                <a:gd name="T65" fmla="*/ 263 h 525"/>
                <a:gd name="T66" fmla="*/ 0 w 750"/>
                <a:gd name="T67" fmla="*/ 375 h 525"/>
                <a:gd name="T68" fmla="*/ 102 w 750"/>
                <a:gd name="T69" fmla="*/ 518 h 525"/>
                <a:gd name="T70" fmla="*/ 150 w 750"/>
                <a:gd name="T71" fmla="*/ 525 h 525"/>
                <a:gd name="T72" fmla="*/ 578 w 750"/>
                <a:gd name="T73" fmla="*/ 525 h 525"/>
                <a:gd name="T74" fmla="*/ 616 w 750"/>
                <a:gd name="T75" fmla="*/ 520 h 525"/>
                <a:gd name="T76" fmla="*/ 750 w 750"/>
                <a:gd name="T77" fmla="*/ 352 h 525"/>
                <a:gd name="T78" fmla="*/ 664 w 750"/>
                <a:gd name="T79" fmla="*/ 202 h 525"/>
                <a:gd name="T80" fmla="*/ 656 w 750"/>
                <a:gd name="T81" fmla="*/ 198 h 525"/>
                <a:gd name="T82" fmla="*/ 656 w 750"/>
                <a:gd name="T83" fmla="*/ 197 h 525"/>
                <a:gd name="T84" fmla="*/ 459 w 750"/>
                <a:gd name="T85"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525">
                  <a:moveTo>
                    <a:pt x="459" y="51"/>
                  </a:moveTo>
                  <a:cubicBezTo>
                    <a:pt x="540" y="51"/>
                    <a:pt x="605" y="117"/>
                    <a:pt x="605" y="197"/>
                  </a:cubicBezTo>
                  <a:lnTo>
                    <a:pt x="605" y="208"/>
                  </a:lnTo>
                  <a:cubicBezTo>
                    <a:pt x="571" y="210"/>
                    <a:pt x="540" y="224"/>
                    <a:pt x="516" y="246"/>
                  </a:cubicBezTo>
                  <a:cubicBezTo>
                    <a:pt x="534" y="235"/>
                    <a:pt x="555" y="229"/>
                    <a:pt x="578" y="229"/>
                  </a:cubicBezTo>
                  <a:cubicBezTo>
                    <a:pt x="586" y="229"/>
                    <a:pt x="594" y="231"/>
                    <a:pt x="601" y="232"/>
                  </a:cubicBezTo>
                  <a:cubicBezTo>
                    <a:pt x="615" y="234"/>
                    <a:pt x="628" y="239"/>
                    <a:pt x="639" y="246"/>
                  </a:cubicBezTo>
                  <a:cubicBezTo>
                    <a:pt x="675" y="267"/>
                    <a:pt x="700" y="307"/>
                    <a:pt x="700" y="352"/>
                  </a:cubicBezTo>
                  <a:cubicBezTo>
                    <a:pt x="700" y="411"/>
                    <a:pt x="659" y="459"/>
                    <a:pt x="605" y="472"/>
                  </a:cubicBezTo>
                  <a:cubicBezTo>
                    <a:pt x="596" y="474"/>
                    <a:pt x="588" y="475"/>
                    <a:pt x="578" y="475"/>
                  </a:cubicBezTo>
                  <a:lnTo>
                    <a:pt x="150" y="475"/>
                  </a:lnTo>
                  <a:cubicBezTo>
                    <a:pt x="139" y="475"/>
                    <a:pt x="129" y="474"/>
                    <a:pt x="119" y="470"/>
                  </a:cubicBezTo>
                  <a:cubicBezTo>
                    <a:pt x="79" y="457"/>
                    <a:pt x="50" y="419"/>
                    <a:pt x="50" y="375"/>
                  </a:cubicBezTo>
                  <a:cubicBezTo>
                    <a:pt x="50" y="345"/>
                    <a:pt x="64" y="318"/>
                    <a:pt x="84" y="300"/>
                  </a:cubicBezTo>
                  <a:cubicBezTo>
                    <a:pt x="94" y="292"/>
                    <a:pt x="104" y="285"/>
                    <a:pt x="116" y="282"/>
                  </a:cubicBezTo>
                  <a:cubicBezTo>
                    <a:pt x="126" y="278"/>
                    <a:pt x="137" y="275"/>
                    <a:pt x="149" y="275"/>
                  </a:cubicBezTo>
                  <a:cubicBezTo>
                    <a:pt x="181" y="275"/>
                    <a:pt x="210" y="290"/>
                    <a:pt x="227" y="314"/>
                  </a:cubicBezTo>
                  <a:lnTo>
                    <a:pt x="229" y="314"/>
                  </a:lnTo>
                  <a:cubicBezTo>
                    <a:pt x="207" y="275"/>
                    <a:pt x="167" y="248"/>
                    <a:pt x="121" y="243"/>
                  </a:cubicBezTo>
                  <a:cubicBezTo>
                    <a:pt x="139" y="183"/>
                    <a:pt x="194" y="138"/>
                    <a:pt x="260" y="138"/>
                  </a:cubicBezTo>
                  <a:cubicBezTo>
                    <a:pt x="267" y="138"/>
                    <a:pt x="274" y="139"/>
                    <a:pt x="280" y="139"/>
                  </a:cubicBezTo>
                  <a:cubicBezTo>
                    <a:pt x="294" y="142"/>
                    <a:pt x="306" y="144"/>
                    <a:pt x="317" y="150"/>
                  </a:cubicBezTo>
                  <a:cubicBezTo>
                    <a:pt x="361" y="170"/>
                    <a:pt x="394" y="212"/>
                    <a:pt x="401" y="262"/>
                  </a:cubicBezTo>
                  <a:lnTo>
                    <a:pt x="401" y="260"/>
                  </a:lnTo>
                  <a:cubicBezTo>
                    <a:pt x="401" y="204"/>
                    <a:pt x="372" y="154"/>
                    <a:pt x="329" y="125"/>
                  </a:cubicBezTo>
                  <a:cubicBezTo>
                    <a:pt x="356" y="80"/>
                    <a:pt x="404" y="50"/>
                    <a:pt x="459" y="50"/>
                  </a:cubicBezTo>
                  <a:moveTo>
                    <a:pt x="459" y="0"/>
                  </a:moveTo>
                  <a:cubicBezTo>
                    <a:pt x="391" y="0"/>
                    <a:pt x="329" y="35"/>
                    <a:pt x="292" y="92"/>
                  </a:cubicBezTo>
                  <a:cubicBezTo>
                    <a:pt x="291" y="92"/>
                    <a:pt x="290" y="92"/>
                    <a:pt x="289" y="90"/>
                  </a:cubicBezTo>
                  <a:cubicBezTo>
                    <a:pt x="279" y="89"/>
                    <a:pt x="270" y="88"/>
                    <a:pt x="261" y="88"/>
                  </a:cubicBezTo>
                  <a:cubicBezTo>
                    <a:pt x="175" y="88"/>
                    <a:pt x="99" y="145"/>
                    <a:pt x="75" y="229"/>
                  </a:cubicBezTo>
                  <a:lnTo>
                    <a:pt x="69" y="249"/>
                  </a:lnTo>
                  <a:cubicBezTo>
                    <a:pt x="62" y="253"/>
                    <a:pt x="56" y="258"/>
                    <a:pt x="51" y="263"/>
                  </a:cubicBezTo>
                  <a:cubicBezTo>
                    <a:pt x="19" y="290"/>
                    <a:pt x="0" y="332"/>
                    <a:pt x="0" y="375"/>
                  </a:cubicBezTo>
                  <a:cubicBezTo>
                    <a:pt x="0" y="441"/>
                    <a:pt x="41" y="498"/>
                    <a:pt x="102" y="518"/>
                  </a:cubicBezTo>
                  <a:cubicBezTo>
                    <a:pt x="117" y="523"/>
                    <a:pt x="134" y="525"/>
                    <a:pt x="150" y="525"/>
                  </a:cubicBezTo>
                  <a:lnTo>
                    <a:pt x="578" y="525"/>
                  </a:lnTo>
                  <a:cubicBezTo>
                    <a:pt x="590" y="525"/>
                    <a:pt x="604" y="524"/>
                    <a:pt x="616" y="520"/>
                  </a:cubicBezTo>
                  <a:cubicBezTo>
                    <a:pt x="695" y="502"/>
                    <a:pt x="750" y="433"/>
                    <a:pt x="750" y="352"/>
                  </a:cubicBezTo>
                  <a:cubicBezTo>
                    <a:pt x="750" y="290"/>
                    <a:pt x="716" y="233"/>
                    <a:pt x="664" y="202"/>
                  </a:cubicBezTo>
                  <a:lnTo>
                    <a:pt x="656" y="198"/>
                  </a:lnTo>
                  <a:lnTo>
                    <a:pt x="656" y="197"/>
                  </a:lnTo>
                  <a:cubicBezTo>
                    <a:pt x="655" y="89"/>
                    <a:pt x="568" y="0"/>
                    <a:pt x="459" y="0"/>
                  </a:cubicBezTo>
                  <a:close/>
                </a:path>
              </a:pathLst>
            </a:custGeom>
            <a:solidFill>
              <a:srgbClr val="75D6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643"/>
          <p:cNvGrpSpPr>
            <a:grpSpLocks noChangeAspect="1"/>
          </p:cNvGrpSpPr>
          <p:nvPr/>
        </p:nvGrpSpPr>
        <p:grpSpPr bwMode="auto">
          <a:xfrm>
            <a:off x="4265612" y="1167592"/>
            <a:ext cx="612775" cy="612775"/>
            <a:chOff x="5198" y="422"/>
            <a:chExt cx="386" cy="386"/>
          </a:xfrm>
        </p:grpSpPr>
        <p:sp>
          <p:nvSpPr>
            <p:cNvPr id="31" name="AutoShape 642"/>
            <p:cNvSpPr>
              <a:spLocks noChangeAspect="1" noChangeArrowheads="1" noTextEdit="1"/>
            </p:cNvSpPr>
            <p:nvPr/>
          </p:nvSpPr>
          <p:spPr bwMode="auto">
            <a:xfrm>
              <a:off x="5198" y="42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644"/>
            <p:cNvSpPr>
              <a:spLocks noChangeArrowheads="1"/>
            </p:cNvSpPr>
            <p:nvPr/>
          </p:nvSpPr>
          <p:spPr bwMode="auto">
            <a:xfrm>
              <a:off x="5210" y="434"/>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45"/>
            <p:cNvSpPr>
              <a:spLocks/>
            </p:cNvSpPr>
            <p:nvPr/>
          </p:nvSpPr>
          <p:spPr bwMode="auto">
            <a:xfrm>
              <a:off x="5234" y="536"/>
              <a:ext cx="132" cy="133"/>
            </a:xfrm>
            <a:custGeom>
              <a:avLst/>
              <a:gdLst>
                <a:gd name="T0" fmla="*/ 275 w 275"/>
                <a:gd name="T1" fmla="*/ 137 h 275"/>
                <a:gd name="T2" fmla="*/ 138 w 275"/>
                <a:gd name="T3" fmla="*/ 275 h 275"/>
                <a:gd name="T4" fmla="*/ 0 w 275"/>
                <a:gd name="T5" fmla="*/ 137 h 275"/>
                <a:gd name="T6" fmla="*/ 137 w 275"/>
                <a:gd name="T7" fmla="*/ 0 h 275"/>
                <a:gd name="T8" fmla="*/ 275 w 275"/>
                <a:gd name="T9" fmla="*/ 137 h 275"/>
              </a:gdLst>
              <a:ahLst/>
              <a:cxnLst>
                <a:cxn ang="0">
                  <a:pos x="T0" y="T1"/>
                </a:cxn>
                <a:cxn ang="0">
                  <a:pos x="T2" y="T3"/>
                </a:cxn>
                <a:cxn ang="0">
                  <a:pos x="T4" y="T5"/>
                </a:cxn>
                <a:cxn ang="0">
                  <a:pos x="T6" y="T7"/>
                </a:cxn>
                <a:cxn ang="0">
                  <a:pos x="T8" y="T9"/>
                </a:cxn>
              </a:cxnLst>
              <a:rect l="0" t="0" r="r" b="b"/>
              <a:pathLst>
                <a:path w="275" h="275">
                  <a:moveTo>
                    <a:pt x="275" y="137"/>
                  </a:moveTo>
                  <a:cubicBezTo>
                    <a:pt x="275" y="213"/>
                    <a:pt x="213" y="275"/>
                    <a:pt x="138" y="275"/>
                  </a:cubicBezTo>
                  <a:cubicBezTo>
                    <a:pt x="62" y="275"/>
                    <a:pt x="0" y="213"/>
                    <a:pt x="0" y="137"/>
                  </a:cubicBezTo>
                  <a:cubicBezTo>
                    <a:pt x="0" y="61"/>
                    <a:pt x="62" y="0"/>
                    <a:pt x="137" y="0"/>
                  </a:cubicBezTo>
                  <a:cubicBezTo>
                    <a:pt x="213" y="0"/>
                    <a:pt x="275" y="61"/>
                    <a:pt x="275" y="13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Oval 646"/>
            <p:cNvSpPr>
              <a:spLocks noChangeArrowheads="1"/>
            </p:cNvSpPr>
            <p:nvPr/>
          </p:nvSpPr>
          <p:spPr bwMode="auto">
            <a:xfrm>
              <a:off x="5414" y="536"/>
              <a:ext cx="133" cy="13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47"/>
            <p:cNvSpPr>
              <a:spLocks/>
            </p:cNvSpPr>
            <p:nvPr/>
          </p:nvSpPr>
          <p:spPr bwMode="auto">
            <a:xfrm>
              <a:off x="5354" y="549"/>
              <a:ext cx="72" cy="36"/>
            </a:xfrm>
            <a:custGeom>
              <a:avLst/>
              <a:gdLst>
                <a:gd name="T0" fmla="*/ 125 w 150"/>
                <a:gd name="T1" fmla="*/ 73 h 73"/>
                <a:gd name="T2" fmla="*/ 25 w 150"/>
                <a:gd name="T3" fmla="*/ 73 h 73"/>
                <a:gd name="T4" fmla="*/ 0 w 150"/>
                <a:gd name="T5" fmla="*/ 34 h 73"/>
                <a:gd name="T6" fmla="*/ 150 w 150"/>
                <a:gd name="T7" fmla="*/ 34 h 73"/>
                <a:gd name="T8" fmla="*/ 125 w 150"/>
                <a:gd name="T9" fmla="*/ 73 h 73"/>
              </a:gdLst>
              <a:ahLst/>
              <a:cxnLst>
                <a:cxn ang="0">
                  <a:pos x="T0" y="T1"/>
                </a:cxn>
                <a:cxn ang="0">
                  <a:pos x="T2" y="T3"/>
                </a:cxn>
                <a:cxn ang="0">
                  <a:pos x="T4" y="T5"/>
                </a:cxn>
                <a:cxn ang="0">
                  <a:pos x="T6" y="T7"/>
                </a:cxn>
                <a:cxn ang="0">
                  <a:pos x="T8" y="T9"/>
                </a:cxn>
              </a:cxnLst>
              <a:rect l="0" t="0" r="r" b="b"/>
              <a:pathLst>
                <a:path w="150" h="73">
                  <a:moveTo>
                    <a:pt x="125" y="73"/>
                  </a:moveTo>
                  <a:cubicBezTo>
                    <a:pt x="103" y="56"/>
                    <a:pt x="48" y="56"/>
                    <a:pt x="25" y="73"/>
                  </a:cubicBezTo>
                  <a:cubicBezTo>
                    <a:pt x="11" y="60"/>
                    <a:pt x="14" y="46"/>
                    <a:pt x="0" y="34"/>
                  </a:cubicBezTo>
                  <a:cubicBezTo>
                    <a:pt x="39" y="5"/>
                    <a:pt x="105" y="0"/>
                    <a:pt x="150" y="34"/>
                  </a:cubicBezTo>
                  <a:cubicBezTo>
                    <a:pt x="136" y="46"/>
                    <a:pt x="139" y="60"/>
                    <a:pt x="125" y="73"/>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48"/>
            <p:cNvSpPr>
              <a:spLocks noEditPoints="1"/>
            </p:cNvSpPr>
            <p:nvPr/>
          </p:nvSpPr>
          <p:spPr bwMode="auto">
            <a:xfrm>
              <a:off x="5402" y="524"/>
              <a:ext cx="157"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2" y="0"/>
                    <a:pt x="0" y="72"/>
                    <a:pt x="0" y="162"/>
                  </a:cubicBezTo>
                  <a:cubicBezTo>
                    <a:pt x="0" y="252"/>
                    <a:pt x="72"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49"/>
            <p:cNvSpPr>
              <a:spLocks noEditPoints="1"/>
            </p:cNvSpPr>
            <p:nvPr/>
          </p:nvSpPr>
          <p:spPr bwMode="auto">
            <a:xfrm>
              <a:off x="5222" y="524"/>
              <a:ext cx="156"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3" y="0"/>
                    <a:pt x="0" y="72"/>
                    <a:pt x="0" y="162"/>
                  </a:cubicBezTo>
                  <a:cubicBezTo>
                    <a:pt x="0" y="252"/>
                    <a:pt x="73"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Oval 650"/>
            <p:cNvSpPr>
              <a:spLocks noChangeArrowheads="1"/>
            </p:cNvSpPr>
            <p:nvPr/>
          </p:nvSpPr>
          <p:spPr bwMode="auto">
            <a:xfrm>
              <a:off x="5294" y="575"/>
              <a:ext cx="48"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Oval 651"/>
            <p:cNvSpPr>
              <a:spLocks noChangeArrowheads="1"/>
            </p:cNvSpPr>
            <p:nvPr/>
          </p:nvSpPr>
          <p:spPr bwMode="auto">
            <a:xfrm>
              <a:off x="5438" y="575"/>
              <a:ext cx="49"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52"/>
            <p:cNvSpPr>
              <a:spLocks/>
            </p:cNvSpPr>
            <p:nvPr/>
          </p:nvSpPr>
          <p:spPr bwMode="auto">
            <a:xfrm>
              <a:off x="5349" y="688"/>
              <a:ext cx="118" cy="51"/>
            </a:xfrm>
            <a:custGeom>
              <a:avLst/>
              <a:gdLst>
                <a:gd name="T0" fmla="*/ 19 w 245"/>
                <a:gd name="T1" fmla="*/ 87 h 106"/>
                <a:gd name="T2" fmla="*/ 230 w 245"/>
                <a:gd name="T3" fmla="*/ 50 h 106"/>
                <a:gd name="T4" fmla="*/ 201 w 245"/>
                <a:gd name="T5" fmla="*/ 10 h 106"/>
                <a:gd name="T6" fmla="*/ 30 w 245"/>
                <a:gd name="T7" fmla="*/ 40 h 106"/>
                <a:gd name="T8" fmla="*/ 19 w 245"/>
                <a:gd name="T9" fmla="*/ 87 h 106"/>
              </a:gdLst>
              <a:ahLst/>
              <a:cxnLst>
                <a:cxn ang="0">
                  <a:pos x="T0" y="T1"/>
                </a:cxn>
                <a:cxn ang="0">
                  <a:pos x="T2" y="T3"/>
                </a:cxn>
                <a:cxn ang="0">
                  <a:pos x="T4" y="T5"/>
                </a:cxn>
                <a:cxn ang="0">
                  <a:pos x="T6" y="T7"/>
                </a:cxn>
                <a:cxn ang="0">
                  <a:pos x="T8" y="T9"/>
                </a:cxn>
              </a:cxnLst>
              <a:rect l="0" t="0" r="r" b="b"/>
              <a:pathLst>
                <a:path w="245" h="106">
                  <a:moveTo>
                    <a:pt x="19" y="87"/>
                  </a:moveTo>
                  <a:cubicBezTo>
                    <a:pt x="91" y="106"/>
                    <a:pt x="169" y="92"/>
                    <a:pt x="230" y="50"/>
                  </a:cubicBezTo>
                  <a:cubicBezTo>
                    <a:pt x="245" y="39"/>
                    <a:pt x="216" y="0"/>
                    <a:pt x="201" y="10"/>
                  </a:cubicBezTo>
                  <a:cubicBezTo>
                    <a:pt x="161" y="38"/>
                    <a:pt x="96" y="57"/>
                    <a:pt x="30" y="40"/>
                  </a:cubicBezTo>
                  <a:cubicBezTo>
                    <a:pt x="14" y="36"/>
                    <a:pt x="0" y="82"/>
                    <a:pt x="19" y="87"/>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53"/>
            <p:cNvSpPr>
              <a:spLocks/>
            </p:cNvSpPr>
            <p:nvPr/>
          </p:nvSpPr>
          <p:spPr bwMode="auto">
            <a:xfrm>
              <a:off x="5441" y="479"/>
              <a:ext cx="89" cy="40"/>
            </a:xfrm>
            <a:custGeom>
              <a:avLst/>
              <a:gdLst>
                <a:gd name="T0" fmla="*/ 160 w 185"/>
                <a:gd name="T1" fmla="*/ 77 h 82"/>
                <a:gd name="T2" fmla="*/ 14 w 185"/>
                <a:gd name="T3" fmla="*/ 39 h 82"/>
                <a:gd name="T4" fmla="*/ 9 w 185"/>
                <a:gd name="T5" fmla="*/ 11 h 82"/>
                <a:gd name="T6" fmla="*/ 178 w 185"/>
                <a:gd name="T7" fmla="*/ 56 h 82"/>
                <a:gd name="T8" fmla="*/ 160 w 185"/>
                <a:gd name="T9" fmla="*/ 77 h 82"/>
              </a:gdLst>
              <a:ahLst/>
              <a:cxnLst>
                <a:cxn ang="0">
                  <a:pos x="T0" y="T1"/>
                </a:cxn>
                <a:cxn ang="0">
                  <a:pos x="T2" y="T3"/>
                </a:cxn>
                <a:cxn ang="0">
                  <a:pos x="T4" y="T5"/>
                </a:cxn>
                <a:cxn ang="0">
                  <a:pos x="T6" y="T7"/>
                </a:cxn>
                <a:cxn ang="0">
                  <a:pos x="T8" y="T9"/>
                </a:cxn>
              </a:cxnLst>
              <a:rect l="0" t="0" r="r" b="b"/>
              <a:pathLst>
                <a:path w="185" h="82">
                  <a:moveTo>
                    <a:pt x="160" y="77"/>
                  </a:moveTo>
                  <a:cubicBezTo>
                    <a:pt x="120" y="44"/>
                    <a:pt x="66" y="29"/>
                    <a:pt x="14" y="39"/>
                  </a:cubicBezTo>
                  <a:cubicBezTo>
                    <a:pt x="6" y="40"/>
                    <a:pt x="0" y="14"/>
                    <a:pt x="9" y="11"/>
                  </a:cubicBezTo>
                  <a:cubicBezTo>
                    <a:pt x="69" y="0"/>
                    <a:pt x="131" y="17"/>
                    <a:pt x="178" y="56"/>
                  </a:cubicBezTo>
                  <a:cubicBezTo>
                    <a:pt x="185" y="62"/>
                    <a:pt x="165" y="82"/>
                    <a:pt x="160" y="77"/>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54"/>
            <p:cNvSpPr>
              <a:spLocks/>
            </p:cNvSpPr>
            <p:nvPr/>
          </p:nvSpPr>
          <p:spPr bwMode="auto">
            <a:xfrm>
              <a:off x="5251" y="478"/>
              <a:ext cx="89" cy="40"/>
            </a:xfrm>
            <a:custGeom>
              <a:avLst/>
              <a:gdLst>
                <a:gd name="T0" fmla="*/ 171 w 185"/>
                <a:gd name="T1" fmla="*/ 39 h 83"/>
                <a:gd name="T2" fmla="*/ 25 w 185"/>
                <a:gd name="T3" fmla="*/ 78 h 83"/>
                <a:gd name="T4" fmla="*/ 8 w 185"/>
                <a:gd name="T5" fmla="*/ 57 h 83"/>
                <a:gd name="T6" fmla="*/ 176 w 185"/>
                <a:gd name="T7" fmla="*/ 12 h 83"/>
                <a:gd name="T8" fmla="*/ 171 w 185"/>
                <a:gd name="T9" fmla="*/ 39 h 83"/>
              </a:gdLst>
              <a:ahLst/>
              <a:cxnLst>
                <a:cxn ang="0">
                  <a:pos x="T0" y="T1"/>
                </a:cxn>
                <a:cxn ang="0">
                  <a:pos x="T2" y="T3"/>
                </a:cxn>
                <a:cxn ang="0">
                  <a:pos x="T4" y="T5"/>
                </a:cxn>
                <a:cxn ang="0">
                  <a:pos x="T6" y="T7"/>
                </a:cxn>
                <a:cxn ang="0">
                  <a:pos x="T8" y="T9"/>
                </a:cxn>
              </a:cxnLst>
              <a:rect l="0" t="0" r="r" b="b"/>
              <a:pathLst>
                <a:path w="185" h="83">
                  <a:moveTo>
                    <a:pt x="171" y="39"/>
                  </a:moveTo>
                  <a:cubicBezTo>
                    <a:pt x="119" y="30"/>
                    <a:pt x="65" y="44"/>
                    <a:pt x="25" y="78"/>
                  </a:cubicBezTo>
                  <a:cubicBezTo>
                    <a:pt x="20" y="83"/>
                    <a:pt x="0" y="63"/>
                    <a:pt x="8" y="57"/>
                  </a:cubicBezTo>
                  <a:cubicBezTo>
                    <a:pt x="54" y="17"/>
                    <a:pt x="116" y="0"/>
                    <a:pt x="176" y="12"/>
                  </a:cubicBezTo>
                  <a:cubicBezTo>
                    <a:pt x="185" y="14"/>
                    <a:pt x="179" y="40"/>
                    <a:pt x="171" y="39"/>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43" name="Straight Arrow Connector 42"/>
          <p:cNvCxnSpPr/>
          <p:nvPr/>
        </p:nvCxnSpPr>
        <p:spPr>
          <a:xfrm>
            <a:off x="2533635" y="1497661"/>
            <a:ext cx="1636727" cy="96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891"/>
          <p:cNvGrpSpPr>
            <a:grpSpLocks noChangeAspect="1"/>
          </p:cNvGrpSpPr>
          <p:nvPr/>
        </p:nvGrpSpPr>
        <p:grpSpPr bwMode="auto">
          <a:xfrm>
            <a:off x="1329023" y="1095525"/>
            <a:ext cx="1020230" cy="675483"/>
            <a:chOff x="6411" y="1714"/>
            <a:chExt cx="364" cy="241"/>
          </a:xfrm>
        </p:grpSpPr>
        <p:sp>
          <p:nvSpPr>
            <p:cNvPr id="46"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9" name="Picture 6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33641" y="1847436"/>
            <a:ext cx="835442" cy="754342"/>
          </a:xfrm>
          <a:prstGeom prst="rect">
            <a:avLst/>
          </a:prstGeom>
        </p:spPr>
      </p:pic>
      <p:grpSp>
        <p:nvGrpSpPr>
          <p:cNvPr id="70" name="Group 69"/>
          <p:cNvGrpSpPr/>
          <p:nvPr/>
        </p:nvGrpSpPr>
        <p:grpSpPr>
          <a:xfrm>
            <a:off x="5740393" y="2379078"/>
            <a:ext cx="885434" cy="1349312"/>
            <a:chOff x="4754192" y="3111094"/>
            <a:chExt cx="885434" cy="1349312"/>
          </a:xfrm>
        </p:grpSpPr>
        <p:grpSp>
          <p:nvGrpSpPr>
            <p:cNvPr id="71" name="Group 70"/>
            <p:cNvGrpSpPr/>
            <p:nvPr/>
          </p:nvGrpSpPr>
          <p:grpSpPr>
            <a:xfrm>
              <a:off x="4754192" y="3111094"/>
              <a:ext cx="885434" cy="1349312"/>
              <a:chOff x="3510720" y="1216990"/>
              <a:chExt cx="885434" cy="1349312"/>
            </a:xfrm>
          </p:grpSpPr>
          <p:sp>
            <p:nvSpPr>
              <p:cNvPr id="98" name="Rectangle 97"/>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3510720" y="2196970"/>
                <a:ext cx="885434" cy="369332"/>
              </a:xfrm>
              <a:prstGeom prst="rect">
                <a:avLst/>
              </a:prstGeom>
              <a:noFill/>
            </p:spPr>
            <p:txBody>
              <a:bodyPr wrap="square" rtlCol="0">
                <a:spAutoFit/>
              </a:bodyPr>
              <a:lstStyle/>
              <a:p>
                <a:pPr algn="ctr"/>
                <a:r>
                  <a:rPr lang="en-US" sz="1800" dirty="0" smtClean="0"/>
                  <a:t>BI </a:t>
                </a:r>
                <a:r>
                  <a:rPr lang="en-US" sz="1800" dirty="0" err="1" smtClean="0"/>
                  <a:t>Reg</a:t>
                </a:r>
                <a:endParaRPr lang="en-US" sz="1800" dirty="0"/>
              </a:p>
            </p:txBody>
          </p:sp>
        </p:grpSp>
        <p:grpSp>
          <p:nvGrpSpPr>
            <p:cNvPr id="72" name="Group 891"/>
            <p:cNvGrpSpPr>
              <a:grpSpLocks noChangeAspect="1"/>
            </p:cNvGrpSpPr>
            <p:nvPr/>
          </p:nvGrpSpPr>
          <p:grpSpPr bwMode="auto">
            <a:xfrm>
              <a:off x="4907984" y="3188992"/>
              <a:ext cx="577850" cy="382588"/>
              <a:chOff x="6411" y="1714"/>
              <a:chExt cx="364" cy="241"/>
            </a:xfrm>
          </p:grpSpPr>
          <p:sp>
            <p:nvSpPr>
              <p:cNvPr id="76"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3" name="Group 945"/>
            <p:cNvGrpSpPr>
              <a:grpSpLocks noChangeAspect="1"/>
            </p:cNvGrpSpPr>
            <p:nvPr/>
          </p:nvGrpSpPr>
          <p:grpSpPr bwMode="auto">
            <a:xfrm>
              <a:off x="4998471" y="3596582"/>
              <a:ext cx="403226" cy="457449"/>
              <a:chOff x="6992" y="1412"/>
              <a:chExt cx="409" cy="464"/>
            </a:xfrm>
          </p:grpSpPr>
          <p:sp>
            <p:nvSpPr>
              <p:cNvPr id="74" name="AutoShape 944"/>
              <p:cNvSpPr>
                <a:spLocks noChangeAspect="1" noChangeArrowheads="1" noTextEdit="1"/>
              </p:cNvSpPr>
              <p:nvPr/>
            </p:nvSpPr>
            <p:spPr bwMode="auto">
              <a:xfrm>
                <a:off x="6992" y="1412"/>
                <a:ext cx="40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946"/>
              <p:cNvSpPr>
                <a:spLocks noEditPoints="1"/>
              </p:cNvSpPr>
              <p:nvPr/>
            </p:nvSpPr>
            <p:spPr bwMode="auto">
              <a:xfrm>
                <a:off x="6992" y="1411"/>
                <a:ext cx="407" cy="461"/>
              </a:xfrm>
              <a:custGeom>
                <a:avLst/>
                <a:gdLst>
                  <a:gd name="T0" fmla="*/ 1600 w 3200"/>
                  <a:gd name="T1" fmla="*/ 3618 h 3618"/>
                  <a:gd name="T2" fmla="*/ 1461 w 3200"/>
                  <a:gd name="T3" fmla="*/ 3581 h 3618"/>
                  <a:gd name="T4" fmla="*/ 1020 w 3200"/>
                  <a:gd name="T5" fmla="*/ 3320 h 3618"/>
                  <a:gd name="T6" fmla="*/ 1007 w 3200"/>
                  <a:gd name="T7" fmla="*/ 3263 h 3618"/>
                  <a:gd name="T8" fmla="*/ 1206 w 3200"/>
                  <a:gd name="T9" fmla="*/ 3174 h 3618"/>
                  <a:gd name="T10" fmla="*/ 1239 w 3200"/>
                  <a:gd name="T11" fmla="*/ 3177 h 3618"/>
                  <a:gd name="T12" fmla="*/ 1577 w 3200"/>
                  <a:gd name="T13" fmla="*/ 3379 h 3618"/>
                  <a:gd name="T14" fmla="*/ 1617 w 3200"/>
                  <a:gd name="T15" fmla="*/ 3379 h 3618"/>
                  <a:gd name="T16" fmla="*/ 2938 w 3200"/>
                  <a:gd name="T17" fmla="*/ 2614 h 3618"/>
                  <a:gd name="T18" fmla="*/ 2958 w 3200"/>
                  <a:gd name="T19" fmla="*/ 2578 h 3618"/>
                  <a:gd name="T20" fmla="*/ 2958 w 3200"/>
                  <a:gd name="T21" fmla="*/ 1051 h 3618"/>
                  <a:gd name="T22" fmla="*/ 2938 w 3200"/>
                  <a:gd name="T23" fmla="*/ 1014 h 3618"/>
                  <a:gd name="T24" fmla="*/ 1617 w 3200"/>
                  <a:gd name="T25" fmla="*/ 252 h 3618"/>
                  <a:gd name="T26" fmla="*/ 1577 w 3200"/>
                  <a:gd name="T27" fmla="*/ 252 h 3618"/>
                  <a:gd name="T28" fmla="*/ 255 w 3200"/>
                  <a:gd name="T29" fmla="*/ 1014 h 3618"/>
                  <a:gd name="T30" fmla="*/ 235 w 3200"/>
                  <a:gd name="T31" fmla="*/ 1051 h 3618"/>
                  <a:gd name="T32" fmla="*/ 235 w 3200"/>
                  <a:gd name="T33" fmla="*/ 2578 h 3618"/>
                  <a:gd name="T34" fmla="*/ 255 w 3200"/>
                  <a:gd name="T35" fmla="*/ 2614 h 3618"/>
                  <a:gd name="T36" fmla="*/ 616 w 3200"/>
                  <a:gd name="T37" fmla="*/ 2823 h 3618"/>
                  <a:gd name="T38" fmla="*/ 934 w 3200"/>
                  <a:gd name="T39" fmla="*/ 2690 h 3618"/>
                  <a:gd name="T40" fmla="*/ 934 w 3200"/>
                  <a:gd name="T41" fmla="*/ 1183 h 3618"/>
                  <a:gd name="T42" fmla="*/ 974 w 3200"/>
                  <a:gd name="T43" fmla="*/ 1143 h 3618"/>
                  <a:gd name="T44" fmla="*/ 1143 w 3200"/>
                  <a:gd name="T45" fmla="*/ 1143 h 3618"/>
                  <a:gd name="T46" fmla="*/ 1183 w 3200"/>
                  <a:gd name="T47" fmla="*/ 1183 h 3618"/>
                  <a:gd name="T48" fmla="*/ 1183 w 3200"/>
                  <a:gd name="T49" fmla="*/ 2690 h 3618"/>
                  <a:gd name="T50" fmla="*/ 792 w 3200"/>
                  <a:gd name="T51" fmla="*/ 3104 h 3618"/>
                  <a:gd name="T52" fmla="*/ 487 w 3200"/>
                  <a:gd name="T53" fmla="*/ 3022 h 3618"/>
                  <a:gd name="T54" fmla="*/ 139 w 3200"/>
                  <a:gd name="T55" fmla="*/ 2823 h 3618"/>
                  <a:gd name="T56" fmla="*/ 0 w 3200"/>
                  <a:gd name="T57" fmla="*/ 2581 h 3618"/>
                  <a:gd name="T58" fmla="*/ 0 w 3200"/>
                  <a:gd name="T59" fmla="*/ 1054 h 3618"/>
                  <a:gd name="T60" fmla="*/ 139 w 3200"/>
                  <a:gd name="T61" fmla="*/ 812 h 3618"/>
                  <a:gd name="T62" fmla="*/ 1461 w 3200"/>
                  <a:gd name="T63" fmla="*/ 47 h 3618"/>
                  <a:gd name="T64" fmla="*/ 1739 w 3200"/>
                  <a:gd name="T65" fmla="*/ 47 h 3618"/>
                  <a:gd name="T66" fmla="*/ 3061 w 3200"/>
                  <a:gd name="T67" fmla="*/ 812 h 3618"/>
                  <a:gd name="T68" fmla="*/ 3200 w 3200"/>
                  <a:gd name="T69" fmla="*/ 1054 h 3618"/>
                  <a:gd name="T70" fmla="*/ 3200 w 3200"/>
                  <a:gd name="T71" fmla="*/ 2581 h 3618"/>
                  <a:gd name="T72" fmla="*/ 3061 w 3200"/>
                  <a:gd name="T73" fmla="*/ 2823 h 3618"/>
                  <a:gd name="T74" fmla="*/ 1739 w 3200"/>
                  <a:gd name="T75" fmla="*/ 3588 h 3618"/>
                  <a:gd name="T76" fmla="*/ 1600 w 3200"/>
                  <a:gd name="T77" fmla="*/ 3618 h 3618"/>
                  <a:gd name="T78" fmla="*/ 2007 w 3200"/>
                  <a:gd name="T79" fmla="*/ 2568 h 3618"/>
                  <a:gd name="T80" fmla="*/ 1308 w 3200"/>
                  <a:gd name="T81" fmla="*/ 2077 h 3618"/>
                  <a:gd name="T82" fmla="*/ 1348 w 3200"/>
                  <a:gd name="T83" fmla="*/ 2038 h 3618"/>
                  <a:gd name="T84" fmla="*/ 1520 w 3200"/>
                  <a:gd name="T85" fmla="*/ 2038 h 3618"/>
                  <a:gd name="T86" fmla="*/ 1557 w 3200"/>
                  <a:gd name="T87" fmla="*/ 2071 h 3618"/>
                  <a:gd name="T88" fmla="*/ 2011 w 3200"/>
                  <a:gd name="T89" fmla="*/ 2332 h 3618"/>
                  <a:gd name="T90" fmla="*/ 2408 w 3200"/>
                  <a:gd name="T91" fmla="*/ 2120 h 3618"/>
                  <a:gd name="T92" fmla="*/ 1941 w 3200"/>
                  <a:gd name="T93" fmla="*/ 1928 h 3618"/>
                  <a:gd name="T94" fmla="*/ 1355 w 3200"/>
                  <a:gd name="T95" fmla="*/ 1524 h 3618"/>
                  <a:gd name="T96" fmla="*/ 1958 w 3200"/>
                  <a:gd name="T97" fmla="*/ 1097 h 3618"/>
                  <a:gd name="T98" fmla="*/ 2617 w 3200"/>
                  <a:gd name="T99" fmla="*/ 1561 h 3618"/>
                  <a:gd name="T100" fmla="*/ 2607 w 3200"/>
                  <a:gd name="T101" fmla="*/ 1590 h 3618"/>
                  <a:gd name="T102" fmla="*/ 2581 w 3200"/>
                  <a:gd name="T103" fmla="*/ 1604 h 3618"/>
                  <a:gd name="T104" fmla="*/ 2408 w 3200"/>
                  <a:gd name="T105" fmla="*/ 1604 h 3618"/>
                  <a:gd name="T106" fmla="*/ 2372 w 3200"/>
                  <a:gd name="T107" fmla="*/ 1574 h 3618"/>
                  <a:gd name="T108" fmla="*/ 1958 w 3200"/>
                  <a:gd name="T109" fmla="*/ 1332 h 3618"/>
                  <a:gd name="T110" fmla="*/ 1617 w 3200"/>
                  <a:gd name="T111" fmla="*/ 1518 h 3618"/>
                  <a:gd name="T112" fmla="*/ 2070 w 3200"/>
                  <a:gd name="T113" fmla="*/ 1696 h 3618"/>
                  <a:gd name="T114" fmla="*/ 2670 w 3200"/>
                  <a:gd name="T115" fmla="*/ 2111 h 3618"/>
                  <a:gd name="T116" fmla="*/ 2007 w 3200"/>
                  <a:gd name="T117" fmla="*/ 2568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0" h="3618">
                    <a:moveTo>
                      <a:pt x="1600" y="3618"/>
                    </a:moveTo>
                    <a:cubicBezTo>
                      <a:pt x="1550" y="3618"/>
                      <a:pt x="1504" y="3605"/>
                      <a:pt x="1461" y="3581"/>
                    </a:cubicBezTo>
                    <a:lnTo>
                      <a:pt x="1020" y="3320"/>
                    </a:lnTo>
                    <a:cubicBezTo>
                      <a:pt x="954" y="3283"/>
                      <a:pt x="987" y="3270"/>
                      <a:pt x="1007" y="3263"/>
                    </a:cubicBezTo>
                    <a:cubicBezTo>
                      <a:pt x="1096" y="3234"/>
                      <a:pt x="1113" y="3227"/>
                      <a:pt x="1206" y="3174"/>
                    </a:cubicBezTo>
                    <a:cubicBezTo>
                      <a:pt x="1216" y="3167"/>
                      <a:pt x="1229" y="3171"/>
                      <a:pt x="1239" y="3177"/>
                    </a:cubicBezTo>
                    <a:lnTo>
                      <a:pt x="1577" y="3379"/>
                    </a:lnTo>
                    <a:cubicBezTo>
                      <a:pt x="1590" y="3386"/>
                      <a:pt x="1607" y="3386"/>
                      <a:pt x="1617" y="3379"/>
                    </a:cubicBezTo>
                    <a:lnTo>
                      <a:pt x="2938" y="2614"/>
                    </a:lnTo>
                    <a:cubicBezTo>
                      <a:pt x="2952" y="2607"/>
                      <a:pt x="2958" y="2594"/>
                      <a:pt x="2958" y="2578"/>
                    </a:cubicBezTo>
                    <a:lnTo>
                      <a:pt x="2958" y="1051"/>
                    </a:lnTo>
                    <a:cubicBezTo>
                      <a:pt x="2958" y="1034"/>
                      <a:pt x="2952" y="1021"/>
                      <a:pt x="2938" y="1014"/>
                    </a:cubicBezTo>
                    <a:lnTo>
                      <a:pt x="1617" y="252"/>
                    </a:lnTo>
                    <a:cubicBezTo>
                      <a:pt x="1603" y="246"/>
                      <a:pt x="1587" y="246"/>
                      <a:pt x="1577" y="252"/>
                    </a:cubicBezTo>
                    <a:lnTo>
                      <a:pt x="255" y="1014"/>
                    </a:lnTo>
                    <a:cubicBezTo>
                      <a:pt x="242" y="1021"/>
                      <a:pt x="235" y="1037"/>
                      <a:pt x="235" y="1051"/>
                    </a:cubicBezTo>
                    <a:lnTo>
                      <a:pt x="235" y="2578"/>
                    </a:lnTo>
                    <a:cubicBezTo>
                      <a:pt x="235" y="2591"/>
                      <a:pt x="242" y="2607"/>
                      <a:pt x="255" y="2614"/>
                    </a:cubicBezTo>
                    <a:lnTo>
                      <a:pt x="616" y="2823"/>
                    </a:lnTo>
                    <a:cubicBezTo>
                      <a:pt x="812" y="2922"/>
                      <a:pt x="934" y="2806"/>
                      <a:pt x="934" y="2690"/>
                    </a:cubicBezTo>
                    <a:lnTo>
                      <a:pt x="934" y="1183"/>
                    </a:lnTo>
                    <a:cubicBezTo>
                      <a:pt x="934" y="1163"/>
                      <a:pt x="951" y="1143"/>
                      <a:pt x="974" y="1143"/>
                    </a:cubicBezTo>
                    <a:lnTo>
                      <a:pt x="1143" y="1143"/>
                    </a:lnTo>
                    <a:cubicBezTo>
                      <a:pt x="1163" y="1143"/>
                      <a:pt x="1183" y="1160"/>
                      <a:pt x="1183" y="1183"/>
                    </a:cubicBezTo>
                    <a:lnTo>
                      <a:pt x="1183" y="2690"/>
                    </a:lnTo>
                    <a:cubicBezTo>
                      <a:pt x="1183" y="2952"/>
                      <a:pt x="1040" y="3104"/>
                      <a:pt x="792" y="3104"/>
                    </a:cubicBezTo>
                    <a:cubicBezTo>
                      <a:pt x="716" y="3104"/>
                      <a:pt x="656" y="3104"/>
                      <a:pt x="487" y="3022"/>
                    </a:cubicBezTo>
                    <a:lnTo>
                      <a:pt x="139" y="2823"/>
                    </a:lnTo>
                    <a:cubicBezTo>
                      <a:pt x="53" y="2773"/>
                      <a:pt x="0" y="2680"/>
                      <a:pt x="0" y="2581"/>
                    </a:cubicBezTo>
                    <a:lnTo>
                      <a:pt x="0" y="1054"/>
                    </a:lnTo>
                    <a:cubicBezTo>
                      <a:pt x="0" y="954"/>
                      <a:pt x="53" y="862"/>
                      <a:pt x="139" y="812"/>
                    </a:cubicBezTo>
                    <a:lnTo>
                      <a:pt x="1461" y="47"/>
                    </a:lnTo>
                    <a:cubicBezTo>
                      <a:pt x="1544" y="0"/>
                      <a:pt x="1656" y="0"/>
                      <a:pt x="1739" y="47"/>
                    </a:cubicBezTo>
                    <a:lnTo>
                      <a:pt x="3061" y="812"/>
                    </a:lnTo>
                    <a:cubicBezTo>
                      <a:pt x="3147" y="862"/>
                      <a:pt x="3200" y="954"/>
                      <a:pt x="3200" y="1054"/>
                    </a:cubicBezTo>
                    <a:lnTo>
                      <a:pt x="3200" y="2581"/>
                    </a:lnTo>
                    <a:cubicBezTo>
                      <a:pt x="3200" y="2680"/>
                      <a:pt x="3147" y="2773"/>
                      <a:pt x="3061" y="2823"/>
                    </a:cubicBezTo>
                    <a:lnTo>
                      <a:pt x="1739" y="3588"/>
                    </a:lnTo>
                    <a:cubicBezTo>
                      <a:pt x="1696" y="3608"/>
                      <a:pt x="1646" y="3618"/>
                      <a:pt x="1600" y="3618"/>
                    </a:cubicBezTo>
                    <a:close/>
                    <a:moveTo>
                      <a:pt x="2007" y="2568"/>
                    </a:moveTo>
                    <a:cubicBezTo>
                      <a:pt x="1428" y="2568"/>
                      <a:pt x="1308" y="2303"/>
                      <a:pt x="1308" y="2077"/>
                    </a:cubicBezTo>
                    <a:cubicBezTo>
                      <a:pt x="1308" y="2058"/>
                      <a:pt x="1325" y="2038"/>
                      <a:pt x="1348" y="2038"/>
                    </a:cubicBezTo>
                    <a:lnTo>
                      <a:pt x="1520" y="2038"/>
                    </a:lnTo>
                    <a:cubicBezTo>
                      <a:pt x="1540" y="2038"/>
                      <a:pt x="1557" y="2051"/>
                      <a:pt x="1557" y="2071"/>
                    </a:cubicBezTo>
                    <a:cubicBezTo>
                      <a:pt x="1583" y="2246"/>
                      <a:pt x="1660" y="2332"/>
                      <a:pt x="2011" y="2332"/>
                    </a:cubicBezTo>
                    <a:cubicBezTo>
                      <a:pt x="2289" y="2332"/>
                      <a:pt x="2408" y="2270"/>
                      <a:pt x="2408" y="2120"/>
                    </a:cubicBezTo>
                    <a:cubicBezTo>
                      <a:pt x="2408" y="2034"/>
                      <a:pt x="2375" y="1971"/>
                      <a:pt x="1941" y="1928"/>
                    </a:cubicBezTo>
                    <a:cubicBezTo>
                      <a:pt x="1580" y="1892"/>
                      <a:pt x="1355" y="1812"/>
                      <a:pt x="1355" y="1524"/>
                    </a:cubicBezTo>
                    <a:cubicBezTo>
                      <a:pt x="1355" y="1256"/>
                      <a:pt x="1580" y="1097"/>
                      <a:pt x="1958" y="1097"/>
                    </a:cubicBezTo>
                    <a:cubicBezTo>
                      <a:pt x="2382" y="1097"/>
                      <a:pt x="2590" y="1243"/>
                      <a:pt x="2617" y="1561"/>
                    </a:cubicBezTo>
                    <a:cubicBezTo>
                      <a:pt x="2617" y="1571"/>
                      <a:pt x="2614" y="1581"/>
                      <a:pt x="2607" y="1590"/>
                    </a:cubicBezTo>
                    <a:cubicBezTo>
                      <a:pt x="2600" y="1597"/>
                      <a:pt x="2590" y="1604"/>
                      <a:pt x="2581" y="1604"/>
                    </a:cubicBezTo>
                    <a:lnTo>
                      <a:pt x="2408" y="1604"/>
                    </a:lnTo>
                    <a:cubicBezTo>
                      <a:pt x="2392" y="1604"/>
                      <a:pt x="2375" y="1590"/>
                      <a:pt x="2372" y="1574"/>
                    </a:cubicBezTo>
                    <a:cubicBezTo>
                      <a:pt x="2332" y="1392"/>
                      <a:pt x="2229" y="1332"/>
                      <a:pt x="1958" y="1332"/>
                    </a:cubicBezTo>
                    <a:cubicBezTo>
                      <a:pt x="1653" y="1332"/>
                      <a:pt x="1617" y="1438"/>
                      <a:pt x="1617" y="1518"/>
                    </a:cubicBezTo>
                    <a:cubicBezTo>
                      <a:pt x="1617" y="1614"/>
                      <a:pt x="1660" y="1643"/>
                      <a:pt x="2070" y="1696"/>
                    </a:cubicBezTo>
                    <a:cubicBezTo>
                      <a:pt x="2478" y="1749"/>
                      <a:pt x="2670" y="1826"/>
                      <a:pt x="2670" y="2111"/>
                    </a:cubicBezTo>
                    <a:cubicBezTo>
                      <a:pt x="2667" y="2402"/>
                      <a:pt x="2428" y="2568"/>
                      <a:pt x="2007" y="2568"/>
                    </a:cubicBezTo>
                    <a:close/>
                  </a:path>
                </a:pathLst>
              </a:custGeom>
              <a:solidFill>
                <a:srgbClr val="539E4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00" name="Straight Arrow Connector 99"/>
          <p:cNvCxnSpPr/>
          <p:nvPr/>
        </p:nvCxnSpPr>
        <p:spPr>
          <a:xfrm flipH="1" flipV="1">
            <a:off x="4969083" y="1578755"/>
            <a:ext cx="1153702" cy="6295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891"/>
          <p:cNvGrpSpPr>
            <a:grpSpLocks noChangeAspect="1"/>
          </p:cNvGrpSpPr>
          <p:nvPr/>
        </p:nvGrpSpPr>
        <p:grpSpPr bwMode="auto">
          <a:xfrm>
            <a:off x="5898646" y="2457744"/>
            <a:ext cx="561982" cy="372082"/>
            <a:chOff x="6411" y="1714"/>
            <a:chExt cx="364" cy="241"/>
          </a:xfrm>
        </p:grpSpPr>
        <p:sp>
          <p:nvSpPr>
            <p:cNvPr id="105"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7" name="Group 891"/>
          <p:cNvGrpSpPr>
            <a:grpSpLocks noChangeAspect="1"/>
          </p:cNvGrpSpPr>
          <p:nvPr/>
        </p:nvGrpSpPr>
        <p:grpSpPr bwMode="auto">
          <a:xfrm>
            <a:off x="4295899" y="1254232"/>
            <a:ext cx="561982" cy="372082"/>
            <a:chOff x="6411" y="1714"/>
            <a:chExt cx="364" cy="241"/>
          </a:xfrm>
        </p:grpSpPr>
        <p:sp>
          <p:nvSpPr>
            <p:cNvPr id="128"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0" name="Freeform 9"/>
          <p:cNvSpPr>
            <a:spLocks noEditPoints="1"/>
          </p:cNvSpPr>
          <p:nvPr/>
        </p:nvSpPr>
        <p:spPr bwMode="auto">
          <a:xfrm>
            <a:off x="3521274" y="2698818"/>
            <a:ext cx="421178" cy="421178"/>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51" name="Straight Arrow Connector 150"/>
          <p:cNvCxnSpPr/>
          <p:nvPr/>
        </p:nvCxnSpPr>
        <p:spPr>
          <a:xfrm flipH="1">
            <a:off x="4088590" y="1768044"/>
            <a:ext cx="323551" cy="5215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Freeform 946"/>
          <p:cNvSpPr>
            <a:spLocks noEditPoints="1"/>
          </p:cNvSpPr>
          <p:nvPr/>
        </p:nvSpPr>
        <p:spPr bwMode="auto">
          <a:xfrm>
            <a:off x="5985658" y="2862708"/>
            <a:ext cx="401254" cy="454491"/>
          </a:xfrm>
          <a:custGeom>
            <a:avLst/>
            <a:gdLst>
              <a:gd name="T0" fmla="*/ 1600 w 3200"/>
              <a:gd name="T1" fmla="*/ 3618 h 3618"/>
              <a:gd name="T2" fmla="*/ 1461 w 3200"/>
              <a:gd name="T3" fmla="*/ 3581 h 3618"/>
              <a:gd name="T4" fmla="*/ 1020 w 3200"/>
              <a:gd name="T5" fmla="*/ 3320 h 3618"/>
              <a:gd name="T6" fmla="*/ 1007 w 3200"/>
              <a:gd name="T7" fmla="*/ 3263 h 3618"/>
              <a:gd name="T8" fmla="*/ 1206 w 3200"/>
              <a:gd name="T9" fmla="*/ 3174 h 3618"/>
              <a:gd name="T10" fmla="*/ 1239 w 3200"/>
              <a:gd name="T11" fmla="*/ 3177 h 3618"/>
              <a:gd name="T12" fmla="*/ 1577 w 3200"/>
              <a:gd name="T13" fmla="*/ 3379 h 3618"/>
              <a:gd name="T14" fmla="*/ 1617 w 3200"/>
              <a:gd name="T15" fmla="*/ 3379 h 3618"/>
              <a:gd name="T16" fmla="*/ 2938 w 3200"/>
              <a:gd name="T17" fmla="*/ 2614 h 3618"/>
              <a:gd name="T18" fmla="*/ 2958 w 3200"/>
              <a:gd name="T19" fmla="*/ 2578 h 3618"/>
              <a:gd name="T20" fmla="*/ 2958 w 3200"/>
              <a:gd name="T21" fmla="*/ 1051 h 3618"/>
              <a:gd name="T22" fmla="*/ 2938 w 3200"/>
              <a:gd name="T23" fmla="*/ 1014 h 3618"/>
              <a:gd name="T24" fmla="*/ 1617 w 3200"/>
              <a:gd name="T25" fmla="*/ 252 h 3618"/>
              <a:gd name="T26" fmla="*/ 1577 w 3200"/>
              <a:gd name="T27" fmla="*/ 252 h 3618"/>
              <a:gd name="T28" fmla="*/ 255 w 3200"/>
              <a:gd name="T29" fmla="*/ 1014 h 3618"/>
              <a:gd name="T30" fmla="*/ 235 w 3200"/>
              <a:gd name="T31" fmla="*/ 1051 h 3618"/>
              <a:gd name="T32" fmla="*/ 235 w 3200"/>
              <a:gd name="T33" fmla="*/ 2578 h 3618"/>
              <a:gd name="T34" fmla="*/ 255 w 3200"/>
              <a:gd name="T35" fmla="*/ 2614 h 3618"/>
              <a:gd name="T36" fmla="*/ 616 w 3200"/>
              <a:gd name="T37" fmla="*/ 2823 h 3618"/>
              <a:gd name="T38" fmla="*/ 934 w 3200"/>
              <a:gd name="T39" fmla="*/ 2690 h 3618"/>
              <a:gd name="T40" fmla="*/ 934 w 3200"/>
              <a:gd name="T41" fmla="*/ 1183 h 3618"/>
              <a:gd name="T42" fmla="*/ 974 w 3200"/>
              <a:gd name="T43" fmla="*/ 1143 h 3618"/>
              <a:gd name="T44" fmla="*/ 1143 w 3200"/>
              <a:gd name="T45" fmla="*/ 1143 h 3618"/>
              <a:gd name="T46" fmla="*/ 1183 w 3200"/>
              <a:gd name="T47" fmla="*/ 1183 h 3618"/>
              <a:gd name="T48" fmla="*/ 1183 w 3200"/>
              <a:gd name="T49" fmla="*/ 2690 h 3618"/>
              <a:gd name="T50" fmla="*/ 792 w 3200"/>
              <a:gd name="T51" fmla="*/ 3104 h 3618"/>
              <a:gd name="T52" fmla="*/ 487 w 3200"/>
              <a:gd name="T53" fmla="*/ 3022 h 3618"/>
              <a:gd name="T54" fmla="*/ 139 w 3200"/>
              <a:gd name="T55" fmla="*/ 2823 h 3618"/>
              <a:gd name="T56" fmla="*/ 0 w 3200"/>
              <a:gd name="T57" fmla="*/ 2581 h 3618"/>
              <a:gd name="T58" fmla="*/ 0 w 3200"/>
              <a:gd name="T59" fmla="*/ 1054 h 3618"/>
              <a:gd name="T60" fmla="*/ 139 w 3200"/>
              <a:gd name="T61" fmla="*/ 812 h 3618"/>
              <a:gd name="T62" fmla="*/ 1461 w 3200"/>
              <a:gd name="T63" fmla="*/ 47 h 3618"/>
              <a:gd name="T64" fmla="*/ 1739 w 3200"/>
              <a:gd name="T65" fmla="*/ 47 h 3618"/>
              <a:gd name="T66" fmla="*/ 3061 w 3200"/>
              <a:gd name="T67" fmla="*/ 812 h 3618"/>
              <a:gd name="T68" fmla="*/ 3200 w 3200"/>
              <a:gd name="T69" fmla="*/ 1054 h 3618"/>
              <a:gd name="T70" fmla="*/ 3200 w 3200"/>
              <a:gd name="T71" fmla="*/ 2581 h 3618"/>
              <a:gd name="T72" fmla="*/ 3061 w 3200"/>
              <a:gd name="T73" fmla="*/ 2823 h 3618"/>
              <a:gd name="T74" fmla="*/ 1739 w 3200"/>
              <a:gd name="T75" fmla="*/ 3588 h 3618"/>
              <a:gd name="T76" fmla="*/ 1600 w 3200"/>
              <a:gd name="T77" fmla="*/ 3618 h 3618"/>
              <a:gd name="T78" fmla="*/ 2007 w 3200"/>
              <a:gd name="T79" fmla="*/ 2568 h 3618"/>
              <a:gd name="T80" fmla="*/ 1308 w 3200"/>
              <a:gd name="T81" fmla="*/ 2077 h 3618"/>
              <a:gd name="T82" fmla="*/ 1348 w 3200"/>
              <a:gd name="T83" fmla="*/ 2038 h 3618"/>
              <a:gd name="T84" fmla="*/ 1520 w 3200"/>
              <a:gd name="T85" fmla="*/ 2038 h 3618"/>
              <a:gd name="T86" fmla="*/ 1557 w 3200"/>
              <a:gd name="T87" fmla="*/ 2071 h 3618"/>
              <a:gd name="T88" fmla="*/ 2011 w 3200"/>
              <a:gd name="T89" fmla="*/ 2332 h 3618"/>
              <a:gd name="T90" fmla="*/ 2408 w 3200"/>
              <a:gd name="T91" fmla="*/ 2120 h 3618"/>
              <a:gd name="T92" fmla="*/ 1941 w 3200"/>
              <a:gd name="T93" fmla="*/ 1928 h 3618"/>
              <a:gd name="T94" fmla="*/ 1355 w 3200"/>
              <a:gd name="T95" fmla="*/ 1524 h 3618"/>
              <a:gd name="T96" fmla="*/ 1958 w 3200"/>
              <a:gd name="T97" fmla="*/ 1097 h 3618"/>
              <a:gd name="T98" fmla="*/ 2617 w 3200"/>
              <a:gd name="T99" fmla="*/ 1561 h 3618"/>
              <a:gd name="T100" fmla="*/ 2607 w 3200"/>
              <a:gd name="T101" fmla="*/ 1590 h 3618"/>
              <a:gd name="T102" fmla="*/ 2581 w 3200"/>
              <a:gd name="T103" fmla="*/ 1604 h 3618"/>
              <a:gd name="T104" fmla="*/ 2408 w 3200"/>
              <a:gd name="T105" fmla="*/ 1604 h 3618"/>
              <a:gd name="T106" fmla="*/ 2372 w 3200"/>
              <a:gd name="T107" fmla="*/ 1574 h 3618"/>
              <a:gd name="T108" fmla="*/ 1958 w 3200"/>
              <a:gd name="T109" fmla="*/ 1332 h 3618"/>
              <a:gd name="T110" fmla="*/ 1617 w 3200"/>
              <a:gd name="T111" fmla="*/ 1518 h 3618"/>
              <a:gd name="T112" fmla="*/ 2070 w 3200"/>
              <a:gd name="T113" fmla="*/ 1696 h 3618"/>
              <a:gd name="T114" fmla="*/ 2670 w 3200"/>
              <a:gd name="T115" fmla="*/ 2111 h 3618"/>
              <a:gd name="T116" fmla="*/ 2007 w 3200"/>
              <a:gd name="T117" fmla="*/ 2568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0" h="3618">
                <a:moveTo>
                  <a:pt x="1600" y="3618"/>
                </a:moveTo>
                <a:cubicBezTo>
                  <a:pt x="1550" y="3618"/>
                  <a:pt x="1504" y="3605"/>
                  <a:pt x="1461" y="3581"/>
                </a:cubicBezTo>
                <a:lnTo>
                  <a:pt x="1020" y="3320"/>
                </a:lnTo>
                <a:cubicBezTo>
                  <a:pt x="954" y="3283"/>
                  <a:pt x="987" y="3270"/>
                  <a:pt x="1007" y="3263"/>
                </a:cubicBezTo>
                <a:cubicBezTo>
                  <a:pt x="1096" y="3234"/>
                  <a:pt x="1113" y="3227"/>
                  <a:pt x="1206" y="3174"/>
                </a:cubicBezTo>
                <a:cubicBezTo>
                  <a:pt x="1216" y="3167"/>
                  <a:pt x="1229" y="3171"/>
                  <a:pt x="1239" y="3177"/>
                </a:cubicBezTo>
                <a:lnTo>
                  <a:pt x="1577" y="3379"/>
                </a:lnTo>
                <a:cubicBezTo>
                  <a:pt x="1590" y="3386"/>
                  <a:pt x="1607" y="3386"/>
                  <a:pt x="1617" y="3379"/>
                </a:cubicBezTo>
                <a:lnTo>
                  <a:pt x="2938" y="2614"/>
                </a:lnTo>
                <a:cubicBezTo>
                  <a:pt x="2952" y="2607"/>
                  <a:pt x="2958" y="2594"/>
                  <a:pt x="2958" y="2578"/>
                </a:cubicBezTo>
                <a:lnTo>
                  <a:pt x="2958" y="1051"/>
                </a:lnTo>
                <a:cubicBezTo>
                  <a:pt x="2958" y="1034"/>
                  <a:pt x="2952" y="1021"/>
                  <a:pt x="2938" y="1014"/>
                </a:cubicBezTo>
                <a:lnTo>
                  <a:pt x="1617" y="252"/>
                </a:lnTo>
                <a:cubicBezTo>
                  <a:pt x="1603" y="246"/>
                  <a:pt x="1587" y="246"/>
                  <a:pt x="1577" y="252"/>
                </a:cubicBezTo>
                <a:lnTo>
                  <a:pt x="255" y="1014"/>
                </a:lnTo>
                <a:cubicBezTo>
                  <a:pt x="242" y="1021"/>
                  <a:pt x="235" y="1037"/>
                  <a:pt x="235" y="1051"/>
                </a:cubicBezTo>
                <a:lnTo>
                  <a:pt x="235" y="2578"/>
                </a:lnTo>
                <a:cubicBezTo>
                  <a:pt x="235" y="2591"/>
                  <a:pt x="242" y="2607"/>
                  <a:pt x="255" y="2614"/>
                </a:cubicBezTo>
                <a:lnTo>
                  <a:pt x="616" y="2823"/>
                </a:lnTo>
                <a:cubicBezTo>
                  <a:pt x="812" y="2922"/>
                  <a:pt x="934" y="2806"/>
                  <a:pt x="934" y="2690"/>
                </a:cubicBezTo>
                <a:lnTo>
                  <a:pt x="934" y="1183"/>
                </a:lnTo>
                <a:cubicBezTo>
                  <a:pt x="934" y="1163"/>
                  <a:pt x="951" y="1143"/>
                  <a:pt x="974" y="1143"/>
                </a:cubicBezTo>
                <a:lnTo>
                  <a:pt x="1143" y="1143"/>
                </a:lnTo>
                <a:cubicBezTo>
                  <a:pt x="1163" y="1143"/>
                  <a:pt x="1183" y="1160"/>
                  <a:pt x="1183" y="1183"/>
                </a:cubicBezTo>
                <a:lnTo>
                  <a:pt x="1183" y="2690"/>
                </a:lnTo>
                <a:cubicBezTo>
                  <a:pt x="1183" y="2952"/>
                  <a:pt x="1040" y="3104"/>
                  <a:pt x="792" y="3104"/>
                </a:cubicBezTo>
                <a:cubicBezTo>
                  <a:pt x="716" y="3104"/>
                  <a:pt x="656" y="3104"/>
                  <a:pt x="487" y="3022"/>
                </a:cubicBezTo>
                <a:lnTo>
                  <a:pt x="139" y="2823"/>
                </a:lnTo>
                <a:cubicBezTo>
                  <a:pt x="53" y="2773"/>
                  <a:pt x="0" y="2680"/>
                  <a:pt x="0" y="2581"/>
                </a:cubicBezTo>
                <a:lnTo>
                  <a:pt x="0" y="1054"/>
                </a:lnTo>
                <a:cubicBezTo>
                  <a:pt x="0" y="954"/>
                  <a:pt x="53" y="862"/>
                  <a:pt x="139" y="812"/>
                </a:cubicBezTo>
                <a:lnTo>
                  <a:pt x="1461" y="47"/>
                </a:lnTo>
                <a:cubicBezTo>
                  <a:pt x="1544" y="0"/>
                  <a:pt x="1656" y="0"/>
                  <a:pt x="1739" y="47"/>
                </a:cubicBezTo>
                <a:lnTo>
                  <a:pt x="3061" y="812"/>
                </a:lnTo>
                <a:cubicBezTo>
                  <a:pt x="3147" y="862"/>
                  <a:pt x="3200" y="954"/>
                  <a:pt x="3200" y="1054"/>
                </a:cubicBezTo>
                <a:lnTo>
                  <a:pt x="3200" y="2581"/>
                </a:lnTo>
                <a:cubicBezTo>
                  <a:pt x="3200" y="2680"/>
                  <a:pt x="3147" y="2773"/>
                  <a:pt x="3061" y="2823"/>
                </a:cubicBezTo>
                <a:lnTo>
                  <a:pt x="1739" y="3588"/>
                </a:lnTo>
                <a:cubicBezTo>
                  <a:pt x="1696" y="3608"/>
                  <a:pt x="1646" y="3618"/>
                  <a:pt x="1600" y="3618"/>
                </a:cubicBezTo>
                <a:close/>
                <a:moveTo>
                  <a:pt x="2007" y="2568"/>
                </a:moveTo>
                <a:cubicBezTo>
                  <a:pt x="1428" y="2568"/>
                  <a:pt x="1308" y="2303"/>
                  <a:pt x="1308" y="2077"/>
                </a:cubicBezTo>
                <a:cubicBezTo>
                  <a:pt x="1308" y="2058"/>
                  <a:pt x="1325" y="2038"/>
                  <a:pt x="1348" y="2038"/>
                </a:cubicBezTo>
                <a:lnTo>
                  <a:pt x="1520" y="2038"/>
                </a:lnTo>
                <a:cubicBezTo>
                  <a:pt x="1540" y="2038"/>
                  <a:pt x="1557" y="2051"/>
                  <a:pt x="1557" y="2071"/>
                </a:cubicBezTo>
                <a:cubicBezTo>
                  <a:pt x="1583" y="2246"/>
                  <a:pt x="1660" y="2332"/>
                  <a:pt x="2011" y="2332"/>
                </a:cubicBezTo>
                <a:cubicBezTo>
                  <a:pt x="2289" y="2332"/>
                  <a:pt x="2408" y="2270"/>
                  <a:pt x="2408" y="2120"/>
                </a:cubicBezTo>
                <a:cubicBezTo>
                  <a:pt x="2408" y="2034"/>
                  <a:pt x="2375" y="1971"/>
                  <a:pt x="1941" y="1928"/>
                </a:cubicBezTo>
                <a:cubicBezTo>
                  <a:pt x="1580" y="1892"/>
                  <a:pt x="1355" y="1812"/>
                  <a:pt x="1355" y="1524"/>
                </a:cubicBezTo>
                <a:cubicBezTo>
                  <a:pt x="1355" y="1256"/>
                  <a:pt x="1580" y="1097"/>
                  <a:pt x="1958" y="1097"/>
                </a:cubicBezTo>
                <a:cubicBezTo>
                  <a:pt x="2382" y="1097"/>
                  <a:pt x="2590" y="1243"/>
                  <a:pt x="2617" y="1561"/>
                </a:cubicBezTo>
                <a:cubicBezTo>
                  <a:pt x="2617" y="1571"/>
                  <a:pt x="2614" y="1581"/>
                  <a:pt x="2607" y="1590"/>
                </a:cubicBezTo>
                <a:cubicBezTo>
                  <a:pt x="2600" y="1597"/>
                  <a:pt x="2590" y="1604"/>
                  <a:pt x="2581" y="1604"/>
                </a:cubicBezTo>
                <a:lnTo>
                  <a:pt x="2408" y="1604"/>
                </a:lnTo>
                <a:cubicBezTo>
                  <a:pt x="2392" y="1604"/>
                  <a:pt x="2375" y="1590"/>
                  <a:pt x="2372" y="1574"/>
                </a:cubicBezTo>
                <a:cubicBezTo>
                  <a:pt x="2332" y="1392"/>
                  <a:pt x="2229" y="1332"/>
                  <a:pt x="1958" y="1332"/>
                </a:cubicBezTo>
                <a:cubicBezTo>
                  <a:pt x="1653" y="1332"/>
                  <a:pt x="1617" y="1438"/>
                  <a:pt x="1617" y="1518"/>
                </a:cubicBezTo>
                <a:cubicBezTo>
                  <a:pt x="1617" y="1614"/>
                  <a:pt x="1660" y="1643"/>
                  <a:pt x="2070" y="1696"/>
                </a:cubicBezTo>
                <a:cubicBezTo>
                  <a:pt x="2478" y="1749"/>
                  <a:pt x="2670" y="1826"/>
                  <a:pt x="2670" y="2111"/>
                </a:cubicBezTo>
                <a:cubicBezTo>
                  <a:pt x="2667" y="2402"/>
                  <a:pt x="2428" y="2568"/>
                  <a:pt x="2007" y="2568"/>
                </a:cubicBezTo>
                <a:close/>
              </a:path>
            </a:pathLst>
          </a:custGeom>
          <a:solidFill>
            <a:srgbClr val="539E4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946"/>
          <p:cNvSpPr>
            <a:spLocks noEditPoints="1"/>
          </p:cNvSpPr>
          <p:nvPr/>
        </p:nvSpPr>
        <p:spPr bwMode="auto">
          <a:xfrm>
            <a:off x="4368462" y="1263756"/>
            <a:ext cx="401254" cy="454491"/>
          </a:xfrm>
          <a:custGeom>
            <a:avLst/>
            <a:gdLst>
              <a:gd name="T0" fmla="*/ 1600 w 3200"/>
              <a:gd name="T1" fmla="*/ 3618 h 3618"/>
              <a:gd name="T2" fmla="*/ 1461 w 3200"/>
              <a:gd name="T3" fmla="*/ 3581 h 3618"/>
              <a:gd name="T4" fmla="*/ 1020 w 3200"/>
              <a:gd name="T5" fmla="*/ 3320 h 3618"/>
              <a:gd name="T6" fmla="*/ 1007 w 3200"/>
              <a:gd name="T7" fmla="*/ 3263 h 3618"/>
              <a:gd name="T8" fmla="*/ 1206 w 3200"/>
              <a:gd name="T9" fmla="*/ 3174 h 3618"/>
              <a:gd name="T10" fmla="*/ 1239 w 3200"/>
              <a:gd name="T11" fmla="*/ 3177 h 3618"/>
              <a:gd name="T12" fmla="*/ 1577 w 3200"/>
              <a:gd name="T13" fmla="*/ 3379 h 3618"/>
              <a:gd name="T14" fmla="*/ 1617 w 3200"/>
              <a:gd name="T15" fmla="*/ 3379 h 3618"/>
              <a:gd name="T16" fmla="*/ 2938 w 3200"/>
              <a:gd name="T17" fmla="*/ 2614 h 3618"/>
              <a:gd name="T18" fmla="*/ 2958 w 3200"/>
              <a:gd name="T19" fmla="*/ 2578 h 3618"/>
              <a:gd name="T20" fmla="*/ 2958 w 3200"/>
              <a:gd name="T21" fmla="*/ 1051 h 3618"/>
              <a:gd name="T22" fmla="*/ 2938 w 3200"/>
              <a:gd name="T23" fmla="*/ 1014 h 3618"/>
              <a:gd name="T24" fmla="*/ 1617 w 3200"/>
              <a:gd name="T25" fmla="*/ 252 h 3618"/>
              <a:gd name="T26" fmla="*/ 1577 w 3200"/>
              <a:gd name="T27" fmla="*/ 252 h 3618"/>
              <a:gd name="T28" fmla="*/ 255 w 3200"/>
              <a:gd name="T29" fmla="*/ 1014 h 3618"/>
              <a:gd name="T30" fmla="*/ 235 w 3200"/>
              <a:gd name="T31" fmla="*/ 1051 h 3618"/>
              <a:gd name="T32" fmla="*/ 235 w 3200"/>
              <a:gd name="T33" fmla="*/ 2578 h 3618"/>
              <a:gd name="T34" fmla="*/ 255 w 3200"/>
              <a:gd name="T35" fmla="*/ 2614 h 3618"/>
              <a:gd name="T36" fmla="*/ 616 w 3200"/>
              <a:gd name="T37" fmla="*/ 2823 h 3618"/>
              <a:gd name="T38" fmla="*/ 934 w 3200"/>
              <a:gd name="T39" fmla="*/ 2690 h 3618"/>
              <a:gd name="T40" fmla="*/ 934 w 3200"/>
              <a:gd name="T41" fmla="*/ 1183 h 3618"/>
              <a:gd name="T42" fmla="*/ 974 w 3200"/>
              <a:gd name="T43" fmla="*/ 1143 h 3618"/>
              <a:gd name="T44" fmla="*/ 1143 w 3200"/>
              <a:gd name="T45" fmla="*/ 1143 h 3618"/>
              <a:gd name="T46" fmla="*/ 1183 w 3200"/>
              <a:gd name="T47" fmla="*/ 1183 h 3618"/>
              <a:gd name="T48" fmla="*/ 1183 w 3200"/>
              <a:gd name="T49" fmla="*/ 2690 h 3618"/>
              <a:gd name="T50" fmla="*/ 792 w 3200"/>
              <a:gd name="T51" fmla="*/ 3104 h 3618"/>
              <a:gd name="T52" fmla="*/ 487 w 3200"/>
              <a:gd name="T53" fmla="*/ 3022 h 3618"/>
              <a:gd name="T54" fmla="*/ 139 w 3200"/>
              <a:gd name="T55" fmla="*/ 2823 h 3618"/>
              <a:gd name="T56" fmla="*/ 0 w 3200"/>
              <a:gd name="T57" fmla="*/ 2581 h 3618"/>
              <a:gd name="T58" fmla="*/ 0 w 3200"/>
              <a:gd name="T59" fmla="*/ 1054 h 3618"/>
              <a:gd name="T60" fmla="*/ 139 w 3200"/>
              <a:gd name="T61" fmla="*/ 812 h 3618"/>
              <a:gd name="T62" fmla="*/ 1461 w 3200"/>
              <a:gd name="T63" fmla="*/ 47 h 3618"/>
              <a:gd name="T64" fmla="*/ 1739 w 3200"/>
              <a:gd name="T65" fmla="*/ 47 h 3618"/>
              <a:gd name="T66" fmla="*/ 3061 w 3200"/>
              <a:gd name="T67" fmla="*/ 812 h 3618"/>
              <a:gd name="T68" fmla="*/ 3200 w 3200"/>
              <a:gd name="T69" fmla="*/ 1054 h 3618"/>
              <a:gd name="T70" fmla="*/ 3200 w 3200"/>
              <a:gd name="T71" fmla="*/ 2581 h 3618"/>
              <a:gd name="T72" fmla="*/ 3061 w 3200"/>
              <a:gd name="T73" fmla="*/ 2823 h 3618"/>
              <a:gd name="T74" fmla="*/ 1739 w 3200"/>
              <a:gd name="T75" fmla="*/ 3588 h 3618"/>
              <a:gd name="T76" fmla="*/ 1600 w 3200"/>
              <a:gd name="T77" fmla="*/ 3618 h 3618"/>
              <a:gd name="T78" fmla="*/ 2007 w 3200"/>
              <a:gd name="T79" fmla="*/ 2568 h 3618"/>
              <a:gd name="T80" fmla="*/ 1308 w 3200"/>
              <a:gd name="T81" fmla="*/ 2077 h 3618"/>
              <a:gd name="T82" fmla="*/ 1348 w 3200"/>
              <a:gd name="T83" fmla="*/ 2038 h 3618"/>
              <a:gd name="T84" fmla="*/ 1520 w 3200"/>
              <a:gd name="T85" fmla="*/ 2038 h 3618"/>
              <a:gd name="T86" fmla="*/ 1557 w 3200"/>
              <a:gd name="T87" fmla="*/ 2071 h 3618"/>
              <a:gd name="T88" fmla="*/ 2011 w 3200"/>
              <a:gd name="T89" fmla="*/ 2332 h 3618"/>
              <a:gd name="T90" fmla="*/ 2408 w 3200"/>
              <a:gd name="T91" fmla="*/ 2120 h 3618"/>
              <a:gd name="T92" fmla="*/ 1941 w 3200"/>
              <a:gd name="T93" fmla="*/ 1928 h 3618"/>
              <a:gd name="T94" fmla="*/ 1355 w 3200"/>
              <a:gd name="T95" fmla="*/ 1524 h 3618"/>
              <a:gd name="T96" fmla="*/ 1958 w 3200"/>
              <a:gd name="T97" fmla="*/ 1097 h 3618"/>
              <a:gd name="T98" fmla="*/ 2617 w 3200"/>
              <a:gd name="T99" fmla="*/ 1561 h 3618"/>
              <a:gd name="T100" fmla="*/ 2607 w 3200"/>
              <a:gd name="T101" fmla="*/ 1590 h 3618"/>
              <a:gd name="T102" fmla="*/ 2581 w 3200"/>
              <a:gd name="T103" fmla="*/ 1604 h 3618"/>
              <a:gd name="T104" fmla="*/ 2408 w 3200"/>
              <a:gd name="T105" fmla="*/ 1604 h 3618"/>
              <a:gd name="T106" fmla="*/ 2372 w 3200"/>
              <a:gd name="T107" fmla="*/ 1574 h 3618"/>
              <a:gd name="T108" fmla="*/ 1958 w 3200"/>
              <a:gd name="T109" fmla="*/ 1332 h 3618"/>
              <a:gd name="T110" fmla="*/ 1617 w 3200"/>
              <a:gd name="T111" fmla="*/ 1518 h 3618"/>
              <a:gd name="T112" fmla="*/ 2070 w 3200"/>
              <a:gd name="T113" fmla="*/ 1696 h 3618"/>
              <a:gd name="T114" fmla="*/ 2670 w 3200"/>
              <a:gd name="T115" fmla="*/ 2111 h 3618"/>
              <a:gd name="T116" fmla="*/ 2007 w 3200"/>
              <a:gd name="T117" fmla="*/ 2568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0" h="3618">
                <a:moveTo>
                  <a:pt x="1600" y="3618"/>
                </a:moveTo>
                <a:cubicBezTo>
                  <a:pt x="1550" y="3618"/>
                  <a:pt x="1504" y="3605"/>
                  <a:pt x="1461" y="3581"/>
                </a:cubicBezTo>
                <a:lnTo>
                  <a:pt x="1020" y="3320"/>
                </a:lnTo>
                <a:cubicBezTo>
                  <a:pt x="954" y="3283"/>
                  <a:pt x="987" y="3270"/>
                  <a:pt x="1007" y="3263"/>
                </a:cubicBezTo>
                <a:cubicBezTo>
                  <a:pt x="1096" y="3234"/>
                  <a:pt x="1113" y="3227"/>
                  <a:pt x="1206" y="3174"/>
                </a:cubicBezTo>
                <a:cubicBezTo>
                  <a:pt x="1216" y="3167"/>
                  <a:pt x="1229" y="3171"/>
                  <a:pt x="1239" y="3177"/>
                </a:cubicBezTo>
                <a:lnTo>
                  <a:pt x="1577" y="3379"/>
                </a:lnTo>
                <a:cubicBezTo>
                  <a:pt x="1590" y="3386"/>
                  <a:pt x="1607" y="3386"/>
                  <a:pt x="1617" y="3379"/>
                </a:cubicBezTo>
                <a:lnTo>
                  <a:pt x="2938" y="2614"/>
                </a:lnTo>
                <a:cubicBezTo>
                  <a:pt x="2952" y="2607"/>
                  <a:pt x="2958" y="2594"/>
                  <a:pt x="2958" y="2578"/>
                </a:cubicBezTo>
                <a:lnTo>
                  <a:pt x="2958" y="1051"/>
                </a:lnTo>
                <a:cubicBezTo>
                  <a:pt x="2958" y="1034"/>
                  <a:pt x="2952" y="1021"/>
                  <a:pt x="2938" y="1014"/>
                </a:cubicBezTo>
                <a:lnTo>
                  <a:pt x="1617" y="252"/>
                </a:lnTo>
                <a:cubicBezTo>
                  <a:pt x="1603" y="246"/>
                  <a:pt x="1587" y="246"/>
                  <a:pt x="1577" y="252"/>
                </a:cubicBezTo>
                <a:lnTo>
                  <a:pt x="255" y="1014"/>
                </a:lnTo>
                <a:cubicBezTo>
                  <a:pt x="242" y="1021"/>
                  <a:pt x="235" y="1037"/>
                  <a:pt x="235" y="1051"/>
                </a:cubicBezTo>
                <a:lnTo>
                  <a:pt x="235" y="2578"/>
                </a:lnTo>
                <a:cubicBezTo>
                  <a:pt x="235" y="2591"/>
                  <a:pt x="242" y="2607"/>
                  <a:pt x="255" y="2614"/>
                </a:cubicBezTo>
                <a:lnTo>
                  <a:pt x="616" y="2823"/>
                </a:lnTo>
                <a:cubicBezTo>
                  <a:pt x="812" y="2922"/>
                  <a:pt x="934" y="2806"/>
                  <a:pt x="934" y="2690"/>
                </a:cubicBezTo>
                <a:lnTo>
                  <a:pt x="934" y="1183"/>
                </a:lnTo>
                <a:cubicBezTo>
                  <a:pt x="934" y="1163"/>
                  <a:pt x="951" y="1143"/>
                  <a:pt x="974" y="1143"/>
                </a:cubicBezTo>
                <a:lnTo>
                  <a:pt x="1143" y="1143"/>
                </a:lnTo>
                <a:cubicBezTo>
                  <a:pt x="1163" y="1143"/>
                  <a:pt x="1183" y="1160"/>
                  <a:pt x="1183" y="1183"/>
                </a:cubicBezTo>
                <a:lnTo>
                  <a:pt x="1183" y="2690"/>
                </a:lnTo>
                <a:cubicBezTo>
                  <a:pt x="1183" y="2952"/>
                  <a:pt x="1040" y="3104"/>
                  <a:pt x="792" y="3104"/>
                </a:cubicBezTo>
                <a:cubicBezTo>
                  <a:pt x="716" y="3104"/>
                  <a:pt x="656" y="3104"/>
                  <a:pt x="487" y="3022"/>
                </a:cubicBezTo>
                <a:lnTo>
                  <a:pt x="139" y="2823"/>
                </a:lnTo>
                <a:cubicBezTo>
                  <a:pt x="53" y="2773"/>
                  <a:pt x="0" y="2680"/>
                  <a:pt x="0" y="2581"/>
                </a:cubicBezTo>
                <a:lnTo>
                  <a:pt x="0" y="1054"/>
                </a:lnTo>
                <a:cubicBezTo>
                  <a:pt x="0" y="954"/>
                  <a:pt x="53" y="862"/>
                  <a:pt x="139" y="812"/>
                </a:cubicBezTo>
                <a:lnTo>
                  <a:pt x="1461" y="47"/>
                </a:lnTo>
                <a:cubicBezTo>
                  <a:pt x="1544" y="0"/>
                  <a:pt x="1656" y="0"/>
                  <a:pt x="1739" y="47"/>
                </a:cubicBezTo>
                <a:lnTo>
                  <a:pt x="3061" y="812"/>
                </a:lnTo>
                <a:cubicBezTo>
                  <a:pt x="3147" y="862"/>
                  <a:pt x="3200" y="954"/>
                  <a:pt x="3200" y="1054"/>
                </a:cubicBezTo>
                <a:lnTo>
                  <a:pt x="3200" y="2581"/>
                </a:lnTo>
                <a:cubicBezTo>
                  <a:pt x="3200" y="2680"/>
                  <a:pt x="3147" y="2773"/>
                  <a:pt x="3061" y="2823"/>
                </a:cubicBezTo>
                <a:lnTo>
                  <a:pt x="1739" y="3588"/>
                </a:lnTo>
                <a:cubicBezTo>
                  <a:pt x="1696" y="3608"/>
                  <a:pt x="1646" y="3618"/>
                  <a:pt x="1600" y="3618"/>
                </a:cubicBezTo>
                <a:close/>
                <a:moveTo>
                  <a:pt x="2007" y="2568"/>
                </a:moveTo>
                <a:cubicBezTo>
                  <a:pt x="1428" y="2568"/>
                  <a:pt x="1308" y="2303"/>
                  <a:pt x="1308" y="2077"/>
                </a:cubicBezTo>
                <a:cubicBezTo>
                  <a:pt x="1308" y="2058"/>
                  <a:pt x="1325" y="2038"/>
                  <a:pt x="1348" y="2038"/>
                </a:cubicBezTo>
                <a:lnTo>
                  <a:pt x="1520" y="2038"/>
                </a:lnTo>
                <a:cubicBezTo>
                  <a:pt x="1540" y="2038"/>
                  <a:pt x="1557" y="2051"/>
                  <a:pt x="1557" y="2071"/>
                </a:cubicBezTo>
                <a:cubicBezTo>
                  <a:pt x="1583" y="2246"/>
                  <a:pt x="1660" y="2332"/>
                  <a:pt x="2011" y="2332"/>
                </a:cubicBezTo>
                <a:cubicBezTo>
                  <a:pt x="2289" y="2332"/>
                  <a:pt x="2408" y="2270"/>
                  <a:pt x="2408" y="2120"/>
                </a:cubicBezTo>
                <a:cubicBezTo>
                  <a:pt x="2408" y="2034"/>
                  <a:pt x="2375" y="1971"/>
                  <a:pt x="1941" y="1928"/>
                </a:cubicBezTo>
                <a:cubicBezTo>
                  <a:pt x="1580" y="1892"/>
                  <a:pt x="1355" y="1812"/>
                  <a:pt x="1355" y="1524"/>
                </a:cubicBezTo>
                <a:cubicBezTo>
                  <a:pt x="1355" y="1256"/>
                  <a:pt x="1580" y="1097"/>
                  <a:pt x="1958" y="1097"/>
                </a:cubicBezTo>
                <a:cubicBezTo>
                  <a:pt x="2382" y="1097"/>
                  <a:pt x="2590" y="1243"/>
                  <a:pt x="2617" y="1561"/>
                </a:cubicBezTo>
                <a:cubicBezTo>
                  <a:pt x="2617" y="1571"/>
                  <a:pt x="2614" y="1581"/>
                  <a:pt x="2607" y="1590"/>
                </a:cubicBezTo>
                <a:cubicBezTo>
                  <a:pt x="2600" y="1597"/>
                  <a:pt x="2590" y="1604"/>
                  <a:pt x="2581" y="1604"/>
                </a:cubicBezTo>
                <a:lnTo>
                  <a:pt x="2408" y="1604"/>
                </a:lnTo>
                <a:cubicBezTo>
                  <a:pt x="2392" y="1604"/>
                  <a:pt x="2375" y="1590"/>
                  <a:pt x="2372" y="1574"/>
                </a:cubicBezTo>
                <a:cubicBezTo>
                  <a:pt x="2332" y="1392"/>
                  <a:pt x="2229" y="1332"/>
                  <a:pt x="1958" y="1332"/>
                </a:cubicBezTo>
                <a:cubicBezTo>
                  <a:pt x="1653" y="1332"/>
                  <a:pt x="1617" y="1438"/>
                  <a:pt x="1617" y="1518"/>
                </a:cubicBezTo>
                <a:cubicBezTo>
                  <a:pt x="1617" y="1614"/>
                  <a:pt x="1660" y="1643"/>
                  <a:pt x="2070" y="1696"/>
                </a:cubicBezTo>
                <a:cubicBezTo>
                  <a:pt x="2478" y="1749"/>
                  <a:pt x="2670" y="1826"/>
                  <a:pt x="2670" y="2111"/>
                </a:cubicBezTo>
                <a:cubicBezTo>
                  <a:pt x="2667" y="2402"/>
                  <a:pt x="2428" y="2568"/>
                  <a:pt x="2007" y="2568"/>
                </a:cubicBezTo>
                <a:close/>
              </a:path>
            </a:pathLst>
          </a:custGeom>
          <a:solidFill>
            <a:srgbClr val="539E4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9"/>
          <p:cNvSpPr>
            <a:spLocks noEditPoints="1"/>
          </p:cNvSpPr>
          <p:nvPr/>
        </p:nvSpPr>
        <p:spPr bwMode="auto">
          <a:xfrm>
            <a:off x="2924488" y="2687169"/>
            <a:ext cx="432827" cy="432827"/>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58" name="Group 812"/>
          <p:cNvGrpSpPr>
            <a:grpSpLocks noChangeAspect="1"/>
          </p:cNvGrpSpPr>
          <p:nvPr/>
        </p:nvGrpSpPr>
        <p:grpSpPr bwMode="auto">
          <a:xfrm>
            <a:off x="4186558" y="3884358"/>
            <a:ext cx="767708" cy="767708"/>
            <a:chOff x="6034" y="3314"/>
            <a:chExt cx="386" cy="386"/>
          </a:xfrm>
        </p:grpSpPr>
        <p:sp>
          <p:nvSpPr>
            <p:cNvPr id="159"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Slide Number Placeholder 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71</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3247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364 0.00402 L 0.29896 0.01235 " pathEditMode="relative" ptsTypes="AA">
                                      <p:cBhvr>
                                        <p:cTn id="8" dur="1000" fill="hold"/>
                                        <p:tgtEl>
                                          <p:spTgt spid="4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0" presetClass="path" presetSubtype="0" accel="50000" decel="50000" fill="hold" nodeType="withEffect">
                                  <p:stCondLst>
                                    <p:cond delay="0"/>
                                  </p:stCondLst>
                                  <p:childTnLst>
                                    <p:animMotion origin="layout" path="M 0.00347 0.00309 L -0.17587 -0.23179 " pathEditMode="relative" ptsTypes="AA">
                                      <p:cBhvr>
                                        <p:cTn id="30" dur="1000" fill="hold"/>
                                        <p:tgtEl>
                                          <p:spTgt spid="104"/>
                                        </p:tgtEl>
                                        <p:attrNameLst>
                                          <p:attrName>ppt_x</p:attrName>
                                          <p:attrName>ppt_y</p:attrName>
                                        </p:attrNameLst>
                                      </p:cBhvr>
                                    </p:animMotion>
                                  </p:childTnLst>
                                  <p:subTnLst>
                                    <p:set>
                                      <p:cBhvr override="childStyle">
                                        <p:cTn dur="1" fill="hold" display="0" masterRel="nextClick" afterEffect="1"/>
                                        <p:tgtEl>
                                          <p:spTgt spid="104"/>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7"/>
                                        </p:tgtEl>
                                        <p:attrNameLst>
                                          <p:attrName>style.visibility</p:attrName>
                                        </p:attrNameLst>
                                      </p:cBhvr>
                                      <p:to>
                                        <p:strVal val="visible"/>
                                      </p:to>
                                    </p:set>
                                  </p:childTnLst>
                                </p:cTn>
                              </p:par>
                              <p:par>
                                <p:cTn id="35" presetID="0" presetClass="path" presetSubtype="0" accel="50000" decel="50000" fill="hold" nodeType="withEffect">
                                  <p:stCondLst>
                                    <p:cond delay="0"/>
                                  </p:stCondLst>
                                  <p:childTnLst>
                                    <p:animMotion origin="layout" path="M 0.00104 -0.00124 L -0.09219 0.29166 " pathEditMode="relative" rAng="0" ptsTypes="AA">
                                      <p:cBhvr>
                                        <p:cTn id="36" dur="1000" fill="hold"/>
                                        <p:tgtEl>
                                          <p:spTgt spid="127"/>
                                        </p:tgtEl>
                                        <p:attrNameLst>
                                          <p:attrName>ppt_x</p:attrName>
                                          <p:attrName>ppt_y</p:attrName>
                                        </p:attrNameLst>
                                      </p:cBhvr>
                                      <p:rCtr x="-4670" y="14630"/>
                                    </p:animMotion>
                                  </p:childTnLst>
                                  <p:subTnLst>
                                    <p:set>
                                      <p:cBhvr override="childStyle">
                                        <p:cTn dur="1" fill="hold" display="0" masterRel="sameClick" afterEffect="1">
                                          <p:stCondLst>
                                            <p:cond evt="end" delay="0">
                                              <p:tn val="35"/>
                                            </p:cond>
                                          </p:stCondLst>
                                        </p:cTn>
                                        <p:tgtEl>
                                          <p:spTgt spid="127"/>
                                        </p:tgtEl>
                                        <p:attrNameLst>
                                          <p:attrName>style.visibility</p:attrName>
                                        </p:attrNameLst>
                                      </p:cBhvr>
                                      <p:to>
                                        <p:strVal val="hidden"/>
                                      </p:to>
                                    </p:set>
                                  </p:sub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15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1" nodeType="clickEffect">
                                  <p:stCondLst>
                                    <p:cond delay="0"/>
                                  </p:stCondLst>
                                  <p:childTnLst>
                                    <p:set>
                                      <p:cBhvr>
                                        <p:cTn id="45" dur="1" fill="hold">
                                          <p:stCondLst>
                                            <p:cond delay="0"/>
                                          </p:stCondLst>
                                        </p:cTn>
                                        <p:tgtEl>
                                          <p:spTgt spid="155"/>
                                        </p:tgtEl>
                                        <p:attrNameLst>
                                          <p:attrName>style.visibility</p:attrName>
                                        </p:attrNameLst>
                                      </p:cBhvr>
                                      <p:to>
                                        <p:strVal val="visible"/>
                                      </p:to>
                                    </p:set>
                                  </p:childTnLst>
                                </p:cTn>
                              </p:par>
                              <p:par>
                                <p:cTn id="46" presetID="0" presetClass="path" presetSubtype="0" accel="50000" decel="50000" fill="hold" grpId="0" nodeType="withEffect">
                                  <p:stCondLst>
                                    <p:cond delay="0"/>
                                  </p:stCondLst>
                                  <p:childTnLst>
                                    <p:animMotion origin="layout" path="M -0.00208 0.00586 L -0.17587 -0.31605 " pathEditMode="relative" ptsTypes="AA">
                                      <p:cBhvr>
                                        <p:cTn id="47" dur="1000" fill="hold"/>
                                        <p:tgtEl>
                                          <p:spTgt spid="155"/>
                                        </p:tgtEl>
                                        <p:attrNameLst>
                                          <p:attrName>ppt_x</p:attrName>
                                          <p:attrName>ppt_y</p:attrName>
                                        </p:attrNameLst>
                                      </p:cBhvr>
                                    </p:animMotion>
                                  </p:childTnLst>
                                  <p:subTnLst>
                                    <p:set>
                                      <p:cBhvr override="childStyle">
                                        <p:cTn dur="1" fill="hold" display="0" masterRel="nextClick" afterEffect="1"/>
                                        <p:tgtEl>
                                          <p:spTgt spid="155"/>
                                        </p:tgtEl>
                                        <p:attrNameLst>
                                          <p:attrName>style.visibility</p:attrName>
                                        </p:attrNameLst>
                                      </p:cBhvr>
                                      <p:to>
                                        <p:strVal val="hidden"/>
                                      </p:to>
                                    </p:set>
                                  </p:subTnLst>
                                </p:cTn>
                              </p:par>
                            </p:childTnLst>
                          </p:cTn>
                        </p:par>
                        <p:par>
                          <p:cTn id="48" fill="hold">
                            <p:stCondLst>
                              <p:cond delay="1000"/>
                            </p:stCondLst>
                            <p:childTnLst>
                              <p:par>
                                <p:cTn id="49" presetID="1" presetClass="entr" presetSubtype="0" fill="hold" grpId="1" nodeType="after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0" presetClass="path" presetSubtype="0" accel="50000" decel="50000" fill="hold" grpId="0" nodeType="withEffect">
                                  <p:stCondLst>
                                    <p:cond delay="0"/>
                                  </p:stCondLst>
                                  <p:childTnLst>
                                    <p:animMotion origin="layout" path="M -0.00208 0.00587 L -0.15833 0.27809 " pathEditMode="relative" rAng="0" ptsTypes="AA">
                                      <p:cBhvr>
                                        <p:cTn id="52" dur="1000" fill="hold"/>
                                        <p:tgtEl>
                                          <p:spTgt spid="156"/>
                                        </p:tgtEl>
                                        <p:attrNameLst>
                                          <p:attrName>ppt_x</p:attrName>
                                          <p:attrName>ppt_y</p:attrName>
                                        </p:attrNameLst>
                                      </p:cBhvr>
                                      <p:rCtr x="-7813" y="13611"/>
                                    </p:animMotion>
                                  </p:childTnLst>
                                  <p:subTnLst>
                                    <p:set>
                                      <p:cBhvr override="childStyle">
                                        <p:cTn dur="1" fill="hold" display="0" masterRel="sameClick" afterEffect="1">
                                          <p:stCondLst>
                                            <p:cond evt="end" delay="0">
                                              <p:tn val="51"/>
                                            </p:cond>
                                          </p:stCondLst>
                                        </p:cTn>
                                        <p:tgtEl>
                                          <p:spTgt spid="156"/>
                                        </p:tgtEl>
                                        <p:attrNameLst>
                                          <p:attrName>style.visibility</p:attrName>
                                        </p:attrNameLst>
                                      </p:cBhvr>
                                      <p:to>
                                        <p:strVal val="hidden"/>
                                      </p:to>
                                    </p:set>
                                  </p:subTnLst>
                                </p:cTn>
                              </p:par>
                            </p:childTnLst>
                          </p:cTn>
                        </p:par>
                        <p:par>
                          <p:cTn id="53" fill="hold">
                            <p:stCondLst>
                              <p:cond delay="2000"/>
                            </p:stCondLst>
                            <p:childTnLst>
                              <p:par>
                                <p:cTn id="54" presetID="1" presetClass="entr" presetSubtype="0" fill="hold" grpId="0" nodeType="afterEffect">
                                  <p:stCondLst>
                                    <p:cond delay="0"/>
                                  </p:stCondLst>
                                  <p:childTnLst>
                                    <p:set>
                                      <p:cBhvr>
                                        <p:cTn id="55"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5" grpId="0" animBg="1"/>
      <p:bldP spid="155" grpId="1" animBg="1"/>
      <p:bldP spid="156" grpId="0" animBg="1"/>
      <p:bldP spid="156" grpId="1" animBg="1"/>
      <p:bldP spid="15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1043" y="2334144"/>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5" name="Picture 4"/>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3986193" y="2356667"/>
            <a:ext cx="1186464" cy="1267143"/>
          </a:xfrm>
          <a:prstGeom prst="rect">
            <a:avLst/>
          </a:prstGeom>
        </p:spPr>
      </p:pic>
      <p:sp>
        <p:nvSpPr>
          <p:cNvPr id="6" name="Rectangle 5"/>
          <p:cNvSpPr/>
          <p:nvPr/>
        </p:nvSpPr>
        <p:spPr>
          <a:xfrm>
            <a:off x="1092692" y="2433237"/>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8"/>
          <p:cNvGrpSpPr>
            <a:grpSpLocks noChangeAspect="1"/>
          </p:cNvGrpSpPr>
          <p:nvPr/>
        </p:nvGrpSpPr>
        <p:grpSpPr bwMode="auto">
          <a:xfrm>
            <a:off x="1406910" y="2521133"/>
            <a:ext cx="308429" cy="308429"/>
            <a:chOff x="1338" y="1553"/>
            <a:chExt cx="1609" cy="1609"/>
          </a:xfrm>
        </p:grpSpPr>
        <p:sp>
          <p:nvSpPr>
            <p:cNvPr id="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a:grpSpLocks noChangeAspect="1"/>
          </p:cNvGrpSpPr>
          <p:nvPr/>
        </p:nvGrpSpPr>
        <p:grpSpPr bwMode="auto">
          <a:xfrm>
            <a:off x="1223157" y="3157518"/>
            <a:ext cx="308429" cy="308429"/>
            <a:chOff x="1338" y="1553"/>
            <a:chExt cx="1609" cy="1609"/>
          </a:xfrm>
        </p:grpSpPr>
        <p:sp>
          <p:nvSpPr>
            <p:cNvPr id="1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8"/>
          <p:cNvGrpSpPr>
            <a:grpSpLocks noChangeAspect="1"/>
          </p:cNvGrpSpPr>
          <p:nvPr/>
        </p:nvGrpSpPr>
        <p:grpSpPr bwMode="auto">
          <a:xfrm>
            <a:off x="1569533" y="2816433"/>
            <a:ext cx="308429" cy="308429"/>
            <a:chOff x="1338" y="1553"/>
            <a:chExt cx="1609" cy="1609"/>
          </a:xfrm>
        </p:grpSpPr>
        <p:sp>
          <p:nvSpPr>
            <p:cNvPr id="1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a:xfrm>
            <a:off x="7102435" y="2439144"/>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8"/>
          <p:cNvGrpSpPr>
            <a:grpSpLocks noChangeAspect="1"/>
          </p:cNvGrpSpPr>
          <p:nvPr/>
        </p:nvGrpSpPr>
        <p:grpSpPr bwMode="auto">
          <a:xfrm>
            <a:off x="7416653" y="2527040"/>
            <a:ext cx="308429" cy="308429"/>
            <a:chOff x="1338" y="1553"/>
            <a:chExt cx="1609" cy="1609"/>
          </a:xfrm>
        </p:grpSpPr>
        <p:sp>
          <p:nvSpPr>
            <p:cNvPr id="1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8"/>
          <p:cNvGrpSpPr>
            <a:grpSpLocks noChangeAspect="1"/>
          </p:cNvGrpSpPr>
          <p:nvPr/>
        </p:nvGrpSpPr>
        <p:grpSpPr bwMode="auto">
          <a:xfrm>
            <a:off x="7232900" y="3163425"/>
            <a:ext cx="308429" cy="308429"/>
            <a:chOff x="1338" y="1553"/>
            <a:chExt cx="1609" cy="1609"/>
          </a:xfrm>
        </p:grpSpPr>
        <p:sp>
          <p:nvSpPr>
            <p:cNvPr id="2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8"/>
          <p:cNvGrpSpPr>
            <a:grpSpLocks noChangeAspect="1"/>
          </p:cNvGrpSpPr>
          <p:nvPr/>
        </p:nvGrpSpPr>
        <p:grpSpPr bwMode="auto">
          <a:xfrm>
            <a:off x="7579276" y="2822340"/>
            <a:ext cx="308429" cy="308429"/>
            <a:chOff x="1338" y="1553"/>
            <a:chExt cx="1609" cy="1609"/>
          </a:xfrm>
        </p:grpSpPr>
        <p:sp>
          <p:nvSpPr>
            <p:cNvPr id="2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5259651" y="2640678"/>
            <a:ext cx="1355116" cy="665740"/>
            <a:chOff x="6193110" y="1634670"/>
            <a:chExt cx="1355116" cy="665740"/>
          </a:xfrm>
        </p:grpSpPr>
        <p:grpSp>
          <p:nvGrpSpPr>
            <p:cNvPr id="27" name="Group 8"/>
            <p:cNvGrpSpPr>
              <a:grpSpLocks noChangeAspect="1"/>
            </p:cNvGrpSpPr>
            <p:nvPr/>
          </p:nvGrpSpPr>
          <p:grpSpPr bwMode="auto">
            <a:xfrm>
              <a:off x="6539627" y="1651361"/>
              <a:ext cx="308429" cy="308429"/>
              <a:chOff x="1338" y="1553"/>
              <a:chExt cx="1609" cy="1609"/>
            </a:xfrm>
          </p:grpSpPr>
          <p:sp>
            <p:nvSpPr>
              <p:cNvPr id="4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8"/>
            <p:cNvGrpSpPr>
              <a:grpSpLocks noChangeAspect="1"/>
            </p:cNvGrpSpPr>
            <p:nvPr/>
          </p:nvGrpSpPr>
          <p:grpSpPr bwMode="auto">
            <a:xfrm>
              <a:off x="6888303" y="1991981"/>
              <a:ext cx="308429" cy="308429"/>
              <a:chOff x="1338" y="1553"/>
              <a:chExt cx="1609" cy="1609"/>
            </a:xfrm>
          </p:grpSpPr>
          <p:sp>
            <p:nvSpPr>
              <p:cNvPr id="4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8"/>
            <p:cNvGrpSpPr>
              <a:grpSpLocks noChangeAspect="1"/>
            </p:cNvGrpSpPr>
            <p:nvPr/>
          </p:nvGrpSpPr>
          <p:grpSpPr bwMode="auto">
            <a:xfrm>
              <a:off x="6886144" y="1634670"/>
              <a:ext cx="308429" cy="308429"/>
              <a:chOff x="1338" y="1553"/>
              <a:chExt cx="1609" cy="1609"/>
            </a:xfrm>
          </p:grpSpPr>
          <p:sp>
            <p:nvSpPr>
              <p:cNvPr id="3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8"/>
            <p:cNvGrpSpPr>
              <a:grpSpLocks noChangeAspect="1"/>
            </p:cNvGrpSpPr>
            <p:nvPr/>
          </p:nvGrpSpPr>
          <p:grpSpPr bwMode="auto">
            <a:xfrm>
              <a:off x="6559237" y="1990831"/>
              <a:ext cx="308429" cy="308429"/>
              <a:chOff x="1338" y="1553"/>
              <a:chExt cx="1609" cy="1609"/>
            </a:xfrm>
          </p:grpSpPr>
          <p:sp>
            <p:nvSpPr>
              <p:cNvPr id="3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8"/>
            <p:cNvGrpSpPr>
              <a:grpSpLocks noChangeAspect="1"/>
            </p:cNvGrpSpPr>
            <p:nvPr/>
          </p:nvGrpSpPr>
          <p:grpSpPr bwMode="auto">
            <a:xfrm>
              <a:off x="6193110" y="1645940"/>
              <a:ext cx="308429" cy="308429"/>
              <a:chOff x="1338" y="1553"/>
              <a:chExt cx="1609" cy="1609"/>
            </a:xfrm>
          </p:grpSpPr>
          <p:sp>
            <p:nvSpPr>
              <p:cNvPr id="3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 name="Group 8"/>
            <p:cNvGrpSpPr>
              <a:grpSpLocks noChangeAspect="1"/>
            </p:cNvGrpSpPr>
            <p:nvPr/>
          </p:nvGrpSpPr>
          <p:grpSpPr bwMode="auto">
            <a:xfrm>
              <a:off x="7239797" y="1990166"/>
              <a:ext cx="308429" cy="308429"/>
              <a:chOff x="1338" y="1553"/>
              <a:chExt cx="1609" cy="1609"/>
            </a:xfrm>
          </p:grpSpPr>
          <p:sp>
            <p:nvSpPr>
              <p:cNvPr id="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5" name="Group 44"/>
          <p:cNvGrpSpPr/>
          <p:nvPr/>
        </p:nvGrpSpPr>
        <p:grpSpPr>
          <a:xfrm>
            <a:off x="2128052" y="2665119"/>
            <a:ext cx="1355116" cy="665740"/>
            <a:chOff x="6193110" y="1634670"/>
            <a:chExt cx="1355116" cy="665740"/>
          </a:xfrm>
        </p:grpSpPr>
        <p:grpSp>
          <p:nvGrpSpPr>
            <p:cNvPr id="46" name="Group 8"/>
            <p:cNvGrpSpPr>
              <a:grpSpLocks noChangeAspect="1"/>
            </p:cNvGrpSpPr>
            <p:nvPr/>
          </p:nvGrpSpPr>
          <p:grpSpPr bwMode="auto">
            <a:xfrm>
              <a:off x="6539627" y="1651361"/>
              <a:ext cx="308429" cy="308429"/>
              <a:chOff x="1338" y="1553"/>
              <a:chExt cx="1609" cy="1609"/>
            </a:xfrm>
          </p:grpSpPr>
          <p:sp>
            <p:nvSpPr>
              <p:cNvPr id="6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8"/>
            <p:cNvGrpSpPr>
              <a:grpSpLocks noChangeAspect="1"/>
            </p:cNvGrpSpPr>
            <p:nvPr/>
          </p:nvGrpSpPr>
          <p:grpSpPr bwMode="auto">
            <a:xfrm>
              <a:off x="6888303" y="1991981"/>
              <a:ext cx="308429" cy="308429"/>
              <a:chOff x="1338" y="1553"/>
              <a:chExt cx="1609" cy="1609"/>
            </a:xfrm>
          </p:grpSpPr>
          <p:sp>
            <p:nvSpPr>
              <p:cNvPr id="6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8"/>
            <p:cNvGrpSpPr>
              <a:grpSpLocks noChangeAspect="1"/>
            </p:cNvGrpSpPr>
            <p:nvPr/>
          </p:nvGrpSpPr>
          <p:grpSpPr bwMode="auto">
            <a:xfrm>
              <a:off x="6886144" y="1634670"/>
              <a:ext cx="308429" cy="308429"/>
              <a:chOff x="1338" y="1553"/>
              <a:chExt cx="1609" cy="1609"/>
            </a:xfrm>
          </p:grpSpPr>
          <p:sp>
            <p:nvSpPr>
              <p:cNvPr id="5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8"/>
            <p:cNvGrpSpPr>
              <a:grpSpLocks noChangeAspect="1"/>
            </p:cNvGrpSpPr>
            <p:nvPr/>
          </p:nvGrpSpPr>
          <p:grpSpPr bwMode="auto">
            <a:xfrm>
              <a:off x="6559237" y="1990831"/>
              <a:ext cx="308429" cy="308429"/>
              <a:chOff x="1338" y="1553"/>
              <a:chExt cx="1609" cy="1609"/>
            </a:xfrm>
          </p:grpSpPr>
          <p:sp>
            <p:nvSpPr>
              <p:cNvPr id="5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8"/>
            <p:cNvGrpSpPr>
              <a:grpSpLocks noChangeAspect="1"/>
            </p:cNvGrpSpPr>
            <p:nvPr/>
          </p:nvGrpSpPr>
          <p:grpSpPr bwMode="auto">
            <a:xfrm>
              <a:off x="6193110" y="1645940"/>
              <a:ext cx="308429" cy="308429"/>
              <a:chOff x="1338" y="1553"/>
              <a:chExt cx="1609" cy="1609"/>
            </a:xfrm>
          </p:grpSpPr>
          <p:sp>
            <p:nvSpPr>
              <p:cNvPr id="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8"/>
            <p:cNvGrpSpPr>
              <a:grpSpLocks noChangeAspect="1"/>
            </p:cNvGrpSpPr>
            <p:nvPr/>
          </p:nvGrpSpPr>
          <p:grpSpPr bwMode="auto">
            <a:xfrm>
              <a:off x="7239797" y="1990166"/>
              <a:ext cx="308429" cy="308429"/>
              <a:chOff x="1338" y="1553"/>
              <a:chExt cx="1609" cy="1609"/>
            </a:xfrm>
          </p:grpSpPr>
          <p:sp>
            <p:nvSpPr>
              <p:cNvPr id="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4" name="Group 63"/>
          <p:cNvGrpSpPr/>
          <p:nvPr/>
        </p:nvGrpSpPr>
        <p:grpSpPr>
          <a:xfrm>
            <a:off x="3169072" y="2648473"/>
            <a:ext cx="1355116" cy="665740"/>
            <a:chOff x="6193110" y="1634670"/>
            <a:chExt cx="1355116" cy="665740"/>
          </a:xfrm>
        </p:grpSpPr>
        <p:grpSp>
          <p:nvGrpSpPr>
            <p:cNvPr id="65" name="Group 8"/>
            <p:cNvGrpSpPr>
              <a:grpSpLocks noChangeAspect="1"/>
            </p:cNvGrpSpPr>
            <p:nvPr/>
          </p:nvGrpSpPr>
          <p:grpSpPr bwMode="auto">
            <a:xfrm>
              <a:off x="6539627" y="1651361"/>
              <a:ext cx="308429" cy="308429"/>
              <a:chOff x="1338" y="1553"/>
              <a:chExt cx="1609" cy="1609"/>
            </a:xfrm>
          </p:grpSpPr>
          <p:sp>
            <p:nvSpPr>
              <p:cNvPr id="8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 name="Group 8"/>
            <p:cNvGrpSpPr>
              <a:grpSpLocks noChangeAspect="1"/>
            </p:cNvGrpSpPr>
            <p:nvPr/>
          </p:nvGrpSpPr>
          <p:grpSpPr bwMode="auto">
            <a:xfrm>
              <a:off x="6888303" y="1991981"/>
              <a:ext cx="308429" cy="308429"/>
              <a:chOff x="1338" y="1553"/>
              <a:chExt cx="1609" cy="1609"/>
            </a:xfrm>
          </p:grpSpPr>
          <p:sp>
            <p:nvSpPr>
              <p:cNvPr id="7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8"/>
            <p:cNvGrpSpPr>
              <a:grpSpLocks noChangeAspect="1"/>
            </p:cNvGrpSpPr>
            <p:nvPr/>
          </p:nvGrpSpPr>
          <p:grpSpPr bwMode="auto">
            <a:xfrm>
              <a:off x="6886144" y="1634670"/>
              <a:ext cx="308429" cy="308429"/>
              <a:chOff x="1338" y="1553"/>
              <a:chExt cx="1609" cy="1609"/>
            </a:xfrm>
          </p:grpSpPr>
          <p:sp>
            <p:nvSpPr>
              <p:cNvPr id="7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 name="Group 8"/>
            <p:cNvGrpSpPr>
              <a:grpSpLocks noChangeAspect="1"/>
            </p:cNvGrpSpPr>
            <p:nvPr/>
          </p:nvGrpSpPr>
          <p:grpSpPr bwMode="auto">
            <a:xfrm>
              <a:off x="6559237" y="1990831"/>
              <a:ext cx="308429" cy="308429"/>
              <a:chOff x="1338" y="1553"/>
              <a:chExt cx="1609" cy="1609"/>
            </a:xfrm>
          </p:grpSpPr>
          <p:sp>
            <p:nvSpPr>
              <p:cNvPr id="7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 name="Group 8"/>
            <p:cNvGrpSpPr>
              <a:grpSpLocks noChangeAspect="1"/>
            </p:cNvGrpSpPr>
            <p:nvPr/>
          </p:nvGrpSpPr>
          <p:grpSpPr bwMode="auto">
            <a:xfrm>
              <a:off x="6193110" y="1645940"/>
              <a:ext cx="308429" cy="308429"/>
              <a:chOff x="1338" y="1553"/>
              <a:chExt cx="1609" cy="1609"/>
            </a:xfrm>
          </p:grpSpPr>
          <p:sp>
            <p:nvSpPr>
              <p:cNvPr id="7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 name="Group 8"/>
            <p:cNvGrpSpPr>
              <a:grpSpLocks noChangeAspect="1"/>
            </p:cNvGrpSpPr>
            <p:nvPr/>
          </p:nvGrpSpPr>
          <p:grpSpPr bwMode="auto">
            <a:xfrm>
              <a:off x="7239797" y="1990166"/>
              <a:ext cx="308429" cy="308429"/>
              <a:chOff x="1338" y="1553"/>
              <a:chExt cx="1609" cy="1609"/>
            </a:xfrm>
          </p:grpSpPr>
          <p:sp>
            <p:nvSpPr>
              <p:cNvPr id="7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3" name="Group 82"/>
          <p:cNvGrpSpPr/>
          <p:nvPr/>
        </p:nvGrpSpPr>
        <p:grpSpPr>
          <a:xfrm>
            <a:off x="4209031" y="2638820"/>
            <a:ext cx="1355116" cy="665740"/>
            <a:chOff x="6193110" y="1634670"/>
            <a:chExt cx="1355116" cy="665740"/>
          </a:xfrm>
        </p:grpSpPr>
        <p:grpSp>
          <p:nvGrpSpPr>
            <p:cNvPr id="84" name="Group 8"/>
            <p:cNvGrpSpPr>
              <a:grpSpLocks noChangeAspect="1"/>
            </p:cNvGrpSpPr>
            <p:nvPr/>
          </p:nvGrpSpPr>
          <p:grpSpPr bwMode="auto">
            <a:xfrm>
              <a:off x="6539627" y="1651361"/>
              <a:ext cx="308429" cy="308429"/>
              <a:chOff x="1338" y="1553"/>
              <a:chExt cx="1609" cy="1609"/>
            </a:xfrm>
          </p:grpSpPr>
          <p:sp>
            <p:nvSpPr>
              <p:cNvPr id="10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 name="Group 8"/>
            <p:cNvGrpSpPr>
              <a:grpSpLocks noChangeAspect="1"/>
            </p:cNvGrpSpPr>
            <p:nvPr/>
          </p:nvGrpSpPr>
          <p:grpSpPr bwMode="auto">
            <a:xfrm>
              <a:off x="6888303" y="1991981"/>
              <a:ext cx="308429" cy="308429"/>
              <a:chOff x="1338" y="1553"/>
              <a:chExt cx="1609" cy="1609"/>
            </a:xfrm>
          </p:grpSpPr>
          <p:sp>
            <p:nvSpPr>
              <p:cNvPr id="9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 name="Group 8"/>
            <p:cNvGrpSpPr>
              <a:grpSpLocks noChangeAspect="1"/>
            </p:cNvGrpSpPr>
            <p:nvPr/>
          </p:nvGrpSpPr>
          <p:grpSpPr bwMode="auto">
            <a:xfrm>
              <a:off x="6886144" y="1634670"/>
              <a:ext cx="308429" cy="308429"/>
              <a:chOff x="1338" y="1553"/>
              <a:chExt cx="1609" cy="1609"/>
            </a:xfrm>
          </p:grpSpPr>
          <p:sp>
            <p:nvSpPr>
              <p:cNvPr id="9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 name="Group 8"/>
            <p:cNvGrpSpPr>
              <a:grpSpLocks noChangeAspect="1"/>
            </p:cNvGrpSpPr>
            <p:nvPr/>
          </p:nvGrpSpPr>
          <p:grpSpPr bwMode="auto">
            <a:xfrm>
              <a:off x="6559237" y="1990831"/>
              <a:ext cx="308429" cy="308429"/>
              <a:chOff x="1338" y="1553"/>
              <a:chExt cx="1609" cy="1609"/>
            </a:xfrm>
          </p:grpSpPr>
          <p:sp>
            <p:nvSpPr>
              <p:cNvPr id="9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 name="Group 8"/>
            <p:cNvGrpSpPr>
              <a:grpSpLocks noChangeAspect="1"/>
            </p:cNvGrpSpPr>
            <p:nvPr/>
          </p:nvGrpSpPr>
          <p:grpSpPr bwMode="auto">
            <a:xfrm>
              <a:off x="6193110" y="1645940"/>
              <a:ext cx="308429" cy="308429"/>
              <a:chOff x="1338" y="1553"/>
              <a:chExt cx="1609" cy="1609"/>
            </a:xfrm>
          </p:grpSpPr>
          <p:sp>
            <p:nvSpPr>
              <p:cNvPr id="9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9" name="Group 8"/>
            <p:cNvGrpSpPr>
              <a:grpSpLocks noChangeAspect="1"/>
            </p:cNvGrpSpPr>
            <p:nvPr/>
          </p:nvGrpSpPr>
          <p:grpSpPr bwMode="auto">
            <a:xfrm>
              <a:off x="7239797" y="1990166"/>
              <a:ext cx="308429" cy="308429"/>
              <a:chOff x="1338" y="1553"/>
              <a:chExt cx="1609" cy="1609"/>
            </a:xfrm>
          </p:grpSpPr>
          <p:sp>
            <p:nvSpPr>
              <p:cNvPr id="9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2" name="Group 8"/>
          <p:cNvGrpSpPr>
            <a:grpSpLocks noChangeAspect="1"/>
          </p:cNvGrpSpPr>
          <p:nvPr/>
        </p:nvGrpSpPr>
        <p:grpSpPr bwMode="auto">
          <a:xfrm>
            <a:off x="2135722" y="3018181"/>
            <a:ext cx="308429" cy="308429"/>
            <a:chOff x="1338" y="1553"/>
            <a:chExt cx="1609" cy="1609"/>
          </a:xfrm>
        </p:grpSpPr>
        <p:sp>
          <p:nvSpPr>
            <p:cNvPr id="10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5" name="Group 104"/>
          <p:cNvGrpSpPr/>
          <p:nvPr/>
        </p:nvGrpSpPr>
        <p:grpSpPr>
          <a:xfrm>
            <a:off x="6328685" y="2646914"/>
            <a:ext cx="669373" cy="658354"/>
            <a:chOff x="6886798" y="1284745"/>
            <a:chExt cx="669373" cy="658354"/>
          </a:xfrm>
        </p:grpSpPr>
        <p:grpSp>
          <p:nvGrpSpPr>
            <p:cNvPr id="106" name="Group 8"/>
            <p:cNvGrpSpPr>
              <a:grpSpLocks noChangeAspect="1"/>
            </p:cNvGrpSpPr>
            <p:nvPr/>
          </p:nvGrpSpPr>
          <p:grpSpPr bwMode="auto">
            <a:xfrm>
              <a:off x="6886798" y="1284745"/>
              <a:ext cx="308429" cy="308429"/>
              <a:chOff x="1338" y="1553"/>
              <a:chExt cx="1609" cy="1609"/>
            </a:xfrm>
          </p:grpSpPr>
          <p:sp>
            <p:nvSpPr>
              <p:cNvPr id="11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8"/>
            <p:cNvGrpSpPr>
              <a:grpSpLocks noChangeAspect="1"/>
            </p:cNvGrpSpPr>
            <p:nvPr/>
          </p:nvGrpSpPr>
          <p:grpSpPr bwMode="auto">
            <a:xfrm>
              <a:off x="7247742" y="1284745"/>
              <a:ext cx="308429" cy="308429"/>
              <a:chOff x="1338" y="1553"/>
              <a:chExt cx="1609" cy="1609"/>
            </a:xfrm>
          </p:grpSpPr>
          <p:sp>
            <p:nvSpPr>
              <p:cNvPr id="11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8" name="Group 8"/>
            <p:cNvGrpSpPr>
              <a:grpSpLocks noChangeAspect="1"/>
            </p:cNvGrpSpPr>
            <p:nvPr/>
          </p:nvGrpSpPr>
          <p:grpSpPr bwMode="auto">
            <a:xfrm>
              <a:off x="7245217" y="1634670"/>
              <a:ext cx="308429" cy="308429"/>
              <a:chOff x="1338" y="1553"/>
              <a:chExt cx="1609" cy="1609"/>
            </a:xfrm>
          </p:grpSpPr>
          <p:sp>
            <p:nvSpPr>
              <p:cNvPr id="10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5" name="Group 114"/>
          <p:cNvGrpSpPr/>
          <p:nvPr/>
        </p:nvGrpSpPr>
        <p:grpSpPr>
          <a:xfrm>
            <a:off x="2665393" y="2327940"/>
            <a:ext cx="2684258" cy="324483"/>
            <a:chOff x="5961656" y="1966756"/>
            <a:chExt cx="2684258" cy="324483"/>
          </a:xfrm>
        </p:grpSpPr>
        <p:grpSp>
          <p:nvGrpSpPr>
            <p:cNvPr id="116" name="Group 8"/>
            <p:cNvGrpSpPr>
              <a:grpSpLocks noChangeAspect="1"/>
            </p:cNvGrpSpPr>
            <p:nvPr/>
          </p:nvGrpSpPr>
          <p:grpSpPr bwMode="auto">
            <a:xfrm>
              <a:off x="6637114" y="1969632"/>
              <a:ext cx="308429" cy="308429"/>
              <a:chOff x="1338" y="1553"/>
              <a:chExt cx="1609" cy="1609"/>
            </a:xfrm>
          </p:grpSpPr>
          <p:sp>
            <p:nvSpPr>
              <p:cNvPr id="13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7" name="Group 8"/>
            <p:cNvGrpSpPr>
              <a:grpSpLocks noChangeAspect="1"/>
            </p:cNvGrpSpPr>
            <p:nvPr/>
          </p:nvGrpSpPr>
          <p:grpSpPr bwMode="auto">
            <a:xfrm>
              <a:off x="6975133" y="1974383"/>
              <a:ext cx="308429" cy="308429"/>
              <a:chOff x="1338" y="1553"/>
              <a:chExt cx="1609" cy="1609"/>
            </a:xfrm>
          </p:grpSpPr>
          <p:sp>
            <p:nvSpPr>
              <p:cNvPr id="13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8" name="Group 8"/>
            <p:cNvGrpSpPr>
              <a:grpSpLocks noChangeAspect="1"/>
            </p:cNvGrpSpPr>
            <p:nvPr/>
          </p:nvGrpSpPr>
          <p:grpSpPr bwMode="auto">
            <a:xfrm>
              <a:off x="7317715" y="1967817"/>
              <a:ext cx="308429" cy="308429"/>
              <a:chOff x="1338" y="1553"/>
              <a:chExt cx="1609" cy="1609"/>
            </a:xfrm>
          </p:grpSpPr>
          <p:sp>
            <p:nvSpPr>
              <p:cNvPr id="13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9" name="Group 8"/>
            <p:cNvGrpSpPr>
              <a:grpSpLocks noChangeAspect="1"/>
            </p:cNvGrpSpPr>
            <p:nvPr/>
          </p:nvGrpSpPr>
          <p:grpSpPr bwMode="auto">
            <a:xfrm>
              <a:off x="7655734" y="1972568"/>
              <a:ext cx="308429" cy="308429"/>
              <a:chOff x="1338" y="1553"/>
              <a:chExt cx="1609" cy="1609"/>
            </a:xfrm>
          </p:grpSpPr>
          <p:sp>
            <p:nvSpPr>
              <p:cNvPr id="13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0" name="Group 8"/>
            <p:cNvGrpSpPr>
              <a:grpSpLocks noChangeAspect="1"/>
            </p:cNvGrpSpPr>
            <p:nvPr/>
          </p:nvGrpSpPr>
          <p:grpSpPr bwMode="auto">
            <a:xfrm>
              <a:off x="7999466" y="1966756"/>
              <a:ext cx="308429" cy="308429"/>
              <a:chOff x="1338" y="1553"/>
              <a:chExt cx="1609" cy="1609"/>
            </a:xfrm>
          </p:grpSpPr>
          <p:sp>
            <p:nvSpPr>
              <p:cNvPr id="13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8"/>
            <p:cNvGrpSpPr>
              <a:grpSpLocks noChangeAspect="1"/>
            </p:cNvGrpSpPr>
            <p:nvPr/>
          </p:nvGrpSpPr>
          <p:grpSpPr bwMode="auto">
            <a:xfrm>
              <a:off x="8337485" y="1971507"/>
              <a:ext cx="308429" cy="308429"/>
              <a:chOff x="1338" y="1553"/>
              <a:chExt cx="1609" cy="1609"/>
            </a:xfrm>
          </p:grpSpPr>
          <p:sp>
            <p:nvSpPr>
              <p:cNvPr id="12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 name="Group 8"/>
            <p:cNvGrpSpPr>
              <a:grpSpLocks noChangeAspect="1"/>
            </p:cNvGrpSpPr>
            <p:nvPr/>
          </p:nvGrpSpPr>
          <p:grpSpPr bwMode="auto">
            <a:xfrm>
              <a:off x="5961656" y="1978059"/>
              <a:ext cx="308429" cy="308429"/>
              <a:chOff x="1338" y="1553"/>
              <a:chExt cx="1609" cy="1609"/>
            </a:xfrm>
          </p:grpSpPr>
          <p:sp>
            <p:nvSpPr>
              <p:cNvPr id="12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3" name="Group 8"/>
            <p:cNvGrpSpPr>
              <a:grpSpLocks noChangeAspect="1"/>
            </p:cNvGrpSpPr>
            <p:nvPr/>
          </p:nvGrpSpPr>
          <p:grpSpPr bwMode="auto">
            <a:xfrm>
              <a:off x="6299675" y="1982810"/>
              <a:ext cx="308429" cy="308429"/>
              <a:chOff x="1338" y="1553"/>
              <a:chExt cx="1609" cy="1609"/>
            </a:xfrm>
          </p:grpSpPr>
          <p:sp>
            <p:nvSpPr>
              <p:cNvPr id="12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40" name="Group 139"/>
          <p:cNvGrpSpPr/>
          <p:nvPr/>
        </p:nvGrpSpPr>
        <p:grpSpPr>
          <a:xfrm>
            <a:off x="3646115" y="3364717"/>
            <a:ext cx="2684258" cy="324483"/>
            <a:chOff x="5961656" y="1966756"/>
            <a:chExt cx="2684258" cy="324483"/>
          </a:xfrm>
        </p:grpSpPr>
        <p:grpSp>
          <p:nvGrpSpPr>
            <p:cNvPr id="141" name="Group 8"/>
            <p:cNvGrpSpPr>
              <a:grpSpLocks noChangeAspect="1"/>
            </p:cNvGrpSpPr>
            <p:nvPr/>
          </p:nvGrpSpPr>
          <p:grpSpPr bwMode="auto">
            <a:xfrm>
              <a:off x="6637114" y="1969632"/>
              <a:ext cx="308429" cy="308429"/>
              <a:chOff x="1338" y="1553"/>
              <a:chExt cx="1609" cy="1609"/>
            </a:xfrm>
          </p:grpSpPr>
          <p:sp>
            <p:nvSpPr>
              <p:cNvPr id="16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2" name="Group 8"/>
            <p:cNvGrpSpPr>
              <a:grpSpLocks noChangeAspect="1"/>
            </p:cNvGrpSpPr>
            <p:nvPr/>
          </p:nvGrpSpPr>
          <p:grpSpPr bwMode="auto">
            <a:xfrm>
              <a:off x="6975133" y="1974383"/>
              <a:ext cx="308429" cy="308429"/>
              <a:chOff x="1338" y="1553"/>
              <a:chExt cx="1609" cy="1609"/>
            </a:xfrm>
          </p:grpSpPr>
          <p:sp>
            <p:nvSpPr>
              <p:cNvPr id="1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 name="Group 8"/>
            <p:cNvGrpSpPr>
              <a:grpSpLocks noChangeAspect="1"/>
            </p:cNvGrpSpPr>
            <p:nvPr/>
          </p:nvGrpSpPr>
          <p:grpSpPr bwMode="auto">
            <a:xfrm>
              <a:off x="7317715" y="1967817"/>
              <a:ext cx="308429" cy="308429"/>
              <a:chOff x="1338" y="1553"/>
              <a:chExt cx="1609" cy="1609"/>
            </a:xfrm>
          </p:grpSpPr>
          <p:sp>
            <p:nvSpPr>
              <p:cNvPr id="1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 name="Group 8"/>
            <p:cNvGrpSpPr>
              <a:grpSpLocks noChangeAspect="1"/>
            </p:cNvGrpSpPr>
            <p:nvPr/>
          </p:nvGrpSpPr>
          <p:grpSpPr bwMode="auto">
            <a:xfrm>
              <a:off x="7655734" y="1972568"/>
              <a:ext cx="308429" cy="308429"/>
              <a:chOff x="1338" y="1553"/>
              <a:chExt cx="1609" cy="1609"/>
            </a:xfrm>
          </p:grpSpPr>
          <p:sp>
            <p:nvSpPr>
              <p:cNvPr id="1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5" name="Group 8"/>
            <p:cNvGrpSpPr>
              <a:grpSpLocks noChangeAspect="1"/>
            </p:cNvGrpSpPr>
            <p:nvPr/>
          </p:nvGrpSpPr>
          <p:grpSpPr bwMode="auto">
            <a:xfrm>
              <a:off x="7999466" y="1966756"/>
              <a:ext cx="308429" cy="308429"/>
              <a:chOff x="1338" y="1553"/>
              <a:chExt cx="1609" cy="1609"/>
            </a:xfrm>
          </p:grpSpPr>
          <p:sp>
            <p:nvSpPr>
              <p:cNvPr id="15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 name="Group 8"/>
            <p:cNvGrpSpPr>
              <a:grpSpLocks noChangeAspect="1"/>
            </p:cNvGrpSpPr>
            <p:nvPr/>
          </p:nvGrpSpPr>
          <p:grpSpPr bwMode="auto">
            <a:xfrm>
              <a:off x="8337485" y="1971507"/>
              <a:ext cx="308429" cy="308429"/>
              <a:chOff x="1338" y="1553"/>
              <a:chExt cx="1609" cy="1609"/>
            </a:xfrm>
          </p:grpSpPr>
          <p:sp>
            <p:nvSpPr>
              <p:cNvPr id="15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7" name="Group 8"/>
            <p:cNvGrpSpPr>
              <a:grpSpLocks noChangeAspect="1"/>
            </p:cNvGrpSpPr>
            <p:nvPr/>
          </p:nvGrpSpPr>
          <p:grpSpPr bwMode="auto">
            <a:xfrm>
              <a:off x="5961656" y="1978059"/>
              <a:ext cx="308429" cy="308429"/>
              <a:chOff x="1338" y="1553"/>
              <a:chExt cx="1609" cy="1609"/>
            </a:xfrm>
          </p:grpSpPr>
          <p:sp>
            <p:nvSpPr>
              <p:cNvPr id="15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8"/>
            <p:cNvGrpSpPr>
              <a:grpSpLocks noChangeAspect="1"/>
            </p:cNvGrpSpPr>
            <p:nvPr/>
          </p:nvGrpSpPr>
          <p:grpSpPr bwMode="auto">
            <a:xfrm>
              <a:off x="6299675" y="1982810"/>
              <a:ext cx="308429" cy="308429"/>
              <a:chOff x="1338" y="1553"/>
              <a:chExt cx="1609" cy="1609"/>
            </a:xfrm>
          </p:grpSpPr>
          <p:sp>
            <p:nvSpPr>
              <p:cNvPr id="14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4" name="Group 812"/>
          <p:cNvGrpSpPr>
            <a:grpSpLocks noChangeAspect="1"/>
          </p:cNvGrpSpPr>
          <p:nvPr/>
        </p:nvGrpSpPr>
        <p:grpSpPr bwMode="auto">
          <a:xfrm>
            <a:off x="4186558" y="3884358"/>
            <a:ext cx="767708" cy="767708"/>
            <a:chOff x="6034" y="3314"/>
            <a:chExt cx="386" cy="386"/>
          </a:xfrm>
        </p:grpSpPr>
        <p:sp>
          <p:nvSpPr>
            <p:cNvPr id="235"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00" name="Shape 731"/>
          <p:cNvSpPr txBox="1"/>
          <p:nvPr/>
        </p:nvSpPr>
        <p:spPr>
          <a:xfrm>
            <a:off x="892277" y="149337"/>
            <a:ext cx="7449061" cy="510816"/>
          </a:xfrm>
          <a:prstGeom prst="rect">
            <a:avLst/>
          </a:prstGeom>
          <a:noFill/>
          <a:ln>
            <a:noFill/>
          </a:ln>
        </p:spPr>
        <p:txBody>
          <a:bodyPr lIns="91425" tIns="91425" rIns="91425" bIns="91425" anchor="b" anchorCtr="0">
            <a:noAutofit/>
          </a:bodyPr>
          <a:lstStyle/>
          <a:p>
            <a:pPr lvl="0" algn="ctr"/>
            <a:r>
              <a:rPr lang="en-US" sz="2800" dirty="0" smtClean="0"/>
              <a:t>Logging w/o a Platform</a:t>
            </a:r>
            <a:endParaRPr lang="en" sz="2800" dirty="0">
              <a:solidFill>
                <a:srgbClr val="000000"/>
              </a:solidFill>
            </a:endParaRPr>
          </a:p>
        </p:txBody>
      </p:sp>
      <p:grpSp>
        <p:nvGrpSpPr>
          <p:cNvPr id="501" name="Group 855"/>
          <p:cNvGrpSpPr>
            <a:grpSpLocks noChangeAspect="1"/>
          </p:cNvGrpSpPr>
          <p:nvPr/>
        </p:nvGrpSpPr>
        <p:grpSpPr bwMode="auto">
          <a:xfrm>
            <a:off x="2126274" y="2654059"/>
            <a:ext cx="307280" cy="307280"/>
            <a:chOff x="3619" y="3463"/>
            <a:chExt cx="386" cy="386"/>
          </a:xfrm>
        </p:grpSpPr>
        <p:sp>
          <p:nvSpPr>
            <p:cNvPr id="502"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5" name="Group 855"/>
          <p:cNvGrpSpPr>
            <a:grpSpLocks noChangeAspect="1"/>
          </p:cNvGrpSpPr>
          <p:nvPr/>
        </p:nvGrpSpPr>
        <p:grpSpPr bwMode="auto">
          <a:xfrm>
            <a:off x="2479057" y="3021711"/>
            <a:ext cx="307280" cy="307280"/>
            <a:chOff x="3619" y="3463"/>
            <a:chExt cx="386" cy="386"/>
          </a:xfrm>
        </p:grpSpPr>
        <p:sp>
          <p:nvSpPr>
            <p:cNvPr id="546"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7" name="Group 855"/>
          <p:cNvGrpSpPr>
            <a:grpSpLocks noChangeAspect="1"/>
          </p:cNvGrpSpPr>
          <p:nvPr/>
        </p:nvGrpSpPr>
        <p:grpSpPr bwMode="auto">
          <a:xfrm>
            <a:off x="2479576" y="2675973"/>
            <a:ext cx="307280" cy="307280"/>
            <a:chOff x="3619" y="3463"/>
            <a:chExt cx="386" cy="386"/>
          </a:xfrm>
        </p:grpSpPr>
        <p:sp>
          <p:nvSpPr>
            <p:cNvPr id="568"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9" name="Group 855"/>
          <p:cNvGrpSpPr>
            <a:grpSpLocks noChangeAspect="1"/>
          </p:cNvGrpSpPr>
          <p:nvPr/>
        </p:nvGrpSpPr>
        <p:grpSpPr bwMode="auto">
          <a:xfrm>
            <a:off x="2657867" y="2353805"/>
            <a:ext cx="307280" cy="307280"/>
            <a:chOff x="3619" y="3463"/>
            <a:chExt cx="386" cy="386"/>
          </a:xfrm>
        </p:grpSpPr>
        <p:sp>
          <p:nvSpPr>
            <p:cNvPr id="590"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1" name="Group 855"/>
          <p:cNvGrpSpPr>
            <a:grpSpLocks noChangeAspect="1"/>
          </p:cNvGrpSpPr>
          <p:nvPr/>
        </p:nvGrpSpPr>
        <p:grpSpPr bwMode="auto">
          <a:xfrm>
            <a:off x="3192910" y="2682384"/>
            <a:ext cx="307280" cy="307280"/>
            <a:chOff x="3619" y="3463"/>
            <a:chExt cx="386" cy="386"/>
          </a:xfrm>
        </p:grpSpPr>
        <p:sp>
          <p:nvSpPr>
            <p:cNvPr id="612"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9"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0"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1"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3" name="Group 855"/>
          <p:cNvGrpSpPr>
            <a:grpSpLocks noChangeAspect="1"/>
          </p:cNvGrpSpPr>
          <p:nvPr/>
        </p:nvGrpSpPr>
        <p:grpSpPr bwMode="auto">
          <a:xfrm>
            <a:off x="3021003" y="2344056"/>
            <a:ext cx="307280" cy="307280"/>
            <a:chOff x="3619" y="3463"/>
            <a:chExt cx="386" cy="386"/>
          </a:xfrm>
        </p:grpSpPr>
        <p:sp>
          <p:nvSpPr>
            <p:cNvPr id="634"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1"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2"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3"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5" name="Group 855"/>
          <p:cNvGrpSpPr>
            <a:grpSpLocks noChangeAspect="1"/>
          </p:cNvGrpSpPr>
          <p:nvPr/>
        </p:nvGrpSpPr>
        <p:grpSpPr bwMode="auto">
          <a:xfrm>
            <a:off x="2142238" y="3015854"/>
            <a:ext cx="307280" cy="307280"/>
            <a:chOff x="3619" y="3463"/>
            <a:chExt cx="386" cy="386"/>
          </a:xfrm>
        </p:grpSpPr>
        <p:sp>
          <p:nvSpPr>
            <p:cNvPr id="656"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3"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4"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5"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7" name="Group 855"/>
          <p:cNvGrpSpPr>
            <a:grpSpLocks noChangeAspect="1"/>
          </p:cNvGrpSpPr>
          <p:nvPr/>
        </p:nvGrpSpPr>
        <p:grpSpPr bwMode="auto">
          <a:xfrm>
            <a:off x="2829622" y="3050416"/>
            <a:ext cx="307280" cy="307280"/>
            <a:chOff x="3619" y="3463"/>
            <a:chExt cx="386" cy="386"/>
          </a:xfrm>
        </p:grpSpPr>
        <p:sp>
          <p:nvSpPr>
            <p:cNvPr id="678"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5"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6"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7"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9" name="Group 855"/>
          <p:cNvGrpSpPr>
            <a:grpSpLocks noChangeAspect="1"/>
          </p:cNvGrpSpPr>
          <p:nvPr/>
        </p:nvGrpSpPr>
        <p:grpSpPr bwMode="auto">
          <a:xfrm>
            <a:off x="2839620" y="2680679"/>
            <a:ext cx="307280" cy="307280"/>
            <a:chOff x="3619" y="3463"/>
            <a:chExt cx="386" cy="386"/>
          </a:xfrm>
        </p:grpSpPr>
        <p:sp>
          <p:nvSpPr>
            <p:cNvPr id="700"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4" name="Group 855"/>
          <p:cNvGrpSpPr>
            <a:grpSpLocks noChangeAspect="1"/>
          </p:cNvGrpSpPr>
          <p:nvPr/>
        </p:nvGrpSpPr>
        <p:grpSpPr bwMode="auto">
          <a:xfrm>
            <a:off x="4238499" y="2993451"/>
            <a:ext cx="307280" cy="307280"/>
            <a:chOff x="3619" y="3463"/>
            <a:chExt cx="386" cy="386"/>
          </a:xfrm>
        </p:grpSpPr>
        <p:sp>
          <p:nvSpPr>
            <p:cNvPr id="74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6" name="Group 855"/>
          <p:cNvGrpSpPr>
            <a:grpSpLocks noChangeAspect="1"/>
          </p:cNvGrpSpPr>
          <p:nvPr/>
        </p:nvGrpSpPr>
        <p:grpSpPr bwMode="auto">
          <a:xfrm>
            <a:off x="4318471" y="3354080"/>
            <a:ext cx="307280" cy="307280"/>
            <a:chOff x="3619" y="3463"/>
            <a:chExt cx="386" cy="386"/>
          </a:xfrm>
        </p:grpSpPr>
        <p:sp>
          <p:nvSpPr>
            <p:cNvPr id="76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8" name="Group 855"/>
          <p:cNvGrpSpPr>
            <a:grpSpLocks noChangeAspect="1"/>
          </p:cNvGrpSpPr>
          <p:nvPr/>
        </p:nvGrpSpPr>
        <p:grpSpPr bwMode="auto">
          <a:xfrm>
            <a:off x="3981984" y="3352571"/>
            <a:ext cx="307280" cy="307280"/>
            <a:chOff x="3619" y="3463"/>
            <a:chExt cx="386" cy="386"/>
          </a:xfrm>
        </p:grpSpPr>
        <p:sp>
          <p:nvSpPr>
            <p:cNvPr id="78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0" name="Group 855"/>
          <p:cNvGrpSpPr>
            <a:grpSpLocks noChangeAspect="1"/>
          </p:cNvGrpSpPr>
          <p:nvPr/>
        </p:nvGrpSpPr>
        <p:grpSpPr bwMode="auto">
          <a:xfrm>
            <a:off x="3645496" y="3360116"/>
            <a:ext cx="307280" cy="307280"/>
            <a:chOff x="3619" y="3463"/>
            <a:chExt cx="386" cy="386"/>
          </a:xfrm>
        </p:grpSpPr>
        <p:sp>
          <p:nvSpPr>
            <p:cNvPr id="81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32" name="Group 855"/>
          <p:cNvGrpSpPr>
            <a:grpSpLocks noChangeAspect="1"/>
          </p:cNvGrpSpPr>
          <p:nvPr/>
        </p:nvGrpSpPr>
        <p:grpSpPr bwMode="auto">
          <a:xfrm>
            <a:off x="3879378" y="3014576"/>
            <a:ext cx="307280" cy="307280"/>
            <a:chOff x="3619" y="3463"/>
            <a:chExt cx="386" cy="386"/>
          </a:xfrm>
        </p:grpSpPr>
        <p:sp>
          <p:nvSpPr>
            <p:cNvPr id="83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4" name="Group 855"/>
          <p:cNvGrpSpPr>
            <a:grpSpLocks noChangeAspect="1"/>
          </p:cNvGrpSpPr>
          <p:nvPr/>
        </p:nvGrpSpPr>
        <p:grpSpPr bwMode="auto">
          <a:xfrm>
            <a:off x="3857446" y="2646744"/>
            <a:ext cx="307280" cy="307280"/>
            <a:chOff x="3619" y="3463"/>
            <a:chExt cx="386" cy="386"/>
          </a:xfrm>
        </p:grpSpPr>
        <p:sp>
          <p:nvSpPr>
            <p:cNvPr id="85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6" name="Group 855"/>
          <p:cNvGrpSpPr>
            <a:grpSpLocks noChangeAspect="1"/>
          </p:cNvGrpSpPr>
          <p:nvPr/>
        </p:nvGrpSpPr>
        <p:grpSpPr bwMode="auto">
          <a:xfrm>
            <a:off x="4012162" y="2341602"/>
            <a:ext cx="307280" cy="307280"/>
            <a:chOff x="3619" y="3463"/>
            <a:chExt cx="386" cy="386"/>
          </a:xfrm>
        </p:grpSpPr>
        <p:sp>
          <p:nvSpPr>
            <p:cNvPr id="87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98" name="Group 855"/>
          <p:cNvGrpSpPr>
            <a:grpSpLocks noChangeAspect="1"/>
          </p:cNvGrpSpPr>
          <p:nvPr/>
        </p:nvGrpSpPr>
        <p:grpSpPr bwMode="auto">
          <a:xfrm>
            <a:off x="3678913" y="2334144"/>
            <a:ext cx="307280" cy="307280"/>
            <a:chOff x="3619" y="3463"/>
            <a:chExt cx="386" cy="386"/>
          </a:xfrm>
        </p:grpSpPr>
        <p:sp>
          <p:nvSpPr>
            <p:cNvPr id="89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20" name="Group 855"/>
          <p:cNvGrpSpPr>
            <a:grpSpLocks noChangeAspect="1"/>
          </p:cNvGrpSpPr>
          <p:nvPr/>
        </p:nvGrpSpPr>
        <p:grpSpPr bwMode="auto">
          <a:xfrm>
            <a:off x="3502151" y="2682958"/>
            <a:ext cx="307280" cy="307280"/>
            <a:chOff x="3619" y="3463"/>
            <a:chExt cx="386" cy="386"/>
          </a:xfrm>
        </p:grpSpPr>
        <p:sp>
          <p:nvSpPr>
            <p:cNvPr id="92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2" name="Group 855"/>
          <p:cNvGrpSpPr>
            <a:grpSpLocks noChangeAspect="1"/>
          </p:cNvGrpSpPr>
          <p:nvPr/>
        </p:nvGrpSpPr>
        <p:grpSpPr bwMode="auto">
          <a:xfrm>
            <a:off x="3482535" y="3012979"/>
            <a:ext cx="307280" cy="307280"/>
            <a:chOff x="3619" y="3463"/>
            <a:chExt cx="386" cy="386"/>
          </a:xfrm>
        </p:grpSpPr>
        <p:sp>
          <p:nvSpPr>
            <p:cNvPr id="94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64" name="Group 855"/>
          <p:cNvGrpSpPr>
            <a:grpSpLocks noChangeAspect="1"/>
          </p:cNvGrpSpPr>
          <p:nvPr/>
        </p:nvGrpSpPr>
        <p:grpSpPr bwMode="auto">
          <a:xfrm>
            <a:off x="3173208" y="3024088"/>
            <a:ext cx="307280" cy="307280"/>
            <a:chOff x="3619" y="3463"/>
            <a:chExt cx="386" cy="386"/>
          </a:xfrm>
        </p:grpSpPr>
        <p:sp>
          <p:nvSpPr>
            <p:cNvPr id="96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6" name="Group 855"/>
          <p:cNvGrpSpPr>
            <a:grpSpLocks noChangeAspect="1"/>
          </p:cNvGrpSpPr>
          <p:nvPr/>
        </p:nvGrpSpPr>
        <p:grpSpPr bwMode="auto">
          <a:xfrm>
            <a:off x="5354707" y="3375748"/>
            <a:ext cx="307280" cy="307280"/>
            <a:chOff x="3619" y="3463"/>
            <a:chExt cx="386" cy="386"/>
          </a:xfrm>
        </p:grpSpPr>
        <p:sp>
          <p:nvSpPr>
            <p:cNvPr id="98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08" name="Group 855"/>
          <p:cNvGrpSpPr>
            <a:grpSpLocks noChangeAspect="1"/>
          </p:cNvGrpSpPr>
          <p:nvPr/>
        </p:nvGrpSpPr>
        <p:grpSpPr bwMode="auto">
          <a:xfrm>
            <a:off x="3325608" y="2334144"/>
            <a:ext cx="307280" cy="307280"/>
            <a:chOff x="3619" y="3463"/>
            <a:chExt cx="386" cy="386"/>
          </a:xfrm>
        </p:grpSpPr>
        <p:sp>
          <p:nvSpPr>
            <p:cNvPr id="100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4" name="Group 855"/>
          <p:cNvGrpSpPr>
            <a:grpSpLocks noChangeAspect="1"/>
          </p:cNvGrpSpPr>
          <p:nvPr/>
        </p:nvGrpSpPr>
        <p:grpSpPr bwMode="auto">
          <a:xfrm>
            <a:off x="5063488" y="2342144"/>
            <a:ext cx="307280" cy="307280"/>
            <a:chOff x="3619" y="3463"/>
            <a:chExt cx="386" cy="386"/>
          </a:xfrm>
        </p:grpSpPr>
        <p:sp>
          <p:nvSpPr>
            <p:cNvPr id="107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6" name="Group 855"/>
          <p:cNvGrpSpPr>
            <a:grpSpLocks noChangeAspect="1"/>
          </p:cNvGrpSpPr>
          <p:nvPr/>
        </p:nvGrpSpPr>
        <p:grpSpPr bwMode="auto">
          <a:xfrm>
            <a:off x="4899017" y="2648452"/>
            <a:ext cx="307280" cy="307280"/>
            <a:chOff x="3619" y="3463"/>
            <a:chExt cx="386" cy="386"/>
          </a:xfrm>
        </p:grpSpPr>
        <p:sp>
          <p:nvSpPr>
            <p:cNvPr id="109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18" name="Group 855"/>
          <p:cNvGrpSpPr>
            <a:grpSpLocks noChangeAspect="1"/>
          </p:cNvGrpSpPr>
          <p:nvPr/>
        </p:nvGrpSpPr>
        <p:grpSpPr bwMode="auto">
          <a:xfrm>
            <a:off x="4906560" y="2981922"/>
            <a:ext cx="307280" cy="307280"/>
            <a:chOff x="3619" y="3463"/>
            <a:chExt cx="386" cy="386"/>
          </a:xfrm>
        </p:grpSpPr>
        <p:sp>
          <p:nvSpPr>
            <p:cNvPr id="111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40" name="Group 855"/>
          <p:cNvGrpSpPr>
            <a:grpSpLocks noChangeAspect="1"/>
          </p:cNvGrpSpPr>
          <p:nvPr/>
        </p:nvGrpSpPr>
        <p:grpSpPr bwMode="auto">
          <a:xfrm>
            <a:off x="4986533" y="3369712"/>
            <a:ext cx="307280" cy="307280"/>
            <a:chOff x="3619" y="3463"/>
            <a:chExt cx="386" cy="386"/>
          </a:xfrm>
        </p:grpSpPr>
        <p:sp>
          <p:nvSpPr>
            <p:cNvPr id="114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62" name="Group 855"/>
          <p:cNvGrpSpPr>
            <a:grpSpLocks noChangeAspect="1"/>
          </p:cNvGrpSpPr>
          <p:nvPr/>
        </p:nvGrpSpPr>
        <p:grpSpPr bwMode="auto">
          <a:xfrm>
            <a:off x="4668153" y="3386310"/>
            <a:ext cx="307280" cy="307280"/>
            <a:chOff x="3619" y="3463"/>
            <a:chExt cx="386" cy="386"/>
          </a:xfrm>
        </p:grpSpPr>
        <p:sp>
          <p:nvSpPr>
            <p:cNvPr id="116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84" name="Group 855"/>
          <p:cNvGrpSpPr>
            <a:grpSpLocks noChangeAspect="1"/>
          </p:cNvGrpSpPr>
          <p:nvPr/>
        </p:nvGrpSpPr>
        <p:grpSpPr bwMode="auto">
          <a:xfrm>
            <a:off x="4576109" y="2995503"/>
            <a:ext cx="307280" cy="307280"/>
            <a:chOff x="3619" y="3463"/>
            <a:chExt cx="386" cy="386"/>
          </a:xfrm>
        </p:grpSpPr>
        <p:sp>
          <p:nvSpPr>
            <p:cNvPr id="118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06" name="Group 855"/>
          <p:cNvGrpSpPr>
            <a:grpSpLocks noChangeAspect="1"/>
          </p:cNvGrpSpPr>
          <p:nvPr/>
        </p:nvGrpSpPr>
        <p:grpSpPr bwMode="auto">
          <a:xfrm>
            <a:off x="4547440" y="2686175"/>
            <a:ext cx="307280" cy="307280"/>
            <a:chOff x="3619" y="3463"/>
            <a:chExt cx="386" cy="386"/>
          </a:xfrm>
        </p:grpSpPr>
        <p:sp>
          <p:nvSpPr>
            <p:cNvPr id="120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8" name="Group 855"/>
          <p:cNvGrpSpPr>
            <a:grpSpLocks noChangeAspect="1"/>
          </p:cNvGrpSpPr>
          <p:nvPr/>
        </p:nvGrpSpPr>
        <p:grpSpPr bwMode="auto">
          <a:xfrm>
            <a:off x="4690787" y="2349688"/>
            <a:ext cx="307280" cy="307280"/>
            <a:chOff x="3619" y="3463"/>
            <a:chExt cx="386" cy="386"/>
          </a:xfrm>
        </p:grpSpPr>
        <p:sp>
          <p:nvSpPr>
            <p:cNvPr id="122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50" name="Group 855"/>
          <p:cNvGrpSpPr>
            <a:grpSpLocks noChangeAspect="1"/>
          </p:cNvGrpSpPr>
          <p:nvPr/>
        </p:nvGrpSpPr>
        <p:grpSpPr bwMode="auto">
          <a:xfrm>
            <a:off x="4363353" y="2348179"/>
            <a:ext cx="307280" cy="307280"/>
            <a:chOff x="3619" y="3463"/>
            <a:chExt cx="386" cy="386"/>
          </a:xfrm>
        </p:grpSpPr>
        <p:sp>
          <p:nvSpPr>
            <p:cNvPr id="125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72" name="Group 855"/>
          <p:cNvGrpSpPr>
            <a:grpSpLocks noChangeAspect="1"/>
          </p:cNvGrpSpPr>
          <p:nvPr/>
        </p:nvGrpSpPr>
        <p:grpSpPr bwMode="auto">
          <a:xfrm>
            <a:off x="4226042" y="2663542"/>
            <a:ext cx="307280" cy="307280"/>
            <a:chOff x="3619" y="3463"/>
            <a:chExt cx="386" cy="386"/>
          </a:xfrm>
        </p:grpSpPr>
        <p:sp>
          <p:nvSpPr>
            <p:cNvPr id="127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16" name="Group 855"/>
          <p:cNvGrpSpPr>
            <a:grpSpLocks noChangeAspect="1"/>
          </p:cNvGrpSpPr>
          <p:nvPr/>
        </p:nvGrpSpPr>
        <p:grpSpPr bwMode="auto">
          <a:xfrm>
            <a:off x="5696058" y="3348463"/>
            <a:ext cx="307280" cy="307280"/>
            <a:chOff x="3619" y="3463"/>
            <a:chExt cx="386" cy="386"/>
          </a:xfrm>
        </p:grpSpPr>
        <p:sp>
          <p:nvSpPr>
            <p:cNvPr id="131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38" name="Group 855"/>
          <p:cNvGrpSpPr>
            <a:grpSpLocks noChangeAspect="1"/>
          </p:cNvGrpSpPr>
          <p:nvPr/>
        </p:nvGrpSpPr>
        <p:grpSpPr bwMode="auto">
          <a:xfrm>
            <a:off x="5631175" y="2993868"/>
            <a:ext cx="307280" cy="307280"/>
            <a:chOff x="3619" y="3463"/>
            <a:chExt cx="386" cy="386"/>
          </a:xfrm>
        </p:grpSpPr>
        <p:sp>
          <p:nvSpPr>
            <p:cNvPr id="133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60" name="Group 855"/>
          <p:cNvGrpSpPr>
            <a:grpSpLocks noChangeAspect="1"/>
          </p:cNvGrpSpPr>
          <p:nvPr/>
        </p:nvGrpSpPr>
        <p:grpSpPr bwMode="auto">
          <a:xfrm>
            <a:off x="5620613" y="2657381"/>
            <a:ext cx="307280" cy="307280"/>
            <a:chOff x="3619" y="3463"/>
            <a:chExt cx="386" cy="386"/>
          </a:xfrm>
        </p:grpSpPr>
        <p:sp>
          <p:nvSpPr>
            <p:cNvPr id="136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82" name="Group 855"/>
          <p:cNvGrpSpPr>
            <a:grpSpLocks noChangeAspect="1"/>
          </p:cNvGrpSpPr>
          <p:nvPr/>
        </p:nvGrpSpPr>
        <p:grpSpPr bwMode="auto">
          <a:xfrm>
            <a:off x="5275072" y="2655873"/>
            <a:ext cx="307280" cy="307280"/>
            <a:chOff x="3619" y="3463"/>
            <a:chExt cx="386" cy="386"/>
          </a:xfrm>
        </p:grpSpPr>
        <p:sp>
          <p:nvSpPr>
            <p:cNvPr id="138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04" name="Group 855"/>
          <p:cNvGrpSpPr>
            <a:grpSpLocks noChangeAspect="1"/>
          </p:cNvGrpSpPr>
          <p:nvPr/>
        </p:nvGrpSpPr>
        <p:grpSpPr bwMode="auto">
          <a:xfrm>
            <a:off x="5282616" y="3007449"/>
            <a:ext cx="307280" cy="307280"/>
            <a:chOff x="3619" y="3463"/>
            <a:chExt cx="386" cy="386"/>
          </a:xfrm>
        </p:grpSpPr>
        <p:sp>
          <p:nvSpPr>
            <p:cNvPr id="140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8" name="Group 855"/>
          <p:cNvGrpSpPr>
            <a:grpSpLocks noChangeAspect="1"/>
          </p:cNvGrpSpPr>
          <p:nvPr/>
        </p:nvGrpSpPr>
        <p:grpSpPr bwMode="auto">
          <a:xfrm>
            <a:off x="6702822" y="2631329"/>
            <a:ext cx="307280" cy="307280"/>
            <a:chOff x="3619" y="3463"/>
            <a:chExt cx="386" cy="386"/>
          </a:xfrm>
        </p:grpSpPr>
        <p:sp>
          <p:nvSpPr>
            <p:cNvPr id="144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70" name="Group 855"/>
          <p:cNvGrpSpPr>
            <a:grpSpLocks noChangeAspect="1"/>
          </p:cNvGrpSpPr>
          <p:nvPr/>
        </p:nvGrpSpPr>
        <p:grpSpPr bwMode="auto">
          <a:xfrm>
            <a:off x="6719421" y="3001011"/>
            <a:ext cx="307280" cy="307280"/>
            <a:chOff x="3619" y="3463"/>
            <a:chExt cx="386" cy="386"/>
          </a:xfrm>
        </p:grpSpPr>
        <p:sp>
          <p:nvSpPr>
            <p:cNvPr id="147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92" name="Group 855"/>
          <p:cNvGrpSpPr>
            <a:grpSpLocks noChangeAspect="1"/>
          </p:cNvGrpSpPr>
          <p:nvPr/>
        </p:nvGrpSpPr>
        <p:grpSpPr bwMode="auto">
          <a:xfrm>
            <a:off x="6328613" y="2646417"/>
            <a:ext cx="307280" cy="307280"/>
            <a:chOff x="3619" y="3463"/>
            <a:chExt cx="386" cy="386"/>
          </a:xfrm>
        </p:grpSpPr>
        <p:sp>
          <p:nvSpPr>
            <p:cNvPr id="149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14" name="Group 855"/>
          <p:cNvGrpSpPr>
            <a:grpSpLocks noChangeAspect="1"/>
          </p:cNvGrpSpPr>
          <p:nvPr/>
        </p:nvGrpSpPr>
        <p:grpSpPr bwMode="auto">
          <a:xfrm>
            <a:off x="6327103" y="3007048"/>
            <a:ext cx="307280" cy="307280"/>
            <a:chOff x="3619" y="3463"/>
            <a:chExt cx="386" cy="386"/>
          </a:xfrm>
        </p:grpSpPr>
        <p:sp>
          <p:nvSpPr>
            <p:cNvPr id="151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36" name="Group 855"/>
          <p:cNvGrpSpPr>
            <a:grpSpLocks noChangeAspect="1"/>
          </p:cNvGrpSpPr>
          <p:nvPr/>
        </p:nvGrpSpPr>
        <p:grpSpPr bwMode="auto">
          <a:xfrm>
            <a:off x="6026831" y="3340517"/>
            <a:ext cx="307280" cy="307280"/>
            <a:chOff x="3619" y="3463"/>
            <a:chExt cx="386" cy="386"/>
          </a:xfrm>
        </p:grpSpPr>
        <p:sp>
          <p:nvSpPr>
            <p:cNvPr id="153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8" name="Group 855"/>
          <p:cNvGrpSpPr>
            <a:grpSpLocks noChangeAspect="1"/>
          </p:cNvGrpSpPr>
          <p:nvPr/>
        </p:nvGrpSpPr>
        <p:grpSpPr bwMode="auto">
          <a:xfrm>
            <a:off x="5965143" y="3022263"/>
            <a:ext cx="307280" cy="307280"/>
            <a:chOff x="3619" y="3463"/>
            <a:chExt cx="386" cy="386"/>
          </a:xfrm>
        </p:grpSpPr>
        <p:sp>
          <p:nvSpPr>
            <p:cNvPr id="155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80" name="Group 855"/>
          <p:cNvGrpSpPr>
            <a:grpSpLocks noChangeAspect="1"/>
          </p:cNvGrpSpPr>
          <p:nvPr/>
        </p:nvGrpSpPr>
        <p:grpSpPr bwMode="auto">
          <a:xfrm>
            <a:off x="5960439" y="2640382"/>
            <a:ext cx="307280" cy="307280"/>
            <a:chOff x="3619" y="3463"/>
            <a:chExt cx="386" cy="386"/>
          </a:xfrm>
        </p:grpSpPr>
        <p:sp>
          <p:nvSpPr>
            <p:cNvPr id="158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24" name="Group 855"/>
          <p:cNvGrpSpPr>
            <a:grpSpLocks noChangeAspect="1"/>
          </p:cNvGrpSpPr>
          <p:nvPr/>
        </p:nvGrpSpPr>
        <p:grpSpPr bwMode="auto">
          <a:xfrm>
            <a:off x="7659473" y="3231606"/>
            <a:ext cx="307280" cy="307280"/>
            <a:chOff x="3619" y="3463"/>
            <a:chExt cx="386" cy="386"/>
          </a:xfrm>
        </p:grpSpPr>
        <p:sp>
          <p:nvSpPr>
            <p:cNvPr id="162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46" name="Group 855"/>
          <p:cNvGrpSpPr>
            <a:grpSpLocks noChangeAspect="1"/>
          </p:cNvGrpSpPr>
          <p:nvPr/>
        </p:nvGrpSpPr>
        <p:grpSpPr bwMode="auto">
          <a:xfrm>
            <a:off x="1664569" y="3237373"/>
            <a:ext cx="307280" cy="307280"/>
            <a:chOff x="3619" y="3463"/>
            <a:chExt cx="386" cy="386"/>
          </a:xfrm>
        </p:grpSpPr>
        <p:sp>
          <p:nvSpPr>
            <p:cNvPr id="164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68" name="Group 172"/>
          <p:cNvGrpSpPr>
            <a:grpSpLocks noChangeAspect="1"/>
          </p:cNvGrpSpPr>
          <p:nvPr/>
        </p:nvGrpSpPr>
        <p:grpSpPr bwMode="auto">
          <a:xfrm>
            <a:off x="3920017" y="4217008"/>
            <a:ext cx="469901" cy="468313"/>
            <a:chOff x="2618" y="2914"/>
            <a:chExt cx="296" cy="295"/>
          </a:xfrm>
        </p:grpSpPr>
        <p:sp>
          <p:nvSpPr>
            <p:cNvPr id="1669" name="AutoShape 171"/>
            <p:cNvSpPr>
              <a:spLocks noChangeAspect="1" noChangeArrowheads="1" noTextEdit="1"/>
            </p:cNvSpPr>
            <p:nvPr/>
          </p:nvSpPr>
          <p:spPr bwMode="auto">
            <a:xfrm>
              <a:off x="2618" y="2914"/>
              <a:ext cx="29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Freeform 173"/>
            <p:cNvSpPr>
              <a:spLocks/>
            </p:cNvSpPr>
            <p:nvPr/>
          </p:nvSpPr>
          <p:spPr bwMode="auto">
            <a:xfrm>
              <a:off x="2626" y="2922"/>
              <a:ext cx="192" cy="191"/>
            </a:xfrm>
            <a:custGeom>
              <a:avLst/>
              <a:gdLst>
                <a:gd name="T0" fmla="*/ 398 w 398"/>
                <a:gd name="T1" fmla="*/ 354 h 398"/>
                <a:gd name="T2" fmla="*/ 340 w 398"/>
                <a:gd name="T3" fmla="*/ 296 h 398"/>
                <a:gd name="T4" fmla="*/ 375 w 398"/>
                <a:gd name="T5" fmla="*/ 187 h 398"/>
                <a:gd name="T6" fmla="*/ 187 w 398"/>
                <a:gd name="T7" fmla="*/ 0 h 398"/>
                <a:gd name="T8" fmla="*/ 0 w 398"/>
                <a:gd name="T9" fmla="*/ 187 h 398"/>
                <a:gd name="T10" fmla="*/ 187 w 398"/>
                <a:gd name="T11" fmla="*/ 375 h 398"/>
                <a:gd name="T12" fmla="*/ 296 w 398"/>
                <a:gd name="T13" fmla="*/ 340 h 398"/>
                <a:gd name="T14" fmla="*/ 354 w 398"/>
                <a:gd name="T15" fmla="*/ 398 h 398"/>
                <a:gd name="T16" fmla="*/ 398 w 398"/>
                <a:gd name="T17" fmla="*/ 35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98">
                  <a:moveTo>
                    <a:pt x="398" y="354"/>
                  </a:moveTo>
                  <a:lnTo>
                    <a:pt x="340" y="296"/>
                  </a:lnTo>
                  <a:cubicBezTo>
                    <a:pt x="362" y="265"/>
                    <a:pt x="375" y="228"/>
                    <a:pt x="375" y="187"/>
                  </a:cubicBezTo>
                  <a:cubicBezTo>
                    <a:pt x="375" y="84"/>
                    <a:pt x="291" y="0"/>
                    <a:pt x="187" y="0"/>
                  </a:cubicBezTo>
                  <a:cubicBezTo>
                    <a:pt x="84" y="0"/>
                    <a:pt x="0" y="84"/>
                    <a:pt x="0" y="187"/>
                  </a:cubicBezTo>
                  <a:cubicBezTo>
                    <a:pt x="0" y="291"/>
                    <a:pt x="84" y="375"/>
                    <a:pt x="187" y="375"/>
                  </a:cubicBezTo>
                  <a:cubicBezTo>
                    <a:pt x="228" y="375"/>
                    <a:pt x="265" y="362"/>
                    <a:pt x="296" y="340"/>
                  </a:cubicBezTo>
                  <a:lnTo>
                    <a:pt x="354" y="398"/>
                  </a:lnTo>
                  <a:lnTo>
                    <a:pt x="398" y="354"/>
                  </a:lnTo>
                  <a:close/>
                </a:path>
              </a:pathLst>
            </a:custGeom>
            <a:solidFill>
              <a:srgbClr val="9AA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74"/>
            <p:cNvSpPr>
              <a:spLocks noChangeArrowheads="1"/>
            </p:cNvSpPr>
            <p:nvPr/>
          </p:nvSpPr>
          <p:spPr bwMode="auto">
            <a:xfrm>
              <a:off x="2656" y="2951"/>
              <a:ext cx="120" cy="121"/>
            </a:xfrm>
            <a:prstGeom prst="ellipse">
              <a:avLst/>
            </a:prstGeom>
            <a:solidFill>
              <a:srgbClr val="BDDD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2" name="Freeform 175"/>
            <p:cNvSpPr>
              <a:spLocks/>
            </p:cNvSpPr>
            <p:nvPr/>
          </p:nvSpPr>
          <p:spPr bwMode="auto">
            <a:xfrm>
              <a:off x="2775" y="3071"/>
              <a:ext cx="124" cy="124"/>
            </a:xfrm>
            <a:custGeom>
              <a:avLst/>
              <a:gdLst>
                <a:gd name="T0" fmla="*/ 233 w 258"/>
                <a:gd name="T1" fmla="*/ 144 h 257"/>
                <a:gd name="T2" fmla="*/ 101 w 258"/>
                <a:gd name="T3" fmla="*/ 12 h 257"/>
                <a:gd name="T4" fmla="*/ 56 w 258"/>
                <a:gd name="T5" fmla="*/ 12 h 257"/>
                <a:gd name="T6" fmla="*/ 12 w 258"/>
                <a:gd name="T7" fmla="*/ 56 h 257"/>
                <a:gd name="T8" fmla="*/ 12 w 258"/>
                <a:gd name="T9" fmla="*/ 100 h 257"/>
                <a:gd name="T10" fmla="*/ 56 w 258"/>
                <a:gd name="T11" fmla="*/ 144 h 257"/>
                <a:gd name="T12" fmla="*/ 145 w 258"/>
                <a:gd name="T13" fmla="*/ 233 h 257"/>
                <a:gd name="T14" fmla="*/ 233 w 258"/>
                <a:gd name="T15" fmla="*/ 233 h 257"/>
                <a:gd name="T16" fmla="*/ 233 w 258"/>
                <a:gd name="T17" fmla="*/ 14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57">
                  <a:moveTo>
                    <a:pt x="233" y="144"/>
                  </a:moveTo>
                  <a:lnTo>
                    <a:pt x="101" y="12"/>
                  </a:lnTo>
                  <a:cubicBezTo>
                    <a:pt x="88" y="0"/>
                    <a:pt x="69" y="0"/>
                    <a:pt x="56" y="12"/>
                  </a:cubicBezTo>
                  <a:lnTo>
                    <a:pt x="12" y="56"/>
                  </a:lnTo>
                  <a:cubicBezTo>
                    <a:pt x="0" y="68"/>
                    <a:pt x="0" y="88"/>
                    <a:pt x="12" y="100"/>
                  </a:cubicBezTo>
                  <a:lnTo>
                    <a:pt x="56" y="144"/>
                  </a:lnTo>
                  <a:lnTo>
                    <a:pt x="145" y="233"/>
                  </a:lnTo>
                  <a:cubicBezTo>
                    <a:pt x="169" y="257"/>
                    <a:pt x="209" y="257"/>
                    <a:pt x="233" y="233"/>
                  </a:cubicBezTo>
                  <a:cubicBezTo>
                    <a:pt x="258" y="208"/>
                    <a:pt x="258" y="169"/>
                    <a:pt x="233" y="144"/>
                  </a:cubicBezTo>
                  <a:close/>
                </a:path>
              </a:pathLst>
            </a:custGeom>
            <a:solidFill>
              <a:srgbClr val="677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73" name="TextBox 1672"/>
          <p:cNvSpPr txBox="1"/>
          <p:nvPr/>
        </p:nvSpPr>
        <p:spPr>
          <a:xfrm>
            <a:off x="8249478" y="1600200"/>
            <a:ext cx="184731" cy="307777"/>
          </a:xfrm>
          <a:prstGeom prst="rect">
            <a:avLst/>
          </a:prstGeom>
          <a:noFill/>
        </p:spPr>
        <p:txBody>
          <a:bodyPr wrap="none" rtlCol="0">
            <a:spAutoFit/>
          </a:bodyPr>
          <a:lstStyle/>
          <a:p>
            <a:endParaRPr lang="en-US" dirty="0"/>
          </a:p>
        </p:txBody>
      </p:sp>
      <p:grpSp>
        <p:nvGrpSpPr>
          <p:cNvPr id="1679" name="Group 1678"/>
          <p:cNvGrpSpPr/>
          <p:nvPr/>
        </p:nvGrpSpPr>
        <p:grpSpPr>
          <a:xfrm>
            <a:off x="4186149" y="3884358"/>
            <a:ext cx="768096" cy="943515"/>
            <a:chOff x="7020246" y="4185275"/>
            <a:chExt cx="768096" cy="943515"/>
          </a:xfrm>
        </p:grpSpPr>
        <p:grpSp>
          <p:nvGrpSpPr>
            <p:cNvPr id="1680" name="Group 67"/>
            <p:cNvGrpSpPr>
              <a:grpSpLocks noChangeAspect="1"/>
            </p:cNvGrpSpPr>
            <p:nvPr/>
          </p:nvGrpSpPr>
          <p:grpSpPr bwMode="auto">
            <a:xfrm>
              <a:off x="7020246" y="4360694"/>
              <a:ext cx="768096" cy="768096"/>
              <a:chOff x="4173" y="2802"/>
              <a:chExt cx="386" cy="386"/>
            </a:xfrm>
          </p:grpSpPr>
          <p:sp>
            <p:nvSpPr>
              <p:cNvPr id="1688" name="AutoShape 66"/>
              <p:cNvSpPr>
                <a:spLocks noChangeAspect="1" noChangeArrowheads="1" noTextEdit="1"/>
              </p:cNvSpPr>
              <p:nvPr/>
            </p:nvSpPr>
            <p:spPr bwMode="auto">
              <a:xfrm>
                <a:off x="4173" y="280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Oval 68"/>
              <p:cNvSpPr>
                <a:spLocks noChangeArrowheads="1"/>
              </p:cNvSpPr>
              <p:nvPr/>
            </p:nvSpPr>
            <p:spPr bwMode="auto">
              <a:xfrm>
                <a:off x="4185" y="2814"/>
                <a:ext cx="361" cy="361"/>
              </a:xfrm>
              <a:prstGeom prst="ellipse">
                <a:avLst/>
              </a:prstGeom>
              <a:solidFill>
                <a:srgbClr val="F467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69"/>
              <p:cNvSpPr>
                <a:spLocks/>
              </p:cNvSpPr>
              <p:nvPr/>
            </p:nvSpPr>
            <p:spPr bwMode="auto">
              <a:xfrm>
                <a:off x="4301" y="3059"/>
                <a:ext cx="129" cy="36"/>
              </a:xfrm>
              <a:custGeom>
                <a:avLst/>
                <a:gdLst>
                  <a:gd name="T0" fmla="*/ 268 w 268"/>
                  <a:gd name="T1" fmla="*/ 75 h 75"/>
                  <a:gd name="T2" fmla="*/ 201 w 268"/>
                  <a:gd name="T3" fmla="*/ 49 h 75"/>
                  <a:gd name="T4" fmla="*/ 134 w 268"/>
                  <a:gd name="T5" fmla="*/ 41 h 75"/>
                  <a:gd name="T6" fmla="*/ 67 w 268"/>
                  <a:gd name="T7" fmla="*/ 49 h 75"/>
                  <a:gd name="T8" fmla="*/ 0 w 268"/>
                  <a:gd name="T9" fmla="*/ 75 h 75"/>
                  <a:gd name="T10" fmla="*/ 55 w 268"/>
                  <a:gd name="T11" fmla="*/ 19 h 75"/>
                  <a:gd name="T12" fmla="*/ 134 w 268"/>
                  <a:gd name="T13" fmla="*/ 0 h 75"/>
                  <a:gd name="T14" fmla="*/ 213 w 268"/>
                  <a:gd name="T15" fmla="*/ 19 h 75"/>
                  <a:gd name="T16" fmla="*/ 268 w 268"/>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75">
                    <a:moveTo>
                      <a:pt x="268" y="75"/>
                    </a:moveTo>
                    <a:cubicBezTo>
                      <a:pt x="245" y="62"/>
                      <a:pt x="223" y="54"/>
                      <a:pt x="201" y="49"/>
                    </a:cubicBezTo>
                    <a:cubicBezTo>
                      <a:pt x="179" y="44"/>
                      <a:pt x="156" y="41"/>
                      <a:pt x="134" y="41"/>
                    </a:cubicBezTo>
                    <a:cubicBezTo>
                      <a:pt x="112" y="41"/>
                      <a:pt x="89" y="44"/>
                      <a:pt x="67" y="49"/>
                    </a:cubicBezTo>
                    <a:cubicBezTo>
                      <a:pt x="45" y="54"/>
                      <a:pt x="23" y="62"/>
                      <a:pt x="0" y="75"/>
                    </a:cubicBezTo>
                    <a:cubicBezTo>
                      <a:pt x="10" y="51"/>
                      <a:pt x="32" y="31"/>
                      <a:pt x="55" y="19"/>
                    </a:cubicBezTo>
                    <a:cubicBezTo>
                      <a:pt x="80" y="6"/>
                      <a:pt x="107" y="0"/>
                      <a:pt x="134" y="0"/>
                    </a:cubicBezTo>
                    <a:cubicBezTo>
                      <a:pt x="161" y="0"/>
                      <a:pt x="188" y="6"/>
                      <a:pt x="213" y="19"/>
                    </a:cubicBezTo>
                    <a:cubicBezTo>
                      <a:pt x="236" y="31"/>
                      <a:pt x="258" y="51"/>
                      <a:pt x="268" y="75"/>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Freeform 70"/>
              <p:cNvSpPr>
                <a:spLocks/>
              </p:cNvSpPr>
              <p:nvPr/>
            </p:nvSpPr>
            <p:spPr bwMode="auto">
              <a:xfrm>
                <a:off x="4384" y="2930"/>
                <a:ext cx="116" cy="101"/>
              </a:xfrm>
              <a:custGeom>
                <a:avLst/>
                <a:gdLst>
                  <a:gd name="T0" fmla="*/ 215 w 240"/>
                  <a:gd name="T1" fmla="*/ 40 h 209"/>
                  <a:gd name="T2" fmla="*/ 163 w 240"/>
                  <a:gd name="T3" fmla="*/ 184 h 209"/>
                  <a:gd name="T4" fmla="*/ 19 w 240"/>
                  <a:gd name="T5" fmla="*/ 132 h 209"/>
                  <a:gd name="T6" fmla="*/ 215 w 240"/>
                  <a:gd name="T7" fmla="*/ 40 h 209"/>
                </a:gdLst>
                <a:ahLst/>
                <a:cxnLst>
                  <a:cxn ang="0">
                    <a:pos x="T0" y="T1"/>
                  </a:cxn>
                  <a:cxn ang="0">
                    <a:pos x="T2" y="T3"/>
                  </a:cxn>
                  <a:cxn ang="0">
                    <a:pos x="T4" y="T5"/>
                  </a:cxn>
                  <a:cxn ang="0">
                    <a:pos x="T6" y="T7"/>
                  </a:cxn>
                </a:cxnLst>
                <a:rect l="0" t="0" r="r" b="b"/>
                <a:pathLst>
                  <a:path w="240" h="209">
                    <a:moveTo>
                      <a:pt x="215" y="40"/>
                    </a:moveTo>
                    <a:cubicBezTo>
                      <a:pt x="240" y="94"/>
                      <a:pt x="216" y="158"/>
                      <a:pt x="163" y="184"/>
                    </a:cubicBezTo>
                    <a:cubicBezTo>
                      <a:pt x="109" y="209"/>
                      <a:pt x="45" y="185"/>
                      <a:pt x="19" y="132"/>
                    </a:cubicBezTo>
                    <a:cubicBezTo>
                      <a:pt x="0" y="91"/>
                      <a:pt x="196" y="0"/>
                      <a:pt x="21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2" name="Freeform 71"/>
              <p:cNvSpPr>
                <a:spLocks/>
              </p:cNvSpPr>
              <p:nvPr/>
            </p:nvSpPr>
            <p:spPr bwMode="auto">
              <a:xfrm>
                <a:off x="4403" y="2946"/>
                <a:ext cx="77" cy="66"/>
              </a:xfrm>
              <a:custGeom>
                <a:avLst/>
                <a:gdLst>
                  <a:gd name="T0" fmla="*/ 143 w 160"/>
                  <a:gd name="T1" fmla="*/ 23 h 137"/>
                  <a:gd name="T2" fmla="*/ 108 w 160"/>
                  <a:gd name="T3" fmla="*/ 120 h 137"/>
                  <a:gd name="T4" fmla="*/ 11 w 160"/>
                  <a:gd name="T5" fmla="*/ 85 h 137"/>
                  <a:gd name="T6" fmla="*/ 143 w 160"/>
                  <a:gd name="T7" fmla="*/ 23 h 137"/>
                </a:gdLst>
                <a:ahLst/>
                <a:cxnLst>
                  <a:cxn ang="0">
                    <a:pos x="T0" y="T1"/>
                  </a:cxn>
                  <a:cxn ang="0">
                    <a:pos x="T2" y="T3"/>
                  </a:cxn>
                  <a:cxn ang="0">
                    <a:pos x="T4" y="T5"/>
                  </a:cxn>
                  <a:cxn ang="0">
                    <a:pos x="T6" y="T7"/>
                  </a:cxn>
                </a:cxnLst>
                <a:rect l="0" t="0" r="r" b="b"/>
                <a:pathLst>
                  <a:path w="160" h="137">
                    <a:moveTo>
                      <a:pt x="143" y="23"/>
                    </a:moveTo>
                    <a:cubicBezTo>
                      <a:pt x="160" y="60"/>
                      <a:pt x="144" y="103"/>
                      <a:pt x="108" y="120"/>
                    </a:cubicBezTo>
                    <a:cubicBezTo>
                      <a:pt x="71" y="137"/>
                      <a:pt x="28" y="121"/>
                      <a:pt x="11" y="85"/>
                    </a:cubicBezTo>
                    <a:cubicBezTo>
                      <a:pt x="0" y="62"/>
                      <a:pt x="132" y="0"/>
                      <a:pt x="143"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72"/>
              <p:cNvSpPr>
                <a:spLocks/>
              </p:cNvSpPr>
              <p:nvPr/>
            </p:nvSpPr>
            <p:spPr bwMode="auto">
              <a:xfrm>
                <a:off x="4389" y="2943"/>
                <a:ext cx="108" cy="59"/>
              </a:xfrm>
              <a:custGeom>
                <a:avLst/>
                <a:gdLst>
                  <a:gd name="T0" fmla="*/ 225 w 225"/>
                  <a:gd name="T1" fmla="*/ 19 h 123"/>
                  <a:gd name="T2" fmla="*/ 160 w 225"/>
                  <a:gd name="T3" fmla="*/ 30 h 123"/>
                  <a:gd name="T4" fmla="*/ 103 w 225"/>
                  <a:gd name="T5" fmla="*/ 51 h 123"/>
                  <a:gd name="T6" fmla="*/ 49 w 225"/>
                  <a:gd name="T7" fmla="*/ 81 h 123"/>
                  <a:gd name="T8" fmla="*/ 0 w 225"/>
                  <a:gd name="T9" fmla="*/ 123 h 123"/>
                  <a:gd name="T10" fmla="*/ 29 w 225"/>
                  <a:gd name="T11" fmla="*/ 60 h 123"/>
                  <a:gd name="T12" fmla="*/ 87 w 225"/>
                  <a:gd name="T13" fmla="*/ 17 h 123"/>
                  <a:gd name="T14" fmla="*/ 157 w 225"/>
                  <a:gd name="T15" fmla="*/ 1 h 123"/>
                  <a:gd name="T16" fmla="*/ 225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225" y="19"/>
                    </a:moveTo>
                    <a:cubicBezTo>
                      <a:pt x="201" y="21"/>
                      <a:pt x="180" y="24"/>
                      <a:pt x="160" y="30"/>
                    </a:cubicBezTo>
                    <a:cubicBezTo>
                      <a:pt x="140" y="35"/>
                      <a:pt x="121" y="42"/>
                      <a:pt x="103" y="51"/>
                    </a:cubicBezTo>
                    <a:cubicBezTo>
                      <a:pt x="84" y="59"/>
                      <a:pt x="66" y="69"/>
                      <a:pt x="49" y="81"/>
                    </a:cubicBezTo>
                    <a:cubicBezTo>
                      <a:pt x="32" y="93"/>
                      <a:pt x="16" y="107"/>
                      <a:pt x="0" y="123"/>
                    </a:cubicBezTo>
                    <a:cubicBezTo>
                      <a:pt x="2" y="100"/>
                      <a:pt x="14" y="78"/>
                      <a:pt x="29" y="60"/>
                    </a:cubicBezTo>
                    <a:cubicBezTo>
                      <a:pt x="45" y="41"/>
                      <a:pt x="65" y="27"/>
                      <a:pt x="87" y="17"/>
                    </a:cubicBezTo>
                    <a:cubicBezTo>
                      <a:pt x="109" y="6"/>
                      <a:pt x="133" y="1"/>
                      <a:pt x="157" y="1"/>
                    </a:cubicBezTo>
                    <a:cubicBezTo>
                      <a:pt x="181" y="0"/>
                      <a:pt x="205" y="6"/>
                      <a:pt x="225"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73"/>
              <p:cNvSpPr>
                <a:spLocks/>
              </p:cNvSpPr>
              <p:nvPr/>
            </p:nvSpPr>
            <p:spPr bwMode="auto">
              <a:xfrm>
                <a:off x="4231" y="2930"/>
                <a:ext cx="116" cy="101"/>
              </a:xfrm>
              <a:custGeom>
                <a:avLst/>
                <a:gdLst>
                  <a:gd name="T0" fmla="*/ 25 w 240"/>
                  <a:gd name="T1" fmla="*/ 40 h 209"/>
                  <a:gd name="T2" fmla="*/ 77 w 240"/>
                  <a:gd name="T3" fmla="*/ 184 h 209"/>
                  <a:gd name="T4" fmla="*/ 221 w 240"/>
                  <a:gd name="T5" fmla="*/ 132 h 209"/>
                  <a:gd name="T6" fmla="*/ 25 w 240"/>
                  <a:gd name="T7" fmla="*/ 40 h 209"/>
                </a:gdLst>
                <a:ahLst/>
                <a:cxnLst>
                  <a:cxn ang="0">
                    <a:pos x="T0" y="T1"/>
                  </a:cxn>
                  <a:cxn ang="0">
                    <a:pos x="T2" y="T3"/>
                  </a:cxn>
                  <a:cxn ang="0">
                    <a:pos x="T4" y="T5"/>
                  </a:cxn>
                  <a:cxn ang="0">
                    <a:pos x="T6" y="T7"/>
                  </a:cxn>
                </a:cxnLst>
                <a:rect l="0" t="0" r="r" b="b"/>
                <a:pathLst>
                  <a:path w="240" h="209">
                    <a:moveTo>
                      <a:pt x="25" y="40"/>
                    </a:moveTo>
                    <a:cubicBezTo>
                      <a:pt x="0" y="94"/>
                      <a:pt x="24" y="158"/>
                      <a:pt x="77" y="184"/>
                    </a:cubicBezTo>
                    <a:cubicBezTo>
                      <a:pt x="131" y="209"/>
                      <a:pt x="195" y="185"/>
                      <a:pt x="221" y="132"/>
                    </a:cubicBezTo>
                    <a:cubicBezTo>
                      <a:pt x="240" y="91"/>
                      <a:pt x="44" y="0"/>
                      <a:pt x="2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74"/>
              <p:cNvSpPr>
                <a:spLocks/>
              </p:cNvSpPr>
              <p:nvPr/>
            </p:nvSpPr>
            <p:spPr bwMode="auto">
              <a:xfrm>
                <a:off x="4250" y="2946"/>
                <a:ext cx="77" cy="66"/>
              </a:xfrm>
              <a:custGeom>
                <a:avLst/>
                <a:gdLst>
                  <a:gd name="T0" fmla="*/ 17 w 160"/>
                  <a:gd name="T1" fmla="*/ 23 h 137"/>
                  <a:gd name="T2" fmla="*/ 52 w 160"/>
                  <a:gd name="T3" fmla="*/ 120 h 137"/>
                  <a:gd name="T4" fmla="*/ 149 w 160"/>
                  <a:gd name="T5" fmla="*/ 85 h 137"/>
                  <a:gd name="T6" fmla="*/ 17 w 160"/>
                  <a:gd name="T7" fmla="*/ 23 h 137"/>
                </a:gdLst>
                <a:ahLst/>
                <a:cxnLst>
                  <a:cxn ang="0">
                    <a:pos x="T0" y="T1"/>
                  </a:cxn>
                  <a:cxn ang="0">
                    <a:pos x="T2" y="T3"/>
                  </a:cxn>
                  <a:cxn ang="0">
                    <a:pos x="T4" y="T5"/>
                  </a:cxn>
                  <a:cxn ang="0">
                    <a:pos x="T6" y="T7"/>
                  </a:cxn>
                </a:cxnLst>
                <a:rect l="0" t="0" r="r" b="b"/>
                <a:pathLst>
                  <a:path w="160" h="137">
                    <a:moveTo>
                      <a:pt x="17" y="23"/>
                    </a:moveTo>
                    <a:cubicBezTo>
                      <a:pt x="0" y="60"/>
                      <a:pt x="16" y="103"/>
                      <a:pt x="52" y="120"/>
                    </a:cubicBezTo>
                    <a:cubicBezTo>
                      <a:pt x="89" y="137"/>
                      <a:pt x="132" y="121"/>
                      <a:pt x="149" y="85"/>
                    </a:cubicBezTo>
                    <a:cubicBezTo>
                      <a:pt x="160" y="62"/>
                      <a:pt x="28" y="0"/>
                      <a:pt x="17"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75"/>
              <p:cNvSpPr>
                <a:spLocks/>
              </p:cNvSpPr>
              <p:nvPr/>
            </p:nvSpPr>
            <p:spPr bwMode="auto">
              <a:xfrm>
                <a:off x="4234" y="2943"/>
                <a:ext cx="108" cy="59"/>
              </a:xfrm>
              <a:custGeom>
                <a:avLst/>
                <a:gdLst>
                  <a:gd name="T0" fmla="*/ 0 w 225"/>
                  <a:gd name="T1" fmla="*/ 19 h 123"/>
                  <a:gd name="T2" fmla="*/ 68 w 225"/>
                  <a:gd name="T3" fmla="*/ 1 h 123"/>
                  <a:gd name="T4" fmla="*/ 138 w 225"/>
                  <a:gd name="T5" fmla="*/ 17 h 123"/>
                  <a:gd name="T6" fmla="*/ 196 w 225"/>
                  <a:gd name="T7" fmla="*/ 60 h 123"/>
                  <a:gd name="T8" fmla="*/ 225 w 225"/>
                  <a:gd name="T9" fmla="*/ 123 h 123"/>
                  <a:gd name="T10" fmla="*/ 176 w 225"/>
                  <a:gd name="T11" fmla="*/ 81 h 123"/>
                  <a:gd name="T12" fmla="*/ 123 w 225"/>
                  <a:gd name="T13" fmla="*/ 51 h 123"/>
                  <a:gd name="T14" fmla="*/ 65 w 225"/>
                  <a:gd name="T15" fmla="*/ 30 h 123"/>
                  <a:gd name="T16" fmla="*/ 0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0" y="19"/>
                    </a:moveTo>
                    <a:cubicBezTo>
                      <a:pt x="20" y="6"/>
                      <a:pt x="44" y="0"/>
                      <a:pt x="68" y="1"/>
                    </a:cubicBezTo>
                    <a:cubicBezTo>
                      <a:pt x="92" y="1"/>
                      <a:pt x="116" y="6"/>
                      <a:pt x="138" y="17"/>
                    </a:cubicBezTo>
                    <a:cubicBezTo>
                      <a:pt x="160" y="27"/>
                      <a:pt x="180" y="41"/>
                      <a:pt x="196" y="60"/>
                    </a:cubicBezTo>
                    <a:cubicBezTo>
                      <a:pt x="211" y="78"/>
                      <a:pt x="223" y="100"/>
                      <a:pt x="225" y="123"/>
                    </a:cubicBezTo>
                    <a:cubicBezTo>
                      <a:pt x="209" y="107"/>
                      <a:pt x="193" y="93"/>
                      <a:pt x="176" y="81"/>
                    </a:cubicBezTo>
                    <a:cubicBezTo>
                      <a:pt x="159" y="69"/>
                      <a:pt x="141" y="59"/>
                      <a:pt x="123" y="51"/>
                    </a:cubicBezTo>
                    <a:cubicBezTo>
                      <a:pt x="104" y="42"/>
                      <a:pt x="85" y="35"/>
                      <a:pt x="65" y="30"/>
                    </a:cubicBezTo>
                    <a:cubicBezTo>
                      <a:pt x="45" y="24"/>
                      <a:pt x="24" y="21"/>
                      <a:pt x="0"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81" name="Group 812"/>
            <p:cNvGrpSpPr>
              <a:grpSpLocks noChangeAspect="1"/>
            </p:cNvGrpSpPr>
            <p:nvPr/>
          </p:nvGrpSpPr>
          <p:grpSpPr bwMode="auto">
            <a:xfrm>
              <a:off x="7020246" y="4185275"/>
              <a:ext cx="768096" cy="439765"/>
              <a:chOff x="6034" y="3314"/>
              <a:chExt cx="386" cy="221"/>
            </a:xfrm>
          </p:grpSpPr>
          <p:sp>
            <p:nvSpPr>
              <p:cNvPr id="1682" name="AutoShape 811"/>
              <p:cNvSpPr>
                <a:spLocks noChangeAspect="1" noChangeArrowheads="1" noTextEdit="1"/>
              </p:cNvSpPr>
              <p:nvPr/>
            </p:nvSpPr>
            <p:spPr bwMode="auto">
              <a:xfrm>
                <a:off x="6034" y="3314"/>
                <a:ext cx="3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65" name="Slide Number Placeholder 164"/>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72</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1850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
                                  </p:stCondLst>
                                  <p:childTnLst>
                                    <p:set>
                                      <p:cBhvr>
                                        <p:cTn id="9" dur="1" fill="hold">
                                          <p:stCondLst>
                                            <p:cond delay="0"/>
                                          </p:stCondLst>
                                        </p:cTn>
                                        <p:tgtEl>
                                          <p:spTgt spid="501"/>
                                        </p:tgtEl>
                                        <p:attrNameLst>
                                          <p:attrName>style.visibility</p:attrName>
                                        </p:attrNameLst>
                                      </p:cBhvr>
                                      <p:to>
                                        <p:strVal val="visible"/>
                                      </p:to>
                                    </p:set>
                                  </p:childTnLst>
                                </p:cTn>
                              </p:par>
                            </p:childTnLst>
                          </p:cTn>
                        </p:par>
                        <p:par>
                          <p:cTn id="10" fill="hold">
                            <p:stCondLst>
                              <p:cond delay="150"/>
                            </p:stCondLst>
                            <p:childTnLst>
                              <p:par>
                                <p:cTn id="11" presetID="1" presetClass="entr" presetSubtype="0" fill="hold" nodeType="afterEffect">
                                  <p:stCondLst>
                                    <p:cond delay="150"/>
                                  </p:stCondLst>
                                  <p:childTnLst>
                                    <p:set>
                                      <p:cBhvr>
                                        <p:cTn id="12" dur="1" fill="hold">
                                          <p:stCondLst>
                                            <p:cond delay="0"/>
                                          </p:stCondLst>
                                        </p:cTn>
                                        <p:tgtEl>
                                          <p:spTgt spid="655"/>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50"/>
                                  </p:stCondLst>
                                  <p:childTnLst>
                                    <p:set>
                                      <p:cBhvr>
                                        <p:cTn id="15" dur="1" fill="hold">
                                          <p:stCondLst>
                                            <p:cond delay="0"/>
                                          </p:stCondLst>
                                        </p:cTn>
                                        <p:tgtEl>
                                          <p:spTgt spid="567"/>
                                        </p:tgtEl>
                                        <p:attrNameLst>
                                          <p:attrName>style.visibility</p:attrName>
                                        </p:attrNameLst>
                                      </p:cBhvr>
                                      <p:to>
                                        <p:strVal val="visible"/>
                                      </p:to>
                                    </p:set>
                                  </p:childTnLst>
                                </p:cTn>
                              </p:par>
                            </p:childTnLst>
                          </p:cTn>
                        </p:par>
                        <p:par>
                          <p:cTn id="16" fill="hold">
                            <p:stCondLst>
                              <p:cond delay="450"/>
                            </p:stCondLst>
                            <p:childTnLst>
                              <p:par>
                                <p:cTn id="17" presetID="1" presetClass="entr" presetSubtype="0" fill="hold" nodeType="afterEffect">
                                  <p:stCondLst>
                                    <p:cond delay="150"/>
                                  </p:stCondLst>
                                  <p:childTnLst>
                                    <p:set>
                                      <p:cBhvr>
                                        <p:cTn id="18" dur="1" fill="hold">
                                          <p:stCondLst>
                                            <p:cond delay="0"/>
                                          </p:stCondLst>
                                        </p:cTn>
                                        <p:tgtEl>
                                          <p:spTgt spid="545"/>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nodeType="afterEffect">
                                  <p:stCondLst>
                                    <p:cond delay="150"/>
                                  </p:stCondLst>
                                  <p:childTnLst>
                                    <p:set>
                                      <p:cBhvr>
                                        <p:cTn id="21" dur="1" fill="hold">
                                          <p:stCondLst>
                                            <p:cond delay="0"/>
                                          </p:stCondLst>
                                        </p:cTn>
                                        <p:tgtEl>
                                          <p:spTgt spid="589"/>
                                        </p:tgtEl>
                                        <p:attrNameLst>
                                          <p:attrName>style.visibility</p:attrName>
                                        </p:attrNameLst>
                                      </p:cBhvr>
                                      <p:to>
                                        <p:strVal val="visible"/>
                                      </p:to>
                                    </p:set>
                                  </p:childTnLst>
                                </p:cTn>
                              </p:par>
                            </p:childTnLst>
                          </p:cTn>
                        </p:par>
                        <p:par>
                          <p:cTn id="22" fill="hold">
                            <p:stCondLst>
                              <p:cond delay="750"/>
                            </p:stCondLst>
                            <p:childTnLst>
                              <p:par>
                                <p:cTn id="23" presetID="1" presetClass="entr" presetSubtype="0" fill="hold" nodeType="afterEffect">
                                  <p:stCondLst>
                                    <p:cond delay="150"/>
                                  </p:stCondLst>
                                  <p:childTnLst>
                                    <p:set>
                                      <p:cBhvr>
                                        <p:cTn id="24" dur="1" fill="hold">
                                          <p:stCondLst>
                                            <p:cond delay="0"/>
                                          </p:stCondLst>
                                        </p:cTn>
                                        <p:tgtEl>
                                          <p:spTgt spid="699"/>
                                        </p:tgtEl>
                                        <p:attrNameLst>
                                          <p:attrName>style.visibility</p:attrName>
                                        </p:attrNameLst>
                                      </p:cBhvr>
                                      <p:to>
                                        <p:strVal val="visible"/>
                                      </p:to>
                                    </p:set>
                                  </p:childTnLst>
                                </p:cTn>
                              </p:par>
                            </p:childTnLst>
                          </p:cTn>
                        </p:par>
                        <p:par>
                          <p:cTn id="25" fill="hold">
                            <p:stCondLst>
                              <p:cond delay="900"/>
                            </p:stCondLst>
                            <p:childTnLst>
                              <p:par>
                                <p:cTn id="26" presetID="1" presetClass="entr" presetSubtype="0" fill="hold" nodeType="afterEffect">
                                  <p:stCondLst>
                                    <p:cond delay="150"/>
                                  </p:stCondLst>
                                  <p:childTnLst>
                                    <p:set>
                                      <p:cBhvr>
                                        <p:cTn id="27" dur="1" fill="hold">
                                          <p:stCondLst>
                                            <p:cond delay="0"/>
                                          </p:stCondLst>
                                        </p:cTn>
                                        <p:tgtEl>
                                          <p:spTgt spid="677"/>
                                        </p:tgtEl>
                                        <p:attrNameLst>
                                          <p:attrName>style.visibility</p:attrName>
                                        </p:attrNameLst>
                                      </p:cBhvr>
                                      <p:to>
                                        <p:strVal val="visible"/>
                                      </p:to>
                                    </p:set>
                                  </p:childTnLst>
                                </p:cTn>
                              </p:par>
                            </p:childTnLst>
                          </p:cTn>
                        </p:par>
                        <p:par>
                          <p:cTn id="28" fill="hold">
                            <p:stCondLst>
                              <p:cond delay="1050"/>
                            </p:stCondLst>
                            <p:childTnLst>
                              <p:par>
                                <p:cTn id="29" presetID="1" presetClass="entr" presetSubtype="0" fill="hold" nodeType="afterEffect">
                                  <p:stCondLst>
                                    <p:cond delay="150"/>
                                  </p:stCondLst>
                                  <p:childTnLst>
                                    <p:set>
                                      <p:cBhvr>
                                        <p:cTn id="30" dur="1" fill="hold">
                                          <p:stCondLst>
                                            <p:cond delay="0"/>
                                          </p:stCondLst>
                                        </p:cTn>
                                        <p:tgtEl>
                                          <p:spTgt spid="633"/>
                                        </p:tgtEl>
                                        <p:attrNameLst>
                                          <p:attrName>style.visibility</p:attrName>
                                        </p:attrNameLst>
                                      </p:cBhvr>
                                      <p:to>
                                        <p:strVal val="visible"/>
                                      </p:to>
                                    </p:set>
                                  </p:childTnLst>
                                </p:cTn>
                              </p:par>
                            </p:childTnLst>
                          </p:cTn>
                        </p:par>
                        <p:par>
                          <p:cTn id="31" fill="hold">
                            <p:stCondLst>
                              <p:cond delay="1200"/>
                            </p:stCondLst>
                            <p:childTnLst>
                              <p:par>
                                <p:cTn id="32" presetID="1" presetClass="entr" presetSubtype="0" fill="hold" nodeType="afterEffect">
                                  <p:stCondLst>
                                    <p:cond delay="150"/>
                                  </p:stCondLst>
                                  <p:childTnLst>
                                    <p:set>
                                      <p:cBhvr>
                                        <p:cTn id="33" dur="1" fill="hold">
                                          <p:stCondLst>
                                            <p:cond delay="0"/>
                                          </p:stCondLst>
                                        </p:cTn>
                                        <p:tgtEl>
                                          <p:spTgt spid="611"/>
                                        </p:tgtEl>
                                        <p:attrNameLst>
                                          <p:attrName>style.visibility</p:attrName>
                                        </p:attrNameLst>
                                      </p:cBhvr>
                                      <p:to>
                                        <p:strVal val="visible"/>
                                      </p:to>
                                    </p:set>
                                  </p:childTnLst>
                                </p:cTn>
                              </p:par>
                            </p:childTnLst>
                          </p:cTn>
                        </p:par>
                        <p:par>
                          <p:cTn id="34" fill="hold">
                            <p:stCondLst>
                              <p:cond delay="1350"/>
                            </p:stCondLst>
                            <p:childTnLst>
                              <p:par>
                                <p:cTn id="35" presetID="1" presetClass="entr" presetSubtype="0" fill="hold" nodeType="afterEffect">
                                  <p:stCondLst>
                                    <p:cond delay="150"/>
                                  </p:stCondLst>
                                  <p:childTnLst>
                                    <p:set>
                                      <p:cBhvr>
                                        <p:cTn id="36" dur="1" fill="hold">
                                          <p:stCondLst>
                                            <p:cond delay="0"/>
                                          </p:stCondLst>
                                        </p:cTn>
                                        <p:tgtEl>
                                          <p:spTgt spid="942"/>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nodeType="afterEffect">
                                  <p:stCondLst>
                                    <p:cond delay="150"/>
                                  </p:stCondLst>
                                  <p:childTnLst>
                                    <p:set>
                                      <p:cBhvr>
                                        <p:cTn id="39" dur="1" fill="hold">
                                          <p:stCondLst>
                                            <p:cond delay="0"/>
                                          </p:stCondLst>
                                        </p:cTn>
                                        <p:tgtEl>
                                          <p:spTgt spid="788"/>
                                        </p:tgtEl>
                                        <p:attrNameLst>
                                          <p:attrName>style.visibility</p:attrName>
                                        </p:attrNameLst>
                                      </p:cBhvr>
                                      <p:to>
                                        <p:strVal val="visible"/>
                                      </p:to>
                                    </p:set>
                                  </p:childTnLst>
                                </p:cTn>
                              </p:par>
                            </p:childTnLst>
                          </p:cTn>
                        </p:par>
                        <p:par>
                          <p:cTn id="40" fill="hold">
                            <p:stCondLst>
                              <p:cond delay="1650"/>
                            </p:stCondLst>
                            <p:childTnLst>
                              <p:par>
                                <p:cTn id="41" presetID="1" presetClass="entr" presetSubtype="0" fill="hold" nodeType="afterEffect">
                                  <p:stCondLst>
                                    <p:cond delay="150"/>
                                  </p:stCondLst>
                                  <p:childTnLst>
                                    <p:set>
                                      <p:cBhvr>
                                        <p:cTn id="42" dur="1" fill="hold">
                                          <p:stCondLst>
                                            <p:cond delay="0"/>
                                          </p:stCondLst>
                                        </p:cTn>
                                        <p:tgtEl>
                                          <p:spTgt spid="832"/>
                                        </p:tgtEl>
                                        <p:attrNameLst>
                                          <p:attrName>style.visibility</p:attrName>
                                        </p:attrNameLst>
                                      </p:cBhvr>
                                      <p:to>
                                        <p:strVal val="visible"/>
                                      </p:to>
                                    </p:set>
                                  </p:childTnLst>
                                </p:cTn>
                              </p:par>
                            </p:childTnLst>
                          </p:cTn>
                        </p:par>
                        <p:par>
                          <p:cTn id="43" fill="hold">
                            <p:stCondLst>
                              <p:cond delay="1800"/>
                            </p:stCondLst>
                            <p:childTnLst>
                              <p:par>
                                <p:cTn id="44" presetID="1" presetClass="entr" presetSubtype="0" fill="hold" nodeType="afterEffect">
                                  <p:stCondLst>
                                    <p:cond delay="150"/>
                                  </p:stCondLst>
                                  <p:childTnLst>
                                    <p:set>
                                      <p:cBhvr>
                                        <p:cTn id="45" dur="1" fill="hold">
                                          <p:stCondLst>
                                            <p:cond delay="0"/>
                                          </p:stCondLst>
                                        </p:cTn>
                                        <p:tgtEl>
                                          <p:spTgt spid="854"/>
                                        </p:tgtEl>
                                        <p:attrNameLst>
                                          <p:attrName>style.visibility</p:attrName>
                                        </p:attrNameLst>
                                      </p:cBhvr>
                                      <p:to>
                                        <p:strVal val="visible"/>
                                      </p:to>
                                    </p:set>
                                  </p:childTnLst>
                                </p:cTn>
                              </p:par>
                            </p:childTnLst>
                          </p:cTn>
                        </p:par>
                        <p:par>
                          <p:cTn id="46" fill="hold">
                            <p:stCondLst>
                              <p:cond delay="1950"/>
                            </p:stCondLst>
                            <p:childTnLst>
                              <p:par>
                                <p:cTn id="47" presetID="1" presetClass="entr" presetSubtype="0" fill="hold" nodeType="afterEffect">
                                  <p:stCondLst>
                                    <p:cond delay="150"/>
                                  </p:stCondLst>
                                  <p:childTnLst>
                                    <p:set>
                                      <p:cBhvr>
                                        <p:cTn id="48" dur="1" fill="hold">
                                          <p:stCondLst>
                                            <p:cond delay="0"/>
                                          </p:stCondLst>
                                        </p:cTn>
                                        <p:tgtEl>
                                          <p:spTgt spid="898"/>
                                        </p:tgtEl>
                                        <p:attrNameLst>
                                          <p:attrName>style.visibility</p:attrName>
                                        </p:attrNameLst>
                                      </p:cBhvr>
                                      <p:to>
                                        <p:strVal val="visible"/>
                                      </p:to>
                                    </p:set>
                                  </p:childTnLst>
                                </p:cTn>
                              </p:par>
                            </p:childTnLst>
                          </p:cTn>
                        </p:par>
                        <p:par>
                          <p:cTn id="49" fill="hold">
                            <p:stCondLst>
                              <p:cond delay="2100"/>
                            </p:stCondLst>
                            <p:childTnLst>
                              <p:par>
                                <p:cTn id="50" presetID="1" presetClass="entr" presetSubtype="0" fill="hold" nodeType="afterEffect">
                                  <p:stCondLst>
                                    <p:cond delay="150"/>
                                  </p:stCondLst>
                                  <p:childTnLst>
                                    <p:set>
                                      <p:cBhvr>
                                        <p:cTn id="51" dur="1" fill="hold">
                                          <p:stCondLst>
                                            <p:cond delay="0"/>
                                          </p:stCondLst>
                                        </p:cTn>
                                        <p:tgtEl>
                                          <p:spTgt spid="876"/>
                                        </p:tgtEl>
                                        <p:attrNameLst>
                                          <p:attrName>style.visibility</p:attrName>
                                        </p:attrNameLst>
                                      </p:cBhvr>
                                      <p:to>
                                        <p:strVal val="visible"/>
                                      </p:to>
                                    </p:set>
                                  </p:childTnLst>
                                </p:cTn>
                              </p:par>
                            </p:childTnLst>
                          </p:cTn>
                        </p:par>
                        <p:par>
                          <p:cTn id="52" fill="hold">
                            <p:stCondLst>
                              <p:cond delay="2250"/>
                            </p:stCondLst>
                            <p:childTnLst>
                              <p:par>
                                <p:cTn id="53" presetID="1" presetClass="entr" presetSubtype="0" fill="hold" nodeType="afterEffect">
                                  <p:stCondLst>
                                    <p:cond delay="150"/>
                                  </p:stCondLst>
                                  <p:childTnLst>
                                    <p:set>
                                      <p:cBhvr>
                                        <p:cTn id="54" dur="1" fill="hold">
                                          <p:stCondLst>
                                            <p:cond delay="0"/>
                                          </p:stCondLst>
                                        </p:cTn>
                                        <p:tgtEl>
                                          <p:spTgt spid="1250"/>
                                        </p:tgtEl>
                                        <p:attrNameLst>
                                          <p:attrName>style.visibility</p:attrName>
                                        </p:attrNameLst>
                                      </p:cBhvr>
                                      <p:to>
                                        <p:strVal val="visible"/>
                                      </p:to>
                                    </p:set>
                                  </p:childTnLst>
                                </p:cTn>
                              </p:par>
                            </p:childTnLst>
                          </p:cTn>
                        </p:par>
                        <p:par>
                          <p:cTn id="55" fill="hold">
                            <p:stCondLst>
                              <p:cond delay="2400"/>
                            </p:stCondLst>
                            <p:childTnLst>
                              <p:par>
                                <p:cTn id="56" presetID="1" presetClass="entr" presetSubtype="0" fill="hold" nodeType="afterEffect">
                                  <p:stCondLst>
                                    <p:cond delay="150"/>
                                  </p:stCondLst>
                                  <p:childTnLst>
                                    <p:set>
                                      <p:cBhvr>
                                        <p:cTn id="57" dur="1" fill="hold">
                                          <p:stCondLst>
                                            <p:cond delay="0"/>
                                          </p:stCondLst>
                                        </p:cTn>
                                        <p:tgtEl>
                                          <p:spTgt spid="1272"/>
                                        </p:tgtEl>
                                        <p:attrNameLst>
                                          <p:attrName>style.visibility</p:attrName>
                                        </p:attrNameLst>
                                      </p:cBhvr>
                                      <p:to>
                                        <p:strVal val="visible"/>
                                      </p:to>
                                    </p:set>
                                  </p:childTnLst>
                                </p:cTn>
                              </p:par>
                            </p:childTnLst>
                          </p:cTn>
                        </p:par>
                        <p:par>
                          <p:cTn id="58" fill="hold">
                            <p:stCondLst>
                              <p:cond delay="2550"/>
                            </p:stCondLst>
                            <p:childTnLst>
                              <p:par>
                                <p:cTn id="59" presetID="1" presetClass="entr" presetSubtype="0" fill="hold" nodeType="afterEffect">
                                  <p:stCondLst>
                                    <p:cond delay="150"/>
                                  </p:stCondLst>
                                  <p:childTnLst>
                                    <p:set>
                                      <p:cBhvr>
                                        <p:cTn id="60" dur="1" fill="hold">
                                          <p:stCondLst>
                                            <p:cond delay="0"/>
                                          </p:stCondLst>
                                        </p:cTn>
                                        <p:tgtEl>
                                          <p:spTgt spid="744"/>
                                        </p:tgtEl>
                                        <p:attrNameLst>
                                          <p:attrName>style.visibility</p:attrName>
                                        </p:attrNameLst>
                                      </p:cBhvr>
                                      <p:to>
                                        <p:strVal val="visible"/>
                                      </p:to>
                                    </p:set>
                                  </p:childTnLst>
                                </p:cTn>
                              </p:par>
                            </p:childTnLst>
                          </p:cTn>
                        </p:par>
                        <p:par>
                          <p:cTn id="61" fill="hold">
                            <p:stCondLst>
                              <p:cond delay="2700"/>
                            </p:stCondLst>
                            <p:childTnLst>
                              <p:par>
                                <p:cTn id="62" presetID="1" presetClass="entr" presetSubtype="0" fill="hold" nodeType="afterEffect">
                                  <p:stCondLst>
                                    <p:cond delay="150"/>
                                  </p:stCondLst>
                                  <p:childTnLst>
                                    <p:set>
                                      <p:cBhvr>
                                        <p:cTn id="63" dur="1" fill="hold">
                                          <p:stCondLst>
                                            <p:cond delay="0"/>
                                          </p:stCondLst>
                                        </p:cTn>
                                        <p:tgtEl>
                                          <p:spTgt spid="810"/>
                                        </p:tgtEl>
                                        <p:attrNameLst>
                                          <p:attrName>style.visibility</p:attrName>
                                        </p:attrNameLst>
                                      </p:cBhvr>
                                      <p:to>
                                        <p:strVal val="visible"/>
                                      </p:to>
                                    </p:set>
                                  </p:childTnLst>
                                </p:cTn>
                              </p:par>
                            </p:childTnLst>
                          </p:cTn>
                        </p:par>
                        <p:par>
                          <p:cTn id="64" fill="hold">
                            <p:stCondLst>
                              <p:cond delay="2850"/>
                            </p:stCondLst>
                            <p:childTnLst>
                              <p:par>
                                <p:cTn id="65" presetID="1" presetClass="entr" presetSubtype="0" fill="hold" nodeType="afterEffect">
                                  <p:stCondLst>
                                    <p:cond delay="150"/>
                                  </p:stCondLst>
                                  <p:childTnLst>
                                    <p:set>
                                      <p:cBhvr>
                                        <p:cTn id="66" dur="1" fill="hold">
                                          <p:stCondLst>
                                            <p:cond delay="0"/>
                                          </p:stCondLst>
                                        </p:cTn>
                                        <p:tgtEl>
                                          <p:spTgt spid="1184"/>
                                        </p:tgtEl>
                                        <p:attrNameLst>
                                          <p:attrName>style.visibility</p:attrName>
                                        </p:attrNameLst>
                                      </p:cBhvr>
                                      <p:to>
                                        <p:strVal val="visible"/>
                                      </p:to>
                                    </p:set>
                                  </p:childTnLst>
                                </p:cTn>
                              </p:par>
                            </p:childTnLst>
                          </p:cTn>
                        </p:par>
                        <p:par>
                          <p:cTn id="67" fill="hold">
                            <p:stCondLst>
                              <p:cond delay="3000"/>
                            </p:stCondLst>
                            <p:childTnLst>
                              <p:par>
                                <p:cTn id="68" presetID="1" presetClass="entr" presetSubtype="0" fill="hold" nodeType="afterEffect">
                                  <p:stCondLst>
                                    <p:cond delay="150"/>
                                  </p:stCondLst>
                                  <p:childTnLst>
                                    <p:set>
                                      <p:cBhvr>
                                        <p:cTn id="69" dur="1" fill="hold">
                                          <p:stCondLst>
                                            <p:cond delay="0"/>
                                          </p:stCondLst>
                                        </p:cTn>
                                        <p:tgtEl>
                                          <p:spTgt spid="1206"/>
                                        </p:tgtEl>
                                        <p:attrNameLst>
                                          <p:attrName>style.visibility</p:attrName>
                                        </p:attrNameLst>
                                      </p:cBhvr>
                                      <p:to>
                                        <p:strVal val="visible"/>
                                      </p:to>
                                    </p:set>
                                  </p:childTnLst>
                                </p:cTn>
                              </p:par>
                            </p:childTnLst>
                          </p:cTn>
                        </p:par>
                        <p:par>
                          <p:cTn id="70" fill="hold">
                            <p:stCondLst>
                              <p:cond delay="3150"/>
                            </p:stCondLst>
                            <p:childTnLst>
                              <p:par>
                                <p:cTn id="71" presetID="1" presetClass="entr" presetSubtype="0" fill="hold" nodeType="afterEffect">
                                  <p:stCondLst>
                                    <p:cond delay="150"/>
                                  </p:stCondLst>
                                  <p:childTnLst>
                                    <p:set>
                                      <p:cBhvr>
                                        <p:cTn id="72" dur="1" fill="hold">
                                          <p:stCondLst>
                                            <p:cond delay="0"/>
                                          </p:stCondLst>
                                        </p:cTn>
                                        <p:tgtEl>
                                          <p:spTgt spid="1228"/>
                                        </p:tgtEl>
                                        <p:attrNameLst>
                                          <p:attrName>style.visibility</p:attrName>
                                        </p:attrNameLst>
                                      </p:cBhvr>
                                      <p:to>
                                        <p:strVal val="visible"/>
                                      </p:to>
                                    </p:set>
                                  </p:childTnLst>
                                </p:cTn>
                              </p:par>
                            </p:childTnLst>
                          </p:cTn>
                        </p:par>
                        <p:par>
                          <p:cTn id="73" fill="hold">
                            <p:stCondLst>
                              <p:cond delay="3300"/>
                            </p:stCondLst>
                            <p:childTnLst>
                              <p:par>
                                <p:cTn id="74" presetID="1" presetClass="entr" presetSubtype="0" fill="hold" nodeType="afterEffect">
                                  <p:stCondLst>
                                    <p:cond delay="150"/>
                                  </p:stCondLst>
                                  <p:childTnLst>
                                    <p:set>
                                      <p:cBhvr>
                                        <p:cTn id="75" dur="1" fill="hold">
                                          <p:stCondLst>
                                            <p:cond delay="0"/>
                                          </p:stCondLst>
                                        </p:cTn>
                                        <p:tgtEl>
                                          <p:spTgt spid="1074"/>
                                        </p:tgtEl>
                                        <p:attrNameLst>
                                          <p:attrName>style.visibility</p:attrName>
                                        </p:attrNameLst>
                                      </p:cBhvr>
                                      <p:to>
                                        <p:strVal val="visible"/>
                                      </p:to>
                                    </p:set>
                                  </p:childTnLst>
                                </p:cTn>
                              </p:par>
                            </p:childTnLst>
                          </p:cTn>
                        </p:par>
                        <p:par>
                          <p:cTn id="76" fill="hold">
                            <p:stCondLst>
                              <p:cond delay="3450"/>
                            </p:stCondLst>
                            <p:childTnLst>
                              <p:par>
                                <p:cTn id="77" presetID="1" presetClass="entr" presetSubtype="0" fill="hold" nodeType="afterEffect">
                                  <p:stCondLst>
                                    <p:cond delay="150"/>
                                  </p:stCondLst>
                                  <p:childTnLst>
                                    <p:set>
                                      <p:cBhvr>
                                        <p:cTn id="78" dur="1" fill="hold">
                                          <p:stCondLst>
                                            <p:cond delay="0"/>
                                          </p:stCondLst>
                                        </p:cTn>
                                        <p:tgtEl>
                                          <p:spTgt spid="1096"/>
                                        </p:tgtEl>
                                        <p:attrNameLst>
                                          <p:attrName>style.visibility</p:attrName>
                                        </p:attrNameLst>
                                      </p:cBhvr>
                                      <p:to>
                                        <p:strVal val="visible"/>
                                      </p:to>
                                    </p:set>
                                  </p:childTnLst>
                                </p:cTn>
                              </p:par>
                            </p:childTnLst>
                          </p:cTn>
                        </p:par>
                        <p:par>
                          <p:cTn id="79" fill="hold">
                            <p:stCondLst>
                              <p:cond delay="3600"/>
                            </p:stCondLst>
                            <p:childTnLst>
                              <p:par>
                                <p:cTn id="80" presetID="1" presetClass="entr" presetSubtype="0" fill="hold" nodeType="afterEffect">
                                  <p:stCondLst>
                                    <p:cond delay="150"/>
                                  </p:stCondLst>
                                  <p:childTnLst>
                                    <p:set>
                                      <p:cBhvr>
                                        <p:cTn id="81" dur="1" fill="hold">
                                          <p:stCondLst>
                                            <p:cond delay="0"/>
                                          </p:stCondLst>
                                        </p:cTn>
                                        <p:tgtEl>
                                          <p:spTgt spid="1118"/>
                                        </p:tgtEl>
                                        <p:attrNameLst>
                                          <p:attrName>style.visibility</p:attrName>
                                        </p:attrNameLst>
                                      </p:cBhvr>
                                      <p:to>
                                        <p:strVal val="visible"/>
                                      </p:to>
                                    </p:set>
                                  </p:childTnLst>
                                </p:cTn>
                              </p:par>
                            </p:childTnLst>
                          </p:cTn>
                        </p:par>
                        <p:par>
                          <p:cTn id="82" fill="hold">
                            <p:stCondLst>
                              <p:cond delay="3750"/>
                            </p:stCondLst>
                            <p:childTnLst>
                              <p:par>
                                <p:cTn id="83" presetID="1" presetClass="entr" presetSubtype="0" fill="hold" nodeType="afterEffect">
                                  <p:stCondLst>
                                    <p:cond delay="150"/>
                                  </p:stCondLst>
                                  <p:childTnLst>
                                    <p:set>
                                      <p:cBhvr>
                                        <p:cTn id="84" dur="1" fill="hold">
                                          <p:stCondLst>
                                            <p:cond delay="0"/>
                                          </p:stCondLst>
                                        </p:cTn>
                                        <p:tgtEl>
                                          <p:spTgt spid="1140"/>
                                        </p:tgtEl>
                                        <p:attrNameLst>
                                          <p:attrName>style.visibility</p:attrName>
                                        </p:attrNameLst>
                                      </p:cBhvr>
                                      <p:to>
                                        <p:strVal val="visible"/>
                                      </p:to>
                                    </p:set>
                                  </p:childTnLst>
                                </p:cTn>
                              </p:par>
                            </p:childTnLst>
                          </p:cTn>
                        </p:par>
                        <p:par>
                          <p:cTn id="85" fill="hold">
                            <p:stCondLst>
                              <p:cond delay="3900"/>
                            </p:stCondLst>
                            <p:childTnLst>
                              <p:par>
                                <p:cTn id="86" presetID="1" presetClass="entr" presetSubtype="0" fill="hold" nodeType="afterEffect">
                                  <p:stCondLst>
                                    <p:cond delay="150"/>
                                  </p:stCondLst>
                                  <p:childTnLst>
                                    <p:set>
                                      <p:cBhvr>
                                        <p:cTn id="87" dur="1" fill="hold">
                                          <p:stCondLst>
                                            <p:cond delay="0"/>
                                          </p:stCondLst>
                                        </p:cTn>
                                        <p:tgtEl>
                                          <p:spTgt spid="986"/>
                                        </p:tgtEl>
                                        <p:attrNameLst>
                                          <p:attrName>style.visibility</p:attrName>
                                        </p:attrNameLst>
                                      </p:cBhvr>
                                      <p:to>
                                        <p:strVal val="visible"/>
                                      </p:to>
                                    </p:set>
                                  </p:childTnLst>
                                </p:cTn>
                              </p:par>
                            </p:childTnLst>
                          </p:cTn>
                        </p:par>
                        <p:par>
                          <p:cTn id="88" fill="hold">
                            <p:stCondLst>
                              <p:cond delay="4050"/>
                            </p:stCondLst>
                            <p:childTnLst>
                              <p:par>
                                <p:cTn id="89" presetID="1" presetClass="entr" presetSubtype="0" fill="hold" nodeType="afterEffect">
                                  <p:stCondLst>
                                    <p:cond delay="150"/>
                                  </p:stCondLst>
                                  <p:childTnLst>
                                    <p:set>
                                      <p:cBhvr>
                                        <p:cTn id="90" dur="1" fill="hold">
                                          <p:stCondLst>
                                            <p:cond delay="0"/>
                                          </p:stCondLst>
                                        </p:cTn>
                                        <p:tgtEl>
                                          <p:spTgt spid="1404"/>
                                        </p:tgtEl>
                                        <p:attrNameLst>
                                          <p:attrName>style.visibility</p:attrName>
                                        </p:attrNameLst>
                                      </p:cBhvr>
                                      <p:to>
                                        <p:strVal val="visible"/>
                                      </p:to>
                                    </p:set>
                                  </p:childTnLst>
                                </p:cTn>
                              </p:par>
                            </p:childTnLst>
                          </p:cTn>
                        </p:par>
                        <p:par>
                          <p:cTn id="91" fill="hold">
                            <p:stCondLst>
                              <p:cond delay="4200"/>
                            </p:stCondLst>
                            <p:childTnLst>
                              <p:par>
                                <p:cTn id="92" presetID="1" presetClass="entr" presetSubtype="0" fill="hold" nodeType="afterEffect">
                                  <p:stCondLst>
                                    <p:cond delay="150"/>
                                  </p:stCondLst>
                                  <p:childTnLst>
                                    <p:set>
                                      <p:cBhvr>
                                        <p:cTn id="93" dur="1" fill="hold">
                                          <p:stCondLst>
                                            <p:cond delay="0"/>
                                          </p:stCondLst>
                                        </p:cTn>
                                        <p:tgtEl>
                                          <p:spTgt spid="1338"/>
                                        </p:tgtEl>
                                        <p:attrNameLst>
                                          <p:attrName>style.visibility</p:attrName>
                                        </p:attrNameLst>
                                      </p:cBhvr>
                                      <p:to>
                                        <p:strVal val="visible"/>
                                      </p:to>
                                    </p:set>
                                  </p:childTnLst>
                                </p:cTn>
                              </p:par>
                            </p:childTnLst>
                          </p:cTn>
                        </p:par>
                        <p:par>
                          <p:cTn id="94" fill="hold">
                            <p:stCondLst>
                              <p:cond delay="4350"/>
                            </p:stCondLst>
                            <p:childTnLst>
                              <p:par>
                                <p:cTn id="95" presetID="1" presetClass="entr" presetSubtype="0" fill="hold" nodeType="afterEffect">
                                  <p:stCondLst>
                                    <p:cond delay="150"/>
                                  </p:stCondLst>
                                  <p:childTnLst>
                                    <p:set>
                                      <p:cBhvr>
                                        <p:cTn id="96" dur="1" fill="hold">
                                          <p:stCondLst>
                                            <p:cond delay="0"/>
                                          </p:stCondLst>
                                        </p:cTn>
                                        <p:tgtEl>
                                          <p:spTgt spid="1382"/>
                                        </p:tgtEl>
                                        <p:attrNameLst>
                                          <p:attrName>style.visibility</p:attrName>
                                        </p:attrNameLst>
                                      </p:cBhvr>
                                      <p:to>
                                        <p:strVal val="visible"/>
                                      </p:to>
                                    </p:set>
                                  </p:childTnLst>
                                </p:cTn>
                              </p:par>
                            </p:childTnLst>
                          </p:cTn>
                        </p:par>
                        <p:par>
                          <p:cTn id="97" fill="hold">
                            <p:stCondLst>
                              <p:cond delay="4500"/>
                            </p:stCondLst>
                            <p:childTnLst>
                              <p:par>
                                <p:cTn id="98" presetID="1" presetClass="entr" presetSubtype="0" fill="hold" nodeType="afterEffect">
                                  <p:stCondLst>
                                    <p:cond delay="150"/>
                                  </p:stCondLst>
                                  <p:childTnLst>
                                    <p:set>
                                      <p:cBhvr>
                                        <p:cTn id="99" dur="1" fill="hold">
                                          <p:stCondLst>
                                            <p:cond delay="0"/>
                                          </p:stCondLst>
                                        </p:cTn>
                                        <p:tgtEl>
                                          <p:spTgt spid="1316"/>
                                        </p:tgtEl>
                                        <p:attrNameLst>
                                          <p:attrName>style.visibility</p:attrName>
                                        </p:attrNameLst>
                                      </p:cBhvr>
                                      <p:to>
                                        <p:strVal val="visible"/>
                                      </p:to>
                                    </p:set>
                                  </p:childTnLst>
                                </p:cTn>
                              </p:par>
                            </p:childTnLst>
                          </p:cTn>
                        </p:par>
                        <p:par>
                          <p:cTn id="100" fill="hold">
                            <p:stCondLst>
                              <p:cond delay="4650"/>
                            </p:stCondLst>
                            <p:childTnLst>
                              <p:par>
                                <p:cTn id="101" presetID="1" presetClass="entr" presetSubtype="0" fill="hold" nodeType="afterEffect">
                                  <p:stCondLst>
                                    <p:cond delay="150"/>
                                  </p:stCondLst>
                                  <p:childTnLst>
                                    <p:set>
                                      <p:cBhvr>
                                        <p:cTn id="102" dur="1" fill="hold">
                                          <p:stCondLst>
                                            <p:cond delay="0"/>
                                          </p:stCondLst>
                                        </p:cTn>
                                        <p:tgtEl>
                                          <p:spTgt spid="1536"/>
                                        </p:tgtEl>
                                        <p:attrNameLst>
                                          <p:attrName>style.visibility</p:attrName>
                                        </p:attrNameLst>
                                      </p:cBhvr>
                                      <p:to>
                                        <p:strVal val="visible"/>
                                      </p:to>
                                    </p:set>
                                  </p:childTnLst>
                                </p:cTn>
                              </p:par>
                            </p:childTnLst>
                          </p:cTn>
                        </p:par>
                        <p:par>
                          <p:cTn id="103" fill="hold">
                            <p:stCondLst>
                              <p:cond delay="4800"/>
                            </p:stCondLst>
                            <p:childTnLst>
                              <p:par>
                                <p:cTn id="104" presetID="1" presetClass="entr" presetSubtype="0" fill="hold" nodeType="afterEffect">
                                  <p:stCondLst>
                                    <p:cond delay="150"/>
                                  </p:stCondLst>
                                  <p:childTnLst>
                                    <p:set>
                                      <p:cBhvr>
                                        <p:cTn id="105" dur="1" fill="hold">
                                          <p:stCondLst>
                                            <p:cond delay="0"/>
                                          </p:stCondLst>
                                        </p:cTn>
                                        <p:tgtEl>
                                          <p:spTgt spid="1558"/>
                                        </p:tgtEl>
                                        <p:attrNameLst>
                                          <p:attrName>style.visibility</p:attrName>
                                        </p:attrNameLst>
                                      </p:cBhvr>
                                      <p:to>
                                        <p:strVal val="visible"/>
                                      </p:to>
                                    </p:set>
                                  </p:childTnLst>
                                </p:cTn>
                              </p:par>
                            </p:childTnLst>
                          </p:cTn>
                        </p:par>
                        <p:par>
                          <p:cTn id="106" fill="hold">
                            <p:stCondLst>
                              <p:cond delay="4950"/>
                            </p:stCondLst>
                            <p:childTnLst>
                              <p:par>
                                <p:cTn id="107" presetID="1" presetClass="entr" presetSubtype="0" fill="hold" nodeType="afterEffect">
                                  <p:stCondLst>
                                    <p:cond delay="150"/>
                                  </p:stCondLst>
                                  <p:childTnLst>
                                    <p:set>
                                      <p:cBhvr>
                                        <p:cTn id="108" dur="1" fill="hold">
                                          <p:stCondLst>
                                            <p:cond delay="0"/>
                                          </p:stCondLst>
                                        </p:cTn>
                                        <p:tgtEl>
                                          <p:spTgt spid="1360"/>
                                        </p:tgtEl>
                                        <p:attrNameLst>
                                          <p:attrName>style.visibility</p:attrName>
                                        </p:attrNameLst>
                                      </p:cBhvr>
                                      <p:to>
                                        <p:strVal val="visible"/>
                                      </p:to>
                                    </p:set>
                                  </p:childTnLst>
                                </p:cTn>
                              </p:par>
                            </p:childTnLst>
                          </p:cTn>
                        </p:par>
                        <p:par>
                          <p:cTn id="109" fill="hold">
                            <p:stCondLst>
                              <p:cond delay="5100"/>
                            </p:stCondLst>
                            <p:childTnLst>
                              <p:par>
                                <p:cTn id="110" presetID="1" presetClass="entr" presetSubtype="0" fill="hold" nodeType="afterEffect">
                                  <p:stCondLst>
                                    <p:cond delay="150"/>
                                  </p:stCondLst>
                                  <p:childTnLst>
                                    <p:set>
                                      <p:cBhvr>
                                        <p:cTn id="111" dur="1" fill="hold">
                                          <p:stCondLst>
                                            <p:cond delay="0"/>
                                          </p:stCondLst>
                                        </p:cTn>
                                        <p:tgtEl>
                                          <p:spTgt spid="1580"/>
                                        </p:tgtEl>
                                        <p:attrNameLst>
                                          <p:attrName>style.visibility</p:attrName>
                                        </p:attrNameLst>
                                      </p:cBhvr>
                                      <p:to>
                                        <p:strVal val="visible"/>
                                      </p:to>
                                    </p:set>
                                  </p:childTnLst>
                                </p:cTn>
                              </p:par>
                            </p:childTnLst>
                          </p:cTn>
                        </p:par>
                        <p:par>
                          <p:cTn id="112" fill="hold">
                            <p:stCondLst>
                              <p:cond delay="5250"/>
                            </p:stCondLst>
                            <p:childTnLst>
                              <p:par>
                                <p:cTn id="113" presetID="1" presetClass="entr" presetSubtype="0" fill="hold" nodeType="afterEffect">
                                  <p:stCondLst>
                                    <p:cond delay="150"/>
                                  </p:stCondLst>
                                  <p:childTnLst>
                                    <p:set>
                                      <p:cBhvr>
                                        <p:cTn id="114" dur="1" fill="hold">
                                          <p:stCondLst>
                                            <p:cond delay="0"/>
                                          </p:stCondLst>
                                        </p:cTn>
                                        <p:tgtEl>
                                          <p:spTgt spid="1492"/>
                                        </p:tgtEl>
                                        <p:attrNameLst>
                                          <p:attrName>style.visibility</p:attrName>
                                        </p:attrNameLst>
                                      </p:cBhvr>
                                      <p:to>
                                        <p:strVal val="visible"/>
                                      </p:to>
                                    </p:set>
                                  </p:childTnLst>
                                </p:cTn>
                              </p:par>
                            </p:childTnLst>
                          </p:cTn>
                        </p:par>
                        <p:par>
                          <p:cTn id="115" fill="hold">
                            <p:stCondLst>
                              <p:cond delay="5400"/>
                            </p:stCondLst>
                            <p:childTnLst>
                              <p:par>
                                <p:cTn id="116" presetID="1" presetClass="entr" presetSubtype="0" fill="hold" nodeType="afterEffect">
                                  <p:stCondLst>
                                    <p:cond delay="150"/>
                                  </p:stCondLst>
                                  <p:childTnLst>
                                    <p:set>
                                      <p:cBhvr>
                                        <p:cTn id="117" dur="1" fill="hold">
                                          <p:stCondLst>
                                            <p:cond delay="0"/>
                                          </p:stCondLst>
                                        </p:cTn>
                                        <p:tgtEl>
                                          <p:spTgt spid="1514"/>
                                        </p:tgtEl>
                                        <p:attrNameLst>
                                          <p:attrName>style.visibility</p:attrName>
                                        </p:attrNameLst>
                                      </p:cBhvr>
                                      <p:to>
                                        <p:strVal val="visible"/>
                                      </p:to>
                                    </p:set>
                                  </p:childTnLst>
                                </p:cTn>
                              </p:par>
                            </p:childTnLst>
                          </p:cTn>
                        </p:par>
                        <p:par>
                          <p:cTn id="118" fill="hold">
                            <p:stCondLst>
                              <p:cond delay="5550"/>
                            </p:stCondLst>
                            <p:childTnLst>
                              <p:par>
                                <p:cTn id="119" presetID="1" presetClass="entr" presetSubtype="0" fill="hold" nodeType="afterEffect">
                                  <p:stCondLst>
                                    <p:cond delay="150"/>
                                  </p:stCondLst>
                                  <p:childTnLst>
                                    <p:set>
                                      <p:cBhvr>
                                        <p:cTn id="120" dur="1" fill="hold">
                                          <p:stCondLst>
                                            <p:cond delay="0"/>
                                          </p:stCondLst>
                                        </p:cTn>
                                        <p:tgtEl>
                                          <p:spTgt spid="1448"/>
                                        </p:tgtEl>
                                        <p:attrNameLst>
                                          <p:attrName>style.visibility</p:attrName>
                                        </p:attrNameLst>
                                      </p:cBhvr>
                                      <p:to>
                                        <p:strVal val="visible"/>
                                      </p:to>
                                    </p:set>
                                  </p:childTnLst>
                                </p:cTn>
                              </p:par>
                            </p:childTnLst>
                          </p:cTn>
                        </p:par>
                        <p:par>
                          <p:cTn id="121" fill="hold">
                            <p:stCondLst>
                              <p:cond delay="5700"/>
                            </p:stCondLst>
                            <p:childTnLst>
                              <p:par>
                                <p:cTn id="122" presetID="1" presetClass="entr" presetSubtype="0" fill="hold" nodeType="afterEffect">
                                  <p:stCondLst>
                                    <p:cond delay="150"/>
                                  </p:stCondLst>
                                  <p:childTnLst>
                                    <p:set>
                                      <p:cBhvr>
                                        <p:cTn id="123" dur="1" fill="hold">
                                          <p:stCondLst>
                                            <p:cond delay="0"/>
                                          </p:stCondLst>
                                        </p:cTn>
                                        <p:tgtEl>
                                          <p:spTgt spid="1470"/>
                                        </p:tgtEl>
                                        <p:attrNameLst>
                                          <p:attrName>style.visibility</p:attrName>
                                        </p:attrNameLst>
                                      </p:cBhvr>
                                      <p:to>
                                        <p:strVal val="visible"/>
                                      </p:to>
                                    </p:set>
                                  </p:childTnLst>
                                </p:cTn>
                              </p:par>
                            </p:childTnLst>
                          </p:cTn>
                        </p:par>
                        <p:par>
                          <p:cTn id="124" fill="hold">
                            <p:stCondLst>
                              <p:cond delay="5850"/>
                            </p:stCondLst>
                            <p:childTnLst>
                              <p:par>
                                <p:cTn id="125" presetID="1" presetClass="entr" presetSubtype="0" fill="hold" nodeType="afterEffect">
                                  <p:stCondLst>
                                    <p:cond delay="150"/>
                                  </p:stCondLst>
                                  <p:childTnLst>
                                    <p:set>
                                      <p:cBhvr>
                                        <p:cTn id="126" dur="1" fill="hold">
                                          <p:stCondLst>
                                            <p:cond delay="0"/>
                                          </p:stCondLst>
                                        </p:cTn>
                                        <p:tgtEl>
                                          <p:spTgt spid="1624"/>
                                        </p:tgtEl>
                                        <p:attrNameLst>
                                          <p:attrName>style.visibility</p:attrName>
                                        </p:attrNameLst>
                                      </p:cBhvr>
                                      <p:to>
                                        <p:strVal val="visible"/>
                                      </p:to>
                                    </p:set>
                                  </p:childTnLst>
                                </p:cTn>
                              </p:par>
                            </p:childTnLst>
                          </p:cTn>
                        </p:par>
                        <p:par>
                          <p:cTn id="127" fill="hold">
                            <p:stCondLst>
                              <p:cond delay="6000"/>
                            </p:stCondLst>
                            <p:childTnLst>
                              <p:par>
                                <p:cTn id="128" presetID="1" presetClass="entr" presetSubtype="0" fill="hold" nodeType="afterEffect">
                                  <p:stCondLst>
                                    <p:cond delay="150"/>
                                  </p:stCondLst>
                                  <p:childTnLst>
                                    <p:set>
                                      <p:cBhvr>
                                        <p:cTn id="129" dur="1" fill="hold">
                                          <p:stCondLst>
                                            <p:cond delay="0"/>
                                          </p:stCondLst>
                                        </p:cTn>
                                        <p:tgtEl>
                                          <p:spTgt spid="766"/>
                                        </p:tgtEl>
                                        <p:attrNameLst>
                                          <p:attrName>style.visibility</p:attrName>
                                        </p:attrNameLst>
                                      </p:cBhvr>
                                      <p:to>
                                        <p:strVal val="visible"/>
                                      </p:to>
                                    </p:set>
                                  </p:childTnLst>
                                </p:cTn>
                              </p:par>
                            </p:childTnLst>
                          </p:cTn>
                        </p:par>
                        <p:par>
                          <p:cTn id="130" fill="hold">
                            <p:stCondLst>
                              <p:cond delay="6150"/>
                            </p:stCondLst>
                            <p:childTnLst>
                              <p:par>
                                <p:cTn id="131" presetID="1" presetClass="entr" presetSubtype="0" fill="hold" nodeType="afterEffect">
                                  <p:stCondLst>
                                    <p:cond delay="150"/>
                                  </p:stCondLst>
                                  <p:childTnLst>
                                    <p:set>
                                      <p:cBhvr>
                                        <p:cTn id="132" dur="1" fill="hold">
                                          <p:stCondLst>
                                            <p:cond delay="0"/>
                                          </p:stCondLst>
                                        </p:cTn>
                                        <p:tgtEl>
                                          <p:spTgt spid="920"/>
                                        </p:tgtEl>
                                        <p:attrNameLst>
                                          <p:attrName>style.visibility</p:attrName>
                                        </p:attrNameLst>
                                      </p:cBhvr>
                                      <p:to>
                                        <p:strVal val="visible"/>
                                      </p:to>
                                    </p:set>
                                  </p:childTnLst>
                                </p:cTn>
                              </p:par>
                            </p:childTnLst>
                          </p:cTn>
                        </p:par>
                        <p:par>
                          <p:cTn id="133" fill="hold">
                            <p:stCondLst>
                              <p:cond delay="6300"/>
                            </p:stCondLst>
                            <p:childTnLst>
                              <p:par>
                                <p:cTn id="134" presetID="1" presetClass="entr" presetSubtype="0" fill="hold" nodeType="afterEffect">
                                  <p:stCondLst>
                                    <p:cond delay="150"/>
                                  </p:stCondLst>
                                  <p:childTnLst>
                                    <p:set>
                                      <p:cBhvr>
                                        <p:cTn id="135" dur="1" fill="hold">
                                          <p:stCondLst>
                                            <p:cond delay="0"/>
                                          </p:stCondLst>
                                        </p:cTn>
                                        <p:tgtEl>
                                          <p:spTgt spid="964"/>
                                        </p:tgtEl>
                                        <p:attrNameLst>
                                          <p:attrName>style.visibility</p:attrName>
                                        </p:attrNameLst>
                                      </p:cBhvr>
                                      <p:to>
                                        <p:strVal val="visible"/>
                                      </p:to>
                                    </p:set>
                                  </p:childTnLst>
                                </p:cTn>
                              </p:par>
                            </p:childTnLst>
                          </p:cTn>
                        </p:par>
                        <p:par>
                          <p:cTn id="136" fill="hold">
                            <p:stCondLst>
                              <p:cond delay="6450"/>
                            </p:stCondLst>
                            <p:childTnLst>
                              <p:par>
                                <p:cTn id="137" presetID="1" presetClass="entr" presetSubtype="0" fill="hold" nodeType="afterEffect">
                                  <p:stCondLst>
                                    <p:cond delay="150"/>
                                  </p:stCondLst>
                                  <p:childTnLst>
                                    <p:set>
                                      <p:cBhvr>
                                        <p:cTn id="138" dur="1" fill="hold">
                                          <p:stCondLst>
                                            <p:cond delay="0"/>
                                          </p:stCondLst>
                                        </p:cTn>
                                        <p:tgtEl>
                                          <p:spTgt spid="1008"/>
                                        </p:tgtEl>
                                        <p:attrNameLst>
                                          <p:attrName>style.visibility</p:attrName>
                                        </p:attrNameLst>
                                      </p:cBhvr>
                                      <p:to>
                                        <p:strVal val="visible"/>
                                      </p:to>
                                    </p:set>
                                  </p:childTnLst>
                                </p:cTn>
                              </p:par>
                            </p:childTnLst>
                          </p:cTn>
                        </p:par>
                        <p:par>
                          <p:cTn id="139" fill="hold">
                            <p:stCondLst>
                              <p:cond delay="6600"/>
                            </p:stCondLst>
                            <p:childTnLst>
                              <p:par>
                                <p:cTn id="140" presetID="1" presetClass="entr" presetSubtype="0" fill="hold" nodeType="afterEffect">
                                  <p:stCondLst>
                                    <p:cond delay="150"/>
                                  </p:stCondLst>
                                  <p:childTnLst>
                                    <p:set>
                                      <p:cBhvr>
                                        <p:cTn id="141" dur="1" fill="hold">
                                          <p:stCondLst>
                                            <p:cond delay="0"/>
                                          </p:stCondLst>
                                        </p:cTn>
                                        <p:tgtEl>
                                          <p:spTgt spid="1162"/>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1668"/>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0" presetClass="path" presetSubtype="0" accel="50000" decel="50000" fill="hold" nodeType="clickEffect">
                                  <p:stCondLst>
                                    <p:cond delay="0"/>
                                  </p:stCondLst>
                                  <p:childTnLst>
                                    <p:animMotion origin="layout" path="M -3.05556E-6 6.66667E-6 L -0.25434 -0.19938 L -0.2 -0.24752 L -0.20225 -0.33271 L -0.16198 -0.25339 L -0.16198 -0.30956 L -0.14687 -0.38672 L -0.13055 -0.32314 L -0.12291 -0.25524 L -0.09791 -0.25524 L -0.09357 -0.33271 L -0.10764 -0.38086 L -0.075 -0.37901 L -0.05868 -0.32685 L -0.03593 -0.38086 L -0.01857 -0.3287 L -0.01198 -0.26512 L -0.05434 -0.26512 L -0.02934 -0.18394 L 0.00209 -0.19351 L 0.025 -0.24752 L 0.025 -0.31141 L 0.00539 -0.38857 L 0.03681 -0.38086 L 0.07605 -0.38302 L 0.06407 -0.32685 L 0.06407 -0.2611 L 0.07379 -0.18394 L 0.10643 -0.18394 L 0.10105 -0.26512 L 0.10747 -0.32685 L 0.11511 -0.3753 L 0.1467 -0.3287 L 0.17605 -0.32098 L 0.17709 -0.27283 L 0.14341 -0.26882 L 0.15105 -0.19536 L 0.18907 -0.19351 L 0.21841 -0.19166 L 0.21841 -0.2611 L 0.21841 -0.32314 L 0.25539 -0.32098 L 0.29011 -0.31913 L 0.25434 -0.26512 L 0.29879 -0.25925 L 0.4033 -0.20709 " pathEditMode="relative" ptsTypes="AAAAAAAAAAAAAAAAAAAAAAAAAAAAAAAAAAAAAAAAAAAAAA">
                                      <p:cBhvr>
                                        <p:cTn id="149" dur="5000" fill="hold"/>
                                        <p:tgtEl>
                                          <p:spTgt spid="1668"/>
                                        </p:tgtEl>
                                        <p:attrNameLst>
                                          <p:attrName>ppt_x</p:attrName>
                                          <p:attrName>ppt_y</p:attrName>
                                        </p:attrNameLst>
                                      </p:cBhvr>
                                    </p:animMotion>
                                  </p:childTnLst>
                                  <p:subTnLst>
                                    <p:set>
                                      <p:cBhvr override="childStyle">
                                        <p:cTn dur="1" fill="hold" display="0" masterRel="sameClick" afterEffect="1">
                                          <p:stCondLst>
                                            <p:cond evt="end" delay="0">
                                              <p:tn val="148"/>
                                            </p:cond>
                                          </p:stCondLst>
                                        </p:cTn>
                                        <p:tgtEl>
                                          <p:spTgt spid="1668"/>
                                        </p:tgtEl>
                                        <p:attrNameLst>
                                          <p:attrName>style.visibility</p:attrName>
                                        </p:attrNameLst>
                                      </p:cBhvr>
                                      <p:to>
                                        <p:strVal val="hidden"/>
                                      </p:to>
                                    </p:set>
                                  </p:subTnLst>
                                </p:cTn>
                              </p:par>
                            </p:childTnLst>
                          </p:cTn>
                        </p:par>
                        <p:par>
                          <p:cTn id="150" fill="hold">
                            <p:stCondLst>
                              <p:cond delay="5000"/>
                            </p:stCondLst>
                            <p:childTnLst>
                              <p:par>
                                <p:cTn id="151" presetID="1" presetClass="entr" presetSubtype="0" fill="hold" nodeType="afterEffect">
                                  <p:stCondLst>
                                    <p:cond delay="0"/>
                                  </p:stCondLst>
                                  <p:childTnLst>
                                    <p:set>
                                      <p:cBhvr>
                                        <p:cTn id="152" dur="1" fill="hold">
                                          <p:stCondLst>
                                            <p:cond delay="0"/>
                                          </p:stCondLst>
                                        </p:cTn>
                                        <p:tgtEl>
                                          <p:spTgt spid="1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Rectangle 1311"/>
          <p:cNvSpPr/>
          <p:nvPr/>
        </p:nvSpPr>
        <p:spPr>
          <a:xfrm>
            <a:off x="951043" y="3740928"/>
            <a:ext cx="1718265" cy="1246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1313" name="Picture 1312"/>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1244651" y="3767719"/>
            <a:ext cx="1124949" cy="1201445"/>
          </a:xfrm>
          <a:prstGeom prst="rect">
            <a:avLst/>
          </a:prstGeom>
        </p:spPr>
      </p:pic>
      <p:grpSp>
        <p:nvGrpSpPr>
          <p:cNvPr id="1676" name="Group 954"/>
          <p:cNvGrpSpPr>
            <a:grpSpLocks noChangeAspect="1"/>
          </p:cNvGrpSpPr>
          <p:nvPr/>
        </p:nvGrpSpPr>
        <p:grpSpPr bwMode="auto">
          <a:xfrm>
            <a:off x="1176932" y="4587653"/>
            <a:ext cx="1225550" cy="395287"/>
            <a:chOff x="6779" y="2457"/>
            <a:chExt cx="772" cy="249"/>
          </a:xfrm>
        </p:grpSpPr>
        <p:sp>
          <p:nvSpPr>
            <p:cNvPr id="1677" name="AutoShape 953"/>
            <p:cNvSpPr>
              <a:spLocks noChangeAspect="1" noChangeArrowheads="1" noTextEdit="1"/>
            </p:cNvSpPr>
            <p:nvPr/>
          </p:nvSpPr>
          <p:spPr bwMode="auto">
            <a:xfrm>
              <a:off x="6779" y="2457"/>
              <a:ext cx="77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Freeform 955"/>
            <p:cNvSpPr>
              <a:spLocks/>
            </p:cNvSpPr>
            <p:nvPr/>
          </p:nvSpPr>
          <p:spPr bwMode="auto">
            <a:xfrm>
              <a:off x="7027" y="2495"/>
              <a:ext cx="75" cy="138"/>
            </a:xfrm>
            <a:custGeom>
              <a:avLst/>
              <a:gdLst>
                <a:gd name="T0" fmla="*/ 30 w 155"/>
                <a:gd name="T1" fmla="*/ 287 h 288"/>
                <a:gd name="T2" fmla="*/ 0 w 155"/>
                <a:gd name="T3" fmla="*/ 287 h 288"/>
                <a:gd name="T4" fmla="*/ 0 w 155"/>
                <a:gd name="T5" fmla="*/ 0 h 288"/>
                <a:gd name="T6" fmla="*/ 30 w 155"/>
                <a:gd name="T7" fmla="*/ 0 h 288"/>
                <a:gd name="T8" fmla="*/ 30 w 155"/>
                <a:gd name="T9" fmla="*/ 170 h 288"/>
                <a:gd name="T10" fmla="*/ 62 w 155"/>
                <a:gd name="T11" fmla="*/ 168 h 288"/>
                <a:gd name="T12" fmla="*/ 119 w 155"/>
                <a:gd name="T13" fmla="*/ 87 h 288"/>
                <a:gd name="T14" fmla="*/ 153 w 155"/>
                <a:gd name="T15" fmla="*/ 87 h 288"/>
                <a:gd name="T16" fmla="*/ 88 w 155"/>
                <a:gd name="T17" fmla="*/ 180 h 288"/>
                <a:gd name="T18" fmla="*/ 155 w 155"/>
                <a:gd name="T19" fmla="*/ 288 h 288"/>
                <a:gd name="T20" fmla="*/ 122 w 155"/>
                <a:gd name="T21" fmla="*/ 288 h 288"/>
                <a:gd name="T22" fmla="*/ 62 w 155"/>
                <a:gd name="T23" fmla="*/ 196 h 288"/>
                <a:gd name="T24" fmla="*/ 30 w 155"/>
                <a:gd name="T25" fmla="*/ 197 h 288"/>
                <a:gd name="T26" fmla="*/ 30 w 155"/>
                <a:gd name="T27"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288">
                  <a:moveTo>
                    <a:pt x="30" y="287"/>
                  </a:moveTo>
                  <a:lnTo>
                    <a:pt x="0" y="287"/>
                  </a:lnTo>
                  <a:lnTo>
                    <a:pt x="0" y="0"/>
                  </a:lnTo>
                  <a:lnTo>
                    <a:pt x="30" y="0"/>
                  </a:lnTo>
                  <a:lnTo>
                    <a:pt x="30" y="170"/>
                  </a:lnTo>
                  <a:lnTo>
                    <a:pt x="62" y="168"/>
                  </a:lnTo>
                  <a:lnTo>
                    <a:pt x="119" y="87"/>
                  </a:lnTo>
                  <a:lnTo>
                    <a:pt x="153" y="87"/>
                  </a:lnTo>
                  <a:lnTo>
                    <a:pt x="88" y="180"/>
                  </a:lnTo>
                  <a:lnTo>
                    <a:pt x="155" y="288"/>
                  </a:lnTo>
                  <a:lnTo>
                    <a:pt x="122" y="288"/>
                  </a:lnTo>
                  <a:lnTo>
                    <a:pt x="62" y="196"/>
                  </a:lnTo>
                  <a:lnTo>
                    <a:pt x="30" y="197"/>
                  </a:lnTo>
                  <a:lnTo>
                    <a:pt x="30" y="287"/>
                  </a:lnTo>
                  <a:close/>
                </a:path>
              </a:pathLst>
            </a:custGeom>
            <a:solidFill>
              <a:srgbClr val="01010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956"/>
            <p:cNvSpPr>
              <a:spLocks noEditPoints="1"/>
            </p:cNvSpPr>
            <p:nvPr/>
          </p:nvSpPr>
          <p:spPr bwMode="auto">
            <a:xfrm>
              <a:off x="7120" y="2498"/>
              <a:ext cx="14" cy="135"/>
            </a:xfrm>
            <a:custGeom>
              <a:avLst/>
              <a:gdLst>
                <a:gd name="T0" fmla="*/ 0 w 30"/>
                <a:gd name="T1" fmla="*/ 35 h 281"/>
                <a:gd name="T2" fmla="*/ 0 w 30"/>
                <a:gd name="T3" fmla="*/ 0 h 281"/>
                <a:gd name="T4" fmla="*/ 30 w 30"/>
                <a:gd name="T5" fmla="*/ 0 h 281"/>
                <a:gd name="T6" fmla="*/ 30 w 30"/>
                <a:gd name="T7" fmla="*/ 35 h 281"/>
                <a:gd name="T8" fmla="*/ 0 w 30"/>
                <a:gd name="T9" fmla="*/ 35 h 281"/>
                <a:gd name="T10" fmla="*/ 0 w 30"/>
                <a:gd name="T11" fmla="*/ 281 h 281"/>
                <a:gd name="T12" fmla="*/ 0 w 30"/>
                <a:gd name="T13" fmla="*/ 81 h 281"/>
                <a:gd name="T14" fmla="*/ 30 w 30"/>
                <a:gd name="T15" fmla="*/ 81 h 281"/>
                <a:gd name="T16" fmla="*/ 30 w 30"/>
                <a:gd name="T17" fmla="*/ 281 h 281"/>
                <a:gd name="T18" fmla="*/ 0 w 30"/>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1">
                  <a:moveTo>
                    <a:pt x="0" y="35"/>
                  </a:moveTo>
                  <a:lnTo>
                    <a:pt x="0" y="0"/>
                  </a:lnTo>
                  <a:lnTo>
                    <a:pt x="30" y="0"/>
                  </a:lnTo>
                  <a:lnTo>
                    <a:pt x="30" y="35"/>
                  </a:lnTo>
                  <a:lnTo>
                    <a:pt x="0" y="35"/>
                  </a:lnTo>
                  <a:close/>
                  <a:moveTo>
                    <a:pt x="0" y="281"/>
                  </a:moveTo>
                  <a:lnTo>
                    <a:pt x="0" y="81"/>
                  </a:lnTo>
                  <a:lnTo>
                    <a:pt x="30" y="81"/>
                  </a:lnTo>
                  <a:lnTo>
                    <a:pt x="30" y="281"/>
                  </a:lnTo>
                  <a:lnTo>
                    <a:pt x="0" y="281"/>
                  </a:lnTo>
                  <a:close/>
                </a:path>
              </a:pathLst>
            </a:custGeom>
            <a:solidFill>
              <a:srgbClr val="01010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Freeform 957"/>
            <p:cNvSpPr>
              <a:spLocks noEditPoints="1"/>
            </p:cNvSpPr>
            <p:nvPr/>
          </p:nvSpPr>
          <p:spPr bwMode="auto">
            <a:xfrm>
              <a:off x="7162" y="2494"/>
              <a:ext cx="77" cy="140"/>
            </a:xfrm>
            <a:custGeom>
              <a:avLst/>
              <a:gdLst>
                <a:gd name="T0" fmla="*/ 89 w 161"/>
                <a:gd name="T1" fmla="*/ 84 h 293"/>
                <a:gd name="T2" fmla="*/ 145 w 161"/>
                <a:gd name="T3" fmla="*/ 107 h 293"/>
                <a:gd name="T4" fmla="*/ 161 w 161"/>
                <a:gd name="T5" fmla="*/ 188 h 293"/>
                <a:gd name="T6" fmla="*/ 142 w 161"/>
                <a:gd name="T7" fmla="*/ 269 h 293"/>
                <a:gd name="T8" fmla="*/ 68 w 161"/>
                <a:gd name="T9" fmla="*/ 293 h 293"/>
                <a:gd name="T10" fmla="*/ 11 w 161"/>
                <a:gd name="T11" fmla="*/ 289 h 293"/>
                <a:gd name="T12" fmla="*/ 0 w 161"/>
                <a:gd name="T13" fmla="*/ 288 h 293"/>
                <a:gd name="T14" fmla="*/ 0 w 161"/>
                <a:gd name="T15" fmla="*/ 0 h 293"/>
                <a:gd name="T16" fmla="*/ 30 w 161"/>
                <a:gd name="T17" fmla="*/ 0 h 293"/>
                <a:gd name="T18" fmla="*/ 30 w 161"/>
                <a:gd name="T19" fmla="*/ 98 h 293"/>
                <a:gd name="T20" fmla="*/ 89 w 161"/>
                <a:gd name="T21" fmla="*/ 84 h 293"/>
                <a:gd name="T22" fmla="*/ 67 w 161"/>
                <a:gd name="T23" fmla="*/ 266 h 293"/>
                <a:gd name="T24" fmla="*/ 118 w 161"/>
                <a:gd name="T25" fmla="*/ 248 h 293"/>
                <a:gd name="T26" fmla="*/ 130 w 161"/>
                <a:gd name="T27" fmla="*/ 188 h 293"/>
                <a:gd name="T28" fmla="*/ 120 w 161"/>
                <a:gd name="T29" fmla="*/ 128 h 293"/>
                <a:gd name="T30" fmla="*/ 84 w 161"/>
                <a:gd name="T31" fmla="*/ 110 h 293"/>
                <a:gd name="T32" fmla="*/ 36 w 161"/>
                <a:gd name="T33" fmla="*/ 119 h 293"/>
                <a:gd name="T34" fmla="*/ 30 w 161"/>
                <a:gd name="T35" fmla="*/ 123 h 293"/>
                <a:gd name="T36" fmla="*/ 30 w 161"/>
                <a:gd name="T37" fmla="*/ 264 h 293"/>
                <a:gd name="T38" fmla="*/ 67 w 161"/>
                <a:gd name="T39" fmla="*/ 26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93">
                  <a:moveTo>
                    <a:pt x="89" y="84"/>
                  </a:moveTo>
                  <a:cubicBezTo>
                    <a:pt x="117" y="84"/>
                    <a:pt x="135" y="92"/>
                    <a:pt x="145" y="107"/>
                  </a:cubicBezTo>
                  <a:cubicBezTo>
                    <a:pt x="157" y="122"/>
                    <a:pt x="161" y="149"/>
                    <a:pt x="161" y="188"/>
                  </a:cubicBezTo>
                  <a:cubicBezTo>
                    <a:pt x="161" y="227"/>
                    <a:pt x="155" y="253"/>
                    <a:pt x="142" y="269"/>
                  </a:cubicBezTo>
                  <a:cubicBezTo>
                    <a:pt x="128" y="284"/>
                    <a:pt x="103" y="293"/>
                    <a:pt x="68" y="293"/>
                  </a:cubicBezTo>
                  <a:cubicBezTo>
                    <a:pt x="56" y="293"/>
                    <a:pt x="38" y="292"/>
                    <a:pt x="11" y="289"/>
                  </a:cubicBezTo>
                  <a:lnTo>
                    <a:pt x="0" y="288"/>
                  </a:lnTo>
                  <a:lnTo>
                    <a:pt x="0" y="0"/>
                  </a:lnTo>
                  <a:lnTo>
                    <a:pt x="30" y="0"/>
                  </a:lnTo>
                  <a:lnTo>
                    <a:pt x="30" y="98"/>
                  </a:lnTo>
                  <a:cubicBezTo>
                    <a:pt x="50" y="89"/>
                    <a:pt x="70" y="84"/>
                    <a:pt x="89" y="84"/>
                  </a:cubicBezTo>
                  <a:close/>
                  <a:moveTo>
                    <a:pt x="67" y="266"/>
                  </a:moveTo>
                  <a:cubicBezTo>
                    <a:pt x="93" y="266"/>
                    <a:pt x="110" y="259"/>
                    <a:pt x="118" y="248"/>
                  </a:cubicBezTo>
                  <a:cubicBezTo>
                    <a:pt x="127" y="236"/>
                    <a:pt x="130" y="216"/>
                    <a:pt x="130" y="188"/>
                  </a:cubicBezTo>
                  <a:cubicBezTo>
                    <a:pt x="130" y="159"/>
                    <a:pt x="127" y="140"/>
                    <a:pt x="120" y="128"/>
                  </a:cubicBezTo>
                  <a:cubicBezTo>
                    <a:pt x="114" y="117"/>
                    <a:pt x="102" y="110"/>
                    <a:pt x="84" y="110"/>
                  </a:cubicBezTo>
                  <a:cubicBezTo>
                    <a:pt x="69" y="110"/>
                    <a:pt x="53" y="113"/>
                    <a:pt x="36" y="119"/>
                  </a:cubicBezTo>
                  <a:lnTo>
                    <a:pt x="30" y="123"/>
                  </a:lnTo>
                  <a:lnTo>
                    <a:pt x="30" y="264"/>
                  </a:lnTo>
                  <a:cubicBezTo>
                    <a:pt x="48" y="266"/>
                    <a:pt x="59" y="266"/>
                    <a:pt x="67" y="266"/>
                  </a:cubicBezTo>
                  <a:close/>
                </a:path>
              </a:pathLst>
            </a:custGeom>
            <a:solidFill>
              <a:srgbClr val="01010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9" name="Freeform 958"/>
            <p:cNvSpPr>
              <a:spLocks noEditPoints="1"/>
            </p:cNvSpPr>
            <p:nvPr/>
          </p:nvSpPr>
          <p:spPr bwMode="auto">
            <a:xfrm>
              <a:off x="7257" y="2535"/>
              <a:ext cx="86" cy="99"/>
            </a:xfrm>
            <a:custGeom>
              <a:avLst/>
              <a:gdLst>
                <a:gd name="T0" fmla="*/ 155 w 179"/>
                <a:gd name="T1" fmla="*/ 63 h 207"/>
                <a:gd name="T2" fmla="*/ 155 w 179"/>
                <a:gd name="T3" fmla="*/ 166 h 207"/>
                <a:gd name="T4" fmla="*/ 179 w 179"/>
                <a:gd name="T5" fmla="*/ 183 h 207"/>
                <a:gd name="T6" fmla="*/ 177 w 179"/>
                <a:gd name="T7" fmla="*/ 207 h 207"/>
                <a:gd name="T8" fmla="*/ 130 w 179"/>
                <a:gd name="T9" fmla="*/ 191 h 207"/>
                <a:gd name="T10" fmla="*/ 57 w 179"/>
                <a:gd name="T11" fmla="*/ 207 h 207"/>
                <a:gd name="T12" fmla="*/ 15 w 179"/>
                <a:gd name="T13" fmla="*/ 192 h 207"/>
                <a:gd name="T14" fmla="*/ 0 w 179"/>
                <a:gd name="T15" fmla="*/ 147 h 207"/>
                <a:gd name="T16" fmla="*/ 15 w 179"/>
                <a:gd name="T17" fmla="*/ 105 h 207"/>
                <a:gd name="T18" fmla="*/ 61 w 179"/>
                <a:gd name="T19" fmla="*/ 87 h 207"/>
                <a:gd name="T20" fmla="*/ 124 w 179"/>
                <a:gd name="T21" fmla="*/ 81 h 207"/>
                <a:gd name="T22" fmla="*/ 124 w 179"/>
                <a:gd name="T23" fmla="*/ 63 h 207"/>
                <a:gd name="T24" fmla="*/ 115 w 179"/>
                <a:gd name="T25" fmla="*/ 35 h 207"/>
                <a:gd name="T26" fmla="*/ 91 w 179"/>
                <a:gd name="T27" fmla="*/ 26 h 207"/>
                <a:gd name="T28" fmla="*/ 25 w 179"/>
                <a:gd name="T29" fmla="*/ 30 h 207"/>
                <a:gd name="T30" fmla="*/ 12 w 179"/>
                <a:gd name="T31" fmla="*/ 31 h 207"/>
                <a:gd name="T32" fmla="*/ 11 w 179"/>
                <a:gd name="T33" fmla="*/ 8 h 207"/>
                <a:gd name="T34" fmla="*/ 89 w 179"/>
                <a:gd name="T35" fmla="*/ 0 h 207"/>
                <a:gd name="T36" fmla="*/ 139 w 179"/>
                <a:gd name="T37" fmla="*/ 15 h 207"/>
                <a:gd name="T38" fmla="*/ 155 w 179"/>
                <a:gd name="T39" fmla="*/ 63 h 207"/>
                <a:gd name="T40" fmla="*/ 31 w 179"/>
                <a:gd name="T41" fmla="*/ 145 h 207"/>
                <a:gd name="T42" fmla="*/ 61 w 179"/>
                <a:gd name="T43" fmla="*/ 181 h 207"/>
                <a:gd name="T44" fmla="*/ 115 w 179"/>
                <a:gd name="T45" fmla="*/ 172 h 207"/>
                <a:gd name="T46" fmla="*/ 124 w 179"/>
                <a:gd name="T47" fmla="*/ 168 h 207"/>
                <a:gd name="T48" fmla="*/ 124 w 179"/>
                <a:gd name="T49" fmla="*/ 102 h 207"/>
                <a:gd name="T50" fmla="*/ 65 w 179"/>
                <a:gd name="T51" fmla="*/ 107 h 207"/>
                <a:gd name="T52" fmla="*/ 39 w 179"/>
                <a:gd name="T53" fmla="*/ 117 h 207"/>
                <a:gd name="T54" fmla="*/ 31 w 179"/>
                <a:gd name="T55" fmla="*/ 1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9" h="207">
                  <a:moveTo>
                    <a:pt x="155" y="63"/>
                  </a:moveTo>
                  <a:lnTo>
                    <a:pt x="155" y="166"/>
                  </a:lnTo>
                  <a:cubicBezTo>
                    <a:pt x="156" y="176"/>
                    <a:pt x="164" y="182"/>
                    <a:pt x="179" y="183"/>
                  </a:cubicBezTo>
                  <a:lnTo>
                    <a:pt x="177" y="207"/>
                  </a:lnTo>
                  <a:cubicBezTo>
                    <a:pt x="156" y="207"/>
                    <a:pt x="140" y="202"/>
                    <a:pt x="130" y="191"/>
                  </a:cubicBezTo>
                  <a:cubicBezTo>
                    <a:pt x="106" y="202"/>
                    <a:pt x="82" y="207"/>
                    <a:pt x="57" y="207"/>
                  </a:cubicBezTo>
                  <a:cubicBezTo>
                    <a:pt x="39" y="207"/>
                    <a:pt x="25" y="202"/>
                    <a:pt x="15" y="192"/>
                  </a:cubicBezTo>
                  <a:cubicBezTo>
                    <a:pt x="5" y="182"/>
                    <a:pt x="0" y="167"/>
                    <a:pt x="0" y="147"/>
                  </a:cubicBezTo>
                  <a:cubicBezTo>
                    <a:pt x="0" y="127"/>
                    <a:pt x="5" y="113"/>
                    <a:pt x="15" y="105"/>
                  </a:cubicBezTo>
                  <a:cubicBezTo>
                    <a:pt x="25" y="96"/>
                    <a:pt x="40" y="90"/>
                    <a:pt x="61" y="87"/>
                  </a:cubicBezTo>
                  <a:lnTo>
                    <a:pt x="124" y="81"/>
                  </a:lnTo>
                  <a:lnTo>
                    <a:pt x="124" y="63"/>
                  </a:lnTo>
                  <a:cubicBezTo>
                    <a:pt x="124" y="50"/>
                    <a:pt x="121" y="40"/>
                    <a:pt x="115" y="35"/>
                  </a:cubicBezTo>
                  <a:cubicBezTo>
                    <a:pt x="109" y="28"/>
                    <a:pt x="101" y="26"/>
                    <a:pt x="91" y="26"/>
                  </a:cubicBezTo>
                  <a:cubicBezTo>
                    <a:pt x="70" y="26"/>
                    <a:pt x="47" y="27"/>
                    <a:pt x="25" y="30"/>
                  </a:cubicBezTo>
                  <a:lnTo>
                    <a:pt x="12" y="31"/>
                  </a:lnTo>
                  <a:lnTo>
                    <a:pt x="11" y="8"/>
                  </a:lnTo>
                  <a:cubicBezTo>
                    <a:pt x="40" y="2"/>
                    <a:pt x="66" y="0"/>
                    <a:pt x="89" y="0"/>
                  </a:cubicBezTo>
                  <a:cubicBezTo>
                    <a:pt x="111" y="0"/>
                    <a:pt x="127" y="5"/>
                    <a:pt x="139" y="15"/>
                  </a:cubicBezTo>
                  <a:cubicBezTo>
                    <a:pt x="149" y="25"/>
                    <a:pt x="155" y="41"/>
                    <a:pt x="155" y="63"/>
                  </a:cubicBezTo>
                  <a:close/>
                  <a:moveTo>
                    <a:pt x="31" y="145"/>
                  </a:moveTo>
                  <a:cubicBezTo>
                    <a:pt x="31" y="170"/>
                    <a:pt x="41" y="181"/>
                    <a:pt x="61" y="181"/>
                  </a:cubicBezTo>
                  <a:cubicBezTo>
                    <a:pt x="80" y="181"/>
                    <a:pt x="97" y="178"/>
                    <a:pt x="115" y="172"/>
                  </a:cubicBezTo>
                  <a:lnTo>
                    <a:pt x="124" y="168"/>
                  </a:lnTo>
                  <a:lnTo>
                    <a:pt x="124" y="102"/>
                  </a:lnTo>
                  <a:lnTo>
                    <a:pt x="65" y="107"/>
                  </a:lnTo>
                  <a:cubicBezTo>
                    <a:pt x="52" y="108"/>
                    <a:pt x="44" y="112"/>
                    <a:pt x="39" y="117"/>
                  </a:cubicBezTo>
                  <a:cubicBezTo>
                    <a:pt x="34" y="125"/>
                    <a:pt x="31" y="133"/>
                    <a:pt x="31" y="145"/>
                  </a:cubicBezTo>
                  <a:close/>
                </a:path>
              </a:pathLst>
            </a:custGeom>
            <a:solidFill>
              <a:srgbClr val="01010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0" name="Freeform 959"/>
            <p:cNvSpPr>
              <a:spLocks/>
            </p:cNvSpPr>
            <p:nvPr/>
          </p:nvSpPr>
          <p:spPr bwMode="auto">
            <a:xfrm>
              <a:off x="7360" y="2535"/>
              <a:ext cx="77" cy="98"/>
            </a:xfrm>
            <a:custGeom>
              <a:avLst/>
              <a:gdLst>
                <a:gd name="T0" fmla="*/ 30 w 160"/>
                <a:gd name="T1" fmla="*/ 203 h 205"/>
                <a:gd name="T2" fmla="*/ 0 w 160"/>
                <a:gd name="T3" fmla="*/ 203 h 205"/>
                <a:gd name="T4" fmla="*/ 0 w 160"/>
                <a:gd name="T5" fmla="*/ 3 h 205"/>
                <a:gd name="T6" fmla="*/ 30 w 160"/>
                <a:gd name="T7" fmla="*/ 3 h 205"/>
                <a:gd name="T8" fmla="*/ 30 w 160"/>
                <a:gd name="T9" fmla="*/ 17 h 205"/>
                <a:gd name="T10" fmla="*/ 92 w 160"/>
                <a:gd name="T11" fmla="*/ 0 h 205"/>
                <a:gd name="T12" fmla="*/ 146 w 160"/>
                <a:gd name="T13" fmla="*/ 21 h 205"/>
                <a:gd name="T14" fmla="*/ 160 w 160"/>
                <a:gd name="T15" fmla="*/ 98 h 205"/>
                <a:gd name="T16" fmla="*/ 160 w 160"/>
                <a:gd name="T17" fmla="*/ 205 h 205"/>
                <a:gd name="T18" fmla="*/ 130 w 160"/>
                <a:gd name="T19" fmla="*/ 205 h 205"/>
                <a:gd name="T20" fmla="*/ 130 w 160"/>
                <a:gd name="T21" fmla="*/ 100 h 205"/>
                <a:gd name="T22" fmla="*/ 121 w 160"/>
                <a:gd name="T23" fmla="*/ 42 h 205"/>
                <a:gd name="T24" fmla="*/ 86 w 160"/>
                <a:gd name="T25" fmla="*/ 27 h 205"/>
                <a:gd name="T26" fmla="*/ 58 w 160"/>
                <a:gd name="T27" fmla="*/ 31 h 205"/>
                <a:gd name="T28" fmla="*/ 37 w 160"/>
                <a:gd name="T29" fmla="*/ 38 h 205"/>
                <a:gd name="T30" fmla="*/ 30 w 160"/>
                <a:gd name="T31" fmla="*/ 41 h 205"/>
                <a:gd name="T32" fmla="*/ 30 w 160"/>
                <a:gd name="T33" fmla="*/ 20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05">
                  <a:moveTo>
                    <a:pt x="30" y="203"/>
                  </a:moveTo>
                  <a:lnTo>
                    <a:pt x="0" y="203"/>
                  </a:lnTo>
                  <a:lnTo>
                    <a:pt x="0" y="3"/>
                  </a:lnTo>
                  <a:lnTo>
                    <a:pt x="30" y="3"/>
                  </a:lnTo>
                  <a:lnTo>
                    <a:pt x="30" y="17"/>
                  </a:lnTo>
                  <a:cubicBezTo>
                    <a:pt x="51" y="5"/>
                    <a:pt x="72" y="0"/>
                    <a:pt x="92" y="0"/>
                  </a:cubicBezTo>
                  <a:cubicBezTo>
                    <a:pt x="118" y="0"/>
                    <a:pt x="137" y="7"/>
                    <a:pt x="146" y="21"/>
                  </a:cubicBezTo>
                  <a:cubicBezTo>
                    <a:pt x="155" y="36"/>
                    <a:pt x="160" y="61"/>
                    <a:pt x="160" y="98"/>
                  </a:cubicBezTo>
                  <a:lnTo>
                    <a:pt x="160" y="205"/>
                  </a:lnTo>
                  <a:lnTo>
                    <a:pt x="130" y="205"/>
                  </a:lnTo>
                  <a:lnTo>
                    <a:pt x="130" y="100"/>
                  </a:lnTo>
                  <a:cubicBezTo>
                    <a:pt x="130" y="72"/>
                    <a:pt x="127" y="53"/>
                    <a:pt x="121" y="42"/>
                  </a:cubicBezTo>
                  <a:cubicBezTo>
                    <a:pt x="116" y="32"/>
                    <a:pt x="103" y="27"/>
                    <a:pt x="86" y="27"/>
                  </a:cubicBezTo>
                  <a:cubicBezTo>
                    <a:pt x="77" y="27"/>
                    <a:pt x="68" y="28"/>
                    <a:pt x="58" y="31"/>
                  </a:cubicBezTo>
                  <a:cubicBezTo>
                    <a:pt x="48" y="33"/>
                    <a:pt x="42" y="36"/>
                    <a:pt x="37" y="38"/>
                  </a:cubicBezTo>
                  <a:lnTo>
                    <a:pt x="30" y="41"/>
                  </a:lnTo>
                  <a:lnTo>
                    <a:pt x="30" y="203"/>
                  </a:lnTo>
                  <a:close/>
                </a:path>
              </a:pathLst>
            </a:custGeom>
            <a:solidFill>
              <a:srgbClr val="01010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960"/>
            <p:cNvSpPr>
              <a:spLocks noEditPoints="1"/>
            </p:cNvSpPr>
            <p:nvPr/>
          </p:nvSpPr>
          <p:spPr bwMode="auto">
            <a:xfrm>
              <a:off x="7456" y="2535"/>
              <a:ext cx="86" cy="99"/>
            </a:xfrm>
            <a:custGeom>
              <a:avLst/>
              <a:gdLst>
                <a:gd name="T0" fmla="*/ 155 w 179"/>
                <a:gd name="T1" fmla="*/ 63 h 207"/>
                <a:gd name="T2" fmla="*/ 155 w 179"/>
                <a:gd name="T3" fmla="*/ 166 h 207"/>
                <a:gd name="T4" fmla="*/ 179 w 179"/>
                <a:gd name="T5" fmla="*/ 183 h 207"/>
                <a:gd name="T6" fmla="*/ 177 w 179"/>
                <a:gd name="T7" fmla="*/ 207 h 207"/>
                <a:gd name="T8" fmla="*/ 130 w 179"/>
                <a:gd name="T9" fmla="*/ 191 h 207"/>
                <a:gd name="T10" fmla="*/ 57 w 179"/>
                <a:gd name="T11" fmla="*/ 207 h 207"/>
                <a:gd name="T12" fmla="*/ 15 w 179"/>
                <a:gd name="T13" fmla="*/ 192 h 207"/>
                <a:gd name="T14" fmla="*/ 0 w 179"/>
                <a:gd name="T15" fmla="*/ 147 h 207"/>
                <a:gd name="T16" fmla="*/ 15 w 179"/>
                <a:gd name="T17" fmla="*/ 105 h 207"/>
                <a:gd name="T18" fmla="*/ 61 w 179"/>
                <a:gd name="T19" fmla="*/ 87 h 207"/>
                <a:gd name="T20" fmla="*/ 124 w 179"/>
                <a:gd name="T21" fmla="*/ 81 h 207"/>
                <a:gd name="T22" fmla="*/ 124 w 179"/>
                <a:gd name="T23" fmla="*/ 63 h 207"/>
                <a:gd name="T24" fmla="*/ 115 w 179"/>
                <a:gd name="T25" fmla="*/ 35 h 207"/>
                <a:gd name="T26" fmla="*/ 91 w 179"/>
                <a:gd name="T27" fmla="*/ 26 h 207"/>
                <a:gd name="T28" fmla="*/ 25 w 179"/>
                <a:gd name="T29" fmla="*/ 30 h 207"/>
                <a:gd name="T30" fmla="*/ 12 w 179"/>
                <a:gd name="T31" fmla="*/ 31 h 207"/>
                <a:gd name="T32" fmla="*/ 11 w 179"/>
                <a:gd name="T33" fmla="*/ 8 h 207"/>
                <a:gd name="T34" fmla="*/ 89 w 179"/>
                <a:gd name="T35" fmla="*/ 0 h 207"/>
                <a:gd name="T36" fmla="*/ 139 w 179"/>
                <a:gd name="T37" fmla="*/ 15 h 207"/>
                <a:gd name="T38" fmla="*/ 155 w 179"/>
                <a:gd name="T39" fmla="*/ 63 h 207"/>
                <a:gd name="T40" fmla="*/ 31 w 179"/>
                <a:gd name="T41" fmla="*/ 145 h 207"/>
                <a:gd name="T42" fmla="*/ 61 w 179"/>
                <a:gd name="T43" fmla="*/ 181 h 207"/>
                <a:gd name="T44" fmla="*/ 115 w 179"/>
                <a:gd name="T45" fmla="*/ 172 h 207"/>
                <a:gd name="T46" fmla="*/ 124 w 179"/>
                <a:gd name="T47" fmla="*/ 168 h 207"/>
                <a:gd name="T48" fmla="*/ 124 w 179"/>
                <a:gd name="T49" fmla="*/ 102 h 207"/>
                <a:gd name="T50" fmla="*/ 65 w 179"/>
                <a:gd name="T51" fmla="*/ 107 h 207"/>
                <a:gd name="T52" fmla="*/ 39 w 179"/>
                <a:gd name="T53" fmla="*/ 117 h 207"/>
                <a:gd name="T54" fmla="*/ 31 w 179"/>
                <a:gd name="T55" fmla="*/ 1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9" h="207">
                  <a:moveTo>
                    <a:pt x="155" y="63"/>
                  </a:moveTo>
                  <a:lnTo>
                    <a:pt x="155" y="166"/>
                  </a:lnTo>
                  <a:cubicBezTo>
                    <a:pt x="156" y="176"/>
                    <a:pt x="164" y="182"/>
                    <a:pt x="179" y="183"/>
                  </a:cubicBezTo>
                  <a:lnTo>
                    <a:pt x="177" y="207"/>
                  </a:lnTo>
                  <a:cubicBezTo>
                    <a:pt x="156" y="207"/>
                    <a:pt x="140" y="202"/>
                    <a:pt x="130" y="191"/>
                  </a:cubicBezTo>
                  <a:cubicBezTo>
                    <a:pt x="106" y="202"/>
                    <a:pt x="82" y="207"/>
                    <a:pt x="57" y="207"/>
                  </a:cubicBezTo>
                  <a:cubicBezTo>
                    <a:pt x="39" y="207"/>
                    <a:pt x="25" y="202"/>
                    <a:pt x="15" y="192"/>
                  </a:cubicBezTo>
                  <a:cubicBezTo>
                    <a:pt x="5" y="182"/>
                    <a:pt x="0" y="167"/>
                    <a:pt x="0" y="147"/>
                  </a:cubicBezTo>
                  <a:cubicBezTo>
                    <a:pt x="0" y="127"/>
                    <a:pt x="5" y="113"/>
                    <a:pt x="15" y="105"/>
                  </a:cubicBezTo>
                  <a:cubicBezTo>
                    <a:pt x="25" y="96"/>
                    <a:pt x="40" y="90"/>
                    <a:pt x="61" y="87"/>
                  </a:cubicBezTo>
                  <a:lnTo>
                    <a:pt x="124" y="81"/>
                  </a:lnTo>
                  <a:lnTo>
                    <a:pt x="124" y="63"/>
                  </a:lnTo>
                  <a:cubicBezTo>
                    <a:pt x="124" y="50"/>
                    <a:pt x="121" y="40"/>
                    <a:pt x="115" y="35"/>
                  </a:cubicBezTo>
                  <a:cubicBezTo>
                    <a:pt x="109" y="28"/>
                    <a:pt x="101" y="26"/>
                    <a:pt x="91" y="26"/>
                  </a:cubicBezTo>
                  <a:cubicBezTo>
                    <a:pt x="70" y="26"/>
                    <a:pt x="47" y="27"/>
                    <a:pt x="25" y="30"/>
                  </a:cubicBezTo>
                  <a:lnTo>
                    <a:pt x="12" y="31"/>
                  </a:lnTo>
                  <a:lnTo>
                    <a:pt x="11" y="8"/>
                  </a:lnTo>
                  <a:cubicBezTo>
                    <a:pt x="40" y="2"/>
                    <a:pt x="66" y="0"/>
                    <a:pt x="89" y="0"/>
                  </a:cubicBezTo>
                  <a:cubicBezTo>
                    <a:pt x="111" y="0"/>
                    <a:pt x="127" y="5"/>
                    <a:pt x="139" y="15"/>
                  </a:cubicBezTo>
                  <a:cubicBezTo>
                    <a:pt x="150" y="25"/>
                    <a:pt x="155" y="41"/>
                    <a:pt x="155" y="63"/>
                  </a:cubicBezTo>
                  <a:close/>
                  <a:moveTo>
                    <a:pt x="31" y="145"/>
                  </a:moveTo>
                  <a:cubicBezTo>
                    <a:pt x="31" y="170"/>
                    <a:pt x="41" y="181"/>
                    <a:pt x="61" y="181"/>
                  </a:cubicBezTo>
                  <a:cubicBezTo>
                    <a:pt x="80" y="181"/>
                    <a:pt x="97" y="178"/>
                    <a:pt x="115" y="172"/>
                  </a:cubicBezTo>
                  <a:lnTo>
                    <a:pt x="124" y="168"/>
                  </a:lnTo>
                  <a:lnTo>
                    <a:pt x="124" y="102"/>
                  </a:lnTo>
                  <a:lnTo>
                    <a:pt x="65" y="107"/>
                  </a:lnTo>
                  <a:cubicBezTo>
                    <a:pt x="52" y="108"/>
                    <a:pt x="44" y="112"/>
                    <a:pt x="39" y="117"/>
                  </a:cubicBezTo>
                  <a:cubicBezTo>
                    <a:pt x="35" y="125"/>
                    <a:pt x="31" y="133"/>
                    <a:pt x="31" y="145"/>
                  </a:cubicBezTo>
                  <a:close/>
                </a:path>
              </a:pathLst>
            </a:custGeom>
            <a:solidFill>
              <a:srgbClr val="01010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961"/>
            <p:cNvSpPr>
              <a:spLocks/>
            </p:cNvSpPr>
            <p:nvPr/>
          </p:nvSpPr>
          <p:spPr bwMode="auto">
            <a:xfrm>
              <a:off x="6779" y="2457"/>
              <a:ext cx="180" cy="217"/>
            </a:xfrm>
            <a:custGeom>
              <a:avLst/>
              <a:gdLst>
                <a:gd name="T0" fmla="*/ 8 w 375"/>
                <a:gd name="T1" fmla="*/ 183 h 453"/>
                <a:gd name="T2" fmla="*/ 186 w 375"/>
                <a:gd name="T3" fmla="*/ 228 h 453"/>
                <a:gd name="T4" fmla="*/ 375 w 375"/>
                <a:gd name="T5" fmla="*/ 0 h 453"/>
                <a:gd name="T6" fmla="*/ 0 w 375"/>
                <a:gd name="T7" fmla="*/ 0 h 453"/>
                <a:gd name="T8" fmla="*/ 0 w 375"/>
                <a:gd name="T9" fmla="*/ 453 h 453"/>
                <a:gd name="T10" fmla="*/ 0 w 375"/>
                <a:gd name="T11" fmla="*/ 453 h 453"/>
                <a:gd name="T12" fmla="*/ 0 w 375"/>
                <a:gd name="T13" fmla="*/ 183 h 453"/>
                <a:gd name="T14" fmla="*/ 8 w 375"/>
                <a:gd name="T15" fmla="*/ 18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5" h="453">
                  <a:moveTo>
                    <a:pt x="8" y="183"/>
                  </a:moveTo>
                  <a:cubicBezTo>
                    <a:pt x="73" y="183"/>
                    <a:pt x="134" y="199"/>
                    <a:pt x="186" y="228"/>
                  </a:cubicBezTo>
                  <a:lnTo>
                    <a:pt x="375" y="0"/>
                  </a:lnTo>
                  <a:lnTo>
                    <a:pt x="0" y="0"/>
                  </a:lnTo>
                  <a:lnTo>
                    <a:pt x="0" y="453"/>
                  </a:lnTo>
                  <a:lnTo>
                    <a:pt x="0" y="453"/>
                  </a:lnTo>
                  <a:lnTo>
                    <a:pt x="0" y="183"/>
                  </a:lnTo>
                  <a:lnTo>
                    <a:pt x="8" y="183"/>
                  </a:lnTo>
                  <a:close/>
                </a:path>
              </a:pathLst>
            </a:custGeom>
            <a:solidFill>
              <a:srgbClr val="E847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962"/>
            <p:cNvSpPr>
              <a:spLocks/>
            </p:cNvSpPr>
            <p:nvPr/>
          </p:nvSpPr>
          <p:spPr bwMode="auto">
            <a:xfrm>
              <a:off x="6779" y="2566"/>
              <a:ext cx="180" cy="125"/>
            </a:xfrm>
            <a:custGeom>
              <a:avLst/>
              <a:gdLst>
                <a:gd name="T0" fmla="*/ 186 w 375"/>
                <a:gd name="T1" fmla="*/ 0 h 260"/>
                <a:gd name="T2" fmla="*/ 0 w 375"/>
                <a:gd name="T3" fmla="*/ 225 h 260"/>
                <a:gd name="T4" fmla="*/ 0 w 375"/>
                <a:gd name="T5" fmla="*/ 260 h 260"/>
                <a:gd name="T6" fmla="*/ 375 w 375"/>
                <a:gd name="T7" fmla="*/ 260 h 260"/>
                <a:gd name="T8" fmla="*/ 186 w 375"/>
                <a:gd name="T9" fmla="*/ 0 h 260"/>
              </a:gdLst>
              <a:ahLst/>
              <a:cxnLst>
                <a:cxn ang="0">
                  <a:pos x="T0" y="T1"/>
                </a:cxn>
                <a:cxn ang="0">
                  <a:pos x="T2" y="T3"/>
                </a:cxn>
                <a:cxn ang="0">
                  <a:pos x="T4" y="T5"/>
                </a:cxn>
                <a:cxn ang="0">
                  <a:pos x="T6" y="T7"/>
                </a:cxn>
                <a:cxn ang="0">
                  <a:pos x="T8" y="T9"/>
                </a:cxn>
              </a:cxnLst>
              <a:rect l="0" t="0" r="r" b="b"/>
              <a:pathLst>
                <a:path w="375" h="260">
                  <a:moveTo>
                    <a:pt x="186" y="0"/>
                  </a:moveTo>
                  <a:lnTo>
                    <a:pt x="0" y="225"/>
                  </a:lnTo>
                  <a:lnTo>
                    <a:pt x="0" y="260"/>
                  </a:lnTo>
                  <a:lnTo>
                    <a:pt x="375" y="260"/>
                  </a:lnTo>
                  <a:cubicBezTo>
                    <a:pt x="354" y="147"/>
                    <a:pt x="283" y="53"/>
                    <a:pt x="186" y="0"/>
                  </a:cubicBezTo>
                  <a:close/>
                </a:path>
              </a:pathLst>
            </a:custGeom>
            <a:solidFill>
              <a:srgbClr val="40BEB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963"/>
            <p:cNvSpPr>
              <a:spLocks/>
            </p:cNvSpPr>
            <p:nvPr/>
          </p:nvSpPr>
          <p:spPr bwMode="auto">
            <a:xfrm>
              <a:off x="6779" y="2566"/>
              <a:ext cx="118" cy="125"/>
            </a:xfrm>
            <a:custGeom>
              <a:avLst/>
              <a:gdLst>
                <a:gd name="T0" fmla="*/ 186 w 246"/>
                <a:gd name="T1" fmla="*/ 0 h 260"/>
                <a:gd name="T2" fmla="*/ 0 w 246"/>
                <a:gd name="T3" fmla="*/ 225 h 260"/>
                <a:gd name="T4" fmla="*/ 0 w 246"/>
                <a:gd name="T5" fmla="*/ 260 h 260"/>
                <a:gd name="T6" fmla="*/ 66 w 246"/>
                <a:gd name="T7" fmla="*/ 260 h 260"/>
                <a:gd name="T8" fmla="*/ 246 w 246"/>
                <a:gd name="T9" fmla="*/ 42 h 260"/>
                <a:gd name="T10" fmla="*/ 217 w 246"/>
                <a:gd name="T11" fmla="*/ 20 h 260"/>
                <a:gd name="T12" fmla="*/ 186 w 246"/>
                <a:gd name="T13" fmla="*/ 0 h 260"/>
              </a:gdLst>
              <a:ahLst/>
              <a:cxnLst>
                <a:cxn ang="0">
                  <a:pos x="T0" y="T1"/>
                </a:cxn>
                <a:cxn ang="0">
                  <a:pos x="T2" y="T3"/>
                </a:cxn>
                <a:cxn ang="0">
                  <a:pos x="T4" y="T5"/>
                </a:cxn>
                <a:cxn ang="0">
                  <a:pos x="T6" y="T7"/>
                </a:cxn>
                <a:cxn ang="0">
                  <a:pos x="T8" y="T9"/>
                </a:cxn>
                <a:cxn ang="0">
                  <a:pos x="T10" y="T11"/>
                </a:cxn>
                <a:cxn ang="0">
                  <a:pos x="T12" y="T13"/>
                </a:cxn>
              </a:cxnLst>
              <a:rect l="0" t="0" r="r" b="b"/>
              <a:pathLst>
                <a:path w="246" h="260">
                  <a:moveTo>
                    <a:pt x="186" y="0"/>
                  </a:moveTo>
                  <a:lnTo>
                    <a:pt x="0" y="225"/>
                  </a:lnTo>
                  <a:lnTo>
                    <a:pt x="0" y="260"/>
                  </a:lnTo>
                  <a:lnTo>
                    <a:pt x="66" y="260"/>
                  </a:lnTo>
                  <a:lnTo>
                    <a:pt x="246" y="42"/>
                  </a:lnTo>
                  <a:cubicBezTo>
                    <a:pt x="246" y="42"/>
                    <a:pt x="234" y="32"/>
                    <a:pt x="217" y="20"/>
                  </a:cubicBezTo>
                  <a:cubicBezTo>
                    <a:pt x="205" y="11"/>
                    <a:pt x="186" y="0"/>
                    <a:pt x="186" y="0"/>
                  </a:cubicBezTo>
                  <a:close/>
                </a:path>
              </a:pathLst>
            </a:custGeom>
            <a:solidFill>
              <a:srgbClr val="37A59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Freeform 964"/>
            <p:cNvSpPr>
              <a:spLocks/>
            </p:cNvSpPr>
            <p:nvPr/>
          </p:nvSpPr>
          <p:spPr bwMode="auto">
            <a:xfrm>
              <a:off x="6779" y="2545"/>
              <a:ext cx="89" cy="128"/>
            </a:xfrm>
            <a:custGeom>
              <a:avLst/>
              <a:gdLst>
                <a:gd name="T0" fmla="*/ 8 w 186"/>
                <a:gd name="T1" fmla="*/ 0 h 268"/>
                <a:gd name="T2" fmla="*/ 0 w 186"/>
                <a:gd name="T3" fmla="*/ 0 h 268"/>
                <a:gd name="T4" fmla="*/ 0 w 186"/>
                <a:gd name="T5" fmla="*/ 268 h 268"/>
                <a:gd name="T6" fmla="*/ 186 w 186"/>
                <a:gd name="T7" fmla="*/ 45 h 268"/>
                <a:gd name="T8" fmla="*/ 8 w 186"/>
                <a:gd name="T9" fmla="*/ 0 h 268"/>
              </a:gdLst>
              <a:ahLst/>
              <a:cxnLst>
                <a:cxn ang="0">
                  <a:pos x="T0" y="T1"/>
                </a:cxn>
                <a:cxn ang="0">
                  <a:pos x="T2" y="T3"/>
                </a:cxn>
                <a:cxn ang="0">
                  <a:pos x="T4" y="T5"/>
                </a:cxn>
                <a:cxn ang="0">
                  <a:pos x="T6" y="T7"/>
                </a:cxn>
                <a:cxn ang="0">
                  <a:pos x="T8" y="T9"/>
                </a:cxn>
              </a:cxnLst>
              <a:rect l="0" t="0" r="r" b="b"/>
              <a:pathLst>
                <a:path w="186" h="268">
                  <a:moveTo>
                    <a:pt x="8" y="0"/>
                  </a:moveTo>
                  <a:lnTo>
                    <a:pt x="0" y="0"/>
                  </a:lnTo>
                  <a:lnTo>
                    <a:pt x="0" y="268"/>
                  </a:lnTo>
                  <a:lnTo>
                    <a:pt x="186" y="45"/>
                  </a:lnTo>
                  <a:cubicBezTo>
                    <a:pt x="133" y="16"/>
                    <a:pt x="71" y="0"/>
                    <a:pt x="8" y="0"/>
                  </a:cubicBezTo>
                  <a:close/>
                </a:path>
              </a:pathLst>
            </a:custGeom>
            <a:solidFill>
              <a:srgbClr val="01010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706" name="Straight Arrow Connector 1705"/>
          <p:cNvCxnSpPr/>
          <p:nvPr/>
        </p:nvCxnSpPr>
        <p:spPr>
          <a:xfrm flipH="1" flipV="1">
            <a:off x="1807125" y="4100563"/>
            <a:ext cx="3512" cy="513878"/>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951043" y="2334144"/>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5" name="Picture 4"/>
          <p:cNvPicPr>
            <a:picLocks noChangeAspect="1"/>
          </p:cNvPicPr>
          <p:nvPr/>
        </p:nvPicPr>
        <p:blipFill>
          <a:blip r:embed="rId4" cstate="print">
            <a:alphaModFix amt="35000"/>
            <a:extLst>
              <a:ext uri="{28A0092B-C50C-407E-A947-70E740481C1C}">
                <a14:useLocalDpi xmlns:a14="http://schemas.microsoft.com/office/drawing/2010/main"/>
              </a:ext>
            </a:extLst>
          </a:blip>
          <a:stretch>
            <a:fillRect/>
          </a:stretch>
        </p:blipFill>
        <p:spPr>
          <a:xfrm>
            <a:off x="3986193" y="2356667"/>
            <a:ext cx="1186464" cy="1267143"/>
          </a:xfrm>
          <a:prstGeom prst="rect">
            <a:avLst/>
          </a:prstGeom>
        </p:spPr>
      </p:pic>
      <p:sp>
        <p:nvSpPr>
          <p:cNvPr id="6" name="Rectangle 5"/>
          <p:cNvSpPr/>
          <p:nvPr/>
        </p:nvSpPr>
        <p:spPr>
          <a:xfrm>
            <a:off x="1092692" y="2433237"/>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8"/>
          <p:cNvGrpSpPr>
            <a:grpSpLocks noChangeAspect="1"/>
          </p:cNvGrpSpPr>
          <p:nvPr/>
        </p:nvGrpSpPr>
        <p:grpSpPr bwMode="auto">
          <a:xfrm>
            <a:off x="1406910" y="2521133"/>
            <a:ext cx="308429" cy="308429"/>
            <a:chOff x="1338" y="1553"/>
            <a:chExt cx="1609" cy="1609"/>
          </a:xfrm>
        </p:grpSpPr>
        <p:sp>
          <p:nvSpPr>
            <p:cNvPr id="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a:grpSpLocks noChangeAspect="1"/>
          </p:cNvGrpSpPr>
          <p:nvPr/>
        </p:nvGrpSpPr>
        <p:grpSpPr bwMode="auto">
          <a:xfrm>
            <a:off x="1223157" y="3157518"/>
            <a:ext cx="308429" cy="308429"/>
            <a:chOff x="1338" y="1553"/>
            <a:chExt cx="1609" cy="1609"/>
          </a:xfrm>
        </p:grpSpPr>
        <p:sp>
          <p:nvSpPr>
            <p:cNvPr id="1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8"/>
          <p:cNvGrpSpPr>
            <a:grpSpLocks noChangeAspect="1"/>
          </p:cNvGrpSpPr>
          <p:nvPr/>
        </p:nvGrpSpPr>
        <p:grpSpPr bwMode="auto">
          <a:xfrm>
            <a:off x="1569533" y="2816433"/>
            <a:ext cx="308429" cy="308429"/>
            <a:chOff x="1338" y="1553"/>
            <a:chExt cx="1609" cy="1609"/>
          </a:xfrm>
        </p:grpSpPr>
        <p:sp>
          <p:nvSpPr>
            <p:cNvPr id="1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a:xfrm>
            <a:off x="7102435" y="2439144"/>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8"/>
          <p:cNvGrpSpPr>
            <a:grpSpLocks noChangeAspect="1"/>
          </p:cNvGrpSpPr>
          <p:nvPr/>
        </p:nvGrpSpPr>
        <p:grpSpPr bwMode="auto">
          <a:xfrm>
            <a:off x="7416653" y="2527040"/>
            <a:ext cx="308429" cy="308429"/>
            <a:chOff x="1338" y="1553"/>
            <a:chExt cx="1609" cy="1609"/>
          </a:xfrm>
        </p:grpSpPr>
        <p:sp>
          <p:nvSpPr>
            <p:cNvPr id="1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8"/>
          <p:cNvGrpSpPr>
            <a:grpSpLocks noChangeAspect="1"/>
          </p:cNvGrpSpPr>
          <p:nvPr/>
        </p:nvGrpSpPr>
        <p:grpSpPr bwMode="auto">
          <a:xfrm>
            <a:off x="7232900" y="3163425"/>
            <a:ext cx="308429" cy="308429"/>
            <a:chOff x="1338" y="1553"/>
            <a:chExt cx="1609" cy="1609"/>
          </a:xfrm>
        </p:grpSpPr>
        <p:sp>
          <p:nvSpPr>
            <p:cNvPr id="2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8"/>
          <p:cNvGrpSpPr>
            <a:grpSpLocks noChangeAspect="1"/>
          </p:cNvGrpSpPr>
          <p:nvPr/>
        </p:nvGrpSpPr>
        <p:grpSpPr bwMode="auto">
          <a:xfrm>
            <a:off x="7579276" y="2822340"/>
            <a:ext cx="308429" cy="308429"/>
            <a:chOff x="1338" y="1553"/>
            <a:chExt cx="1609" cy="1609"/>
          </a:xfrm>
        </p:grpSpPr>
        <p:sp>
          <p:nvSpPr>
            <p:cNvPr id="2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5259651" y="2640678"/>
            <a:ext cx="1355116" cy="665740"/>
            <a:chOff x="6193110" y="1634670"/>
            <a:chExt cx="1355116" cy="665740"/>
          </a:xfrm>
        </p:grpSpPr>
        <p:grpSp>
          <p:nvGrpSpPr>
            <p:cNvPr id="27" name="Group 8"/>
            <p:cNvGrpSpPr>
              <a:grpSpLocks noChangeAspect="1"/>
            </p:cNvGrpSpPr>
            <p:nvPr/>
          </p:nvGrpSpPr>
          <p:grpSpPr bwMode="auto">
            <a:xfrm>
              <a:off x="6539627" y="1651361"/>
              <a:ext cx="308429" cy="308429"/>
              <a:chOff x="1338" y="1553"/>
              <a:chExt cx="1609" cy="1609"/>
            </a:xfrm>
          </p:grpSpPr>
          <p:sp>
            <p:nvSpPr>
              <p:cNvPr id="4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8"/>
            <p:cNvGrpSpPr>
              <a:grpSpLocks noChangeAspect="1"/>
            </p:cNvGrpSpPr>
            <p:nvPr/>
          </p:nvGrpSpPr>
          <p:grpSpPr bwMode="auto">
            <a:xfrm>
              <a:off x="6888303" y="1991981"/>
              <a:ext cx="308429" cy="308429"/>
              <a:chOff x="1338" y="1553"/>
              <a:chExt cx="1609" cy="1609"/>
            </a:xfrm>
          </p:grpSpPr>
          <p:sp>
            <p:nvSpPr>
              <p:cNvPr id="4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8"/>
            <p:cNvGrpSpPr>
              <a:grpSpLocks noChangeAspect="1"/>
            </p:cNvGrpSpPr>
            <p:nvPr/>
          </p:nvGrpSpPr>
          <p:grpSpPr bwMode="auto">
            <a:xfrm>
              <a:off x="6886144" y="1634670"/>
              <a:ext cx="308429" cy="308429"/>
              <a:chOff x="1338" y="1553"/>
              <a:chExt cx="1609" cy="1609"/>
            </a:xfrm>
          </p:grpSpPr>
          <p:sp>
            <p:nvSpPr>
              <p:cNvPr id="3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8"/>
            <p:cNvGrpSpPr>
              <a:grpSpLocks noChangeAspect="1"/>
            </p:cNvGrpSpPr>
            <p:nvPr/>
          </p:nvGrpSpPr>
          <p:grpSpPr bwMode="auto">
            <a:xfrm>
              <a:off x="6559237" y="1990831"/>
              <a:ext cx="308429" cy="308429"/>
              <a:chOff x="1338" y="1553"/>
              <a:chExt cx="1609" cy="1609"/>
            </a:xfrm>
          </p:grpSpPr>
          <p:sp>
            <p:nvSpPr>
              <p:cNvPr id="3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8"/>
            <p:cNvGrpSpPr>
              <a:grpSpLocks noChangeAspect="1"/>
            </p:cNvGrpSpPr>
            <p:nvPr/>
          </p:nvGrpSpPr>
          <p:grpSpPr bwMode="auto">
            <a:xfrm>
              <a:off x="6193110" y="1645940"/>
              <a:ext cx="308429" cy="308429"/>
              <a:chOff x="1338" y="1553"/>
              <a:chExt cx="1609" cy="1609"/>
            </a:xfrm>
          </p:grpSpPr>
          <p:sp>
            <p:nvSpPr>
              <p:cNvPr id="3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 name="Group 8"/>
            <p:cNvGrpSpPr>
              <a:grpSpLocks noChangeAspect="1"/>
            </p:cNvGrpSpPr>
            <p:nvPr/>
          </p:nvGrpSpPr>
          <p:grpSpPr bwMode="auto">
            <a:xfrm>
              <a:off x="7239797" y="1990166"/>
              <a:ext cx="308429" cy="308429"/>
              <a:chOff x="1338" y="1553"/>
              <a:chExt cx="1609" cy="1609"/>
            </a:xfrm>
          </p:grpSpPr>
          <p:sp>
            <p:nvSpPr>
              <p:cNvPr id="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5" name="Group 44"/>
          <p:cNvGrpSpPr/>
          <p:nvPr/>
        </p:nvGrpSpPr>
        <p:grpSpPr>
          <a:xfrm>
            <a:off x="2128052" y="2665119"/>
            <a:ext cx="1355116" cy="665740"/>
            <a:chOff x="6193110" y="1634670"/>
            <a:chExt cx="1355116" cy="665740"/>
          </a:xfrm>
        </p:grpSpPr>
        <p:grpSp>
          <p:nvGrpSpPr>
            <p:cNvPr id="46" name="Group 8"/>
            <p:cNvGrpSpPr>
              <a:grpSpLocks noChangeAspect="1"/>
            </p:cNvGrpSpPr>
            <p:nvPr/>
          </p:nvGrpSpPr>
          <p:grpSpPr bwMode="auto">
            <a:xfrm>
              <a:off x="6539627" y="1651361"/>
              <a:ext cx="308429" cy="308429"/>
              <a:chOff x="1338" y="1553"/>
              <a:chExt cx="1609" cy="1609"/>
            </a:xfrm>
          </p:grpSpPr>
          <p:sp>
            <p:nvSpPr>
              <p:cNvPr id="6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8"/>
            <p:cNvGrpSpPr>
              <a:grpSpLocks noChangeAspect="1"/>
            </p:cNvGrpSpPr>
            <p:nvPr/>
          </p:nvGrpSpPr>
          <p:grpSpPr bwMode="auto">
            <a:xfrm>
              <a:off x="6888303" y="1991981"/>
              <a:ext cx="308429" cy="308429"/>
              <a:chOff x="1338" y="1553"/>
              <a:chExt cx="1609" cy="1609"/>
            </a:xfrm>
          </p:grpSpPr>
          <p:sp>
            <p:nvSpPr>
              <p:cNvPr id="6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8"/>
            <p:cNvGrpSpPr>
              <a:grpSpLocks noChangeAspect="1"/>
            </p:cNvGrpSpPr>
            <p:nvPr/>
          </p:nvGrpSpPr>
          <p:grpSpPr bwMode="auto">
            <a:xfrm>
              <a:off x="6886144" y="1634670"/>
              <a:ext cx="308429" cy="308429"/>
              <a:chOff x="1338" y="1553"/>
              <a:chExt cx="1609" cy="1609"/>
            </a:xfrm>
          </p:grpSpPr>
          <p:sp>
            <p:nvSpPr>
              <p:cNvPr id="5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8"/>
            <p:cNvGrpSpPr>
              <a:grpSpLocks noChangeAspect="1"/>
            </p:cNvGrpSpPr>
            <p:nvPr/>
          </p:nvGrpSpPr>
          <p:grpSpPr bwMode="auto">
            <a:xfrm>
              <a:off x="6559237" y="1990831"/>
              <a:ext cx="308429" cy="308429"/>
              <a:chOff x="1338" y="1553"/>
              <a:chExt cx="1609" cy="1609"/>
            </a:xfrm>
          </p:grpSpPr>
          <p:sp>
            <p:nvSpPr>
              <p:cNvPr id="5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8"/>
            <p:cNvGrpSpPr>
              <a:grpSpLocks noChangeAspect="1"/>
            </p:cNvGrpSpPr>
            <p:nvPr/>
          </p:nvGrpSpPr>
          <p:grpSpPr bwMode="auto">
            <a:xfrm>
              <a:off x="6193110" y="1645940"/>
              <a:ext cx="308429" cy="308429"/>
              <a:chOff x="1338" y="1553"/>
              <a:chExt cx="1609" cy="1609"/>
            </a:xfrm>
          </p:grpSpPr>
          <p:sp>
            <p:nvSpPr>
              <p:cNvPr id="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8"/>
            <p:cNvGrpSpPr>
              <a:grpSpLocks noChangeAspect="1"/>
            </p:cNvGrpSpPr>
            <p:nvPr/>
          </p:nvGrpSpPr>
          <p:grpSpPr bwMode="auto">
            <a:xfrm>
              <a:off x="7239797" y="1990166"/>
              <a:ext cx="308429" cy="308429"/>
              <a:chOff x="1338" y="1553"/>
              <a:chExt cx="1609" cy="1609"/>
            </a:xfrm>
          </p:grpSpPr>
          <p:sp>
            <p:nvSpPr>
              <p:cNvPr id="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4" name="Group 63"/>
          <p:cNvGrpSpPr/>
          <p:nvPr/>
        </p:nvGrpSpPr>
        <p:grpSpPr>
          <a:xfrm>
            <a:off x="3169072" y="2648473"/>
            <a:ext cx="1355116" cy="665740"/>
            <a:chOff x="6193110" y="1634670"/>
            <a:chExt cx="1355116" cy="665740"/>
          </a:xfrm>
        </p:grpSpPr>
        <p:grpSp>
          <p:nvGrpSpPr>
            <p:cNvPr id="65" name="Group 8"/>
            <p:cNvGrpSpPr>
              <a:grpSpLocks noChangeAspect="1"/>
            </p:cNvGrpSpPr>
            <p:nvPr/>
          </p:nvGrpSpPr>
          <p:grpSpPr bwMode="auto">
            <a:xfrm>
              <a:off x="6539627" y="1651361"/>
              <a:ext cx="308429" cy="308429"/>
              <a:chOff x="1338" y="1553"/>
              <a:chExt cx="1609" cy="1609"/>
            </a:xfrm>
          </p:grpSpPr>
          <p:sp>
            <p:nvSpPr>
              <p:cNvPr id="8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 name="Group 8"/>
            <p:cNvGrpSpPr>
              <a:grpSpLocks noChangeAspect="1"/>
            </p:cNvGrpSpPr>
            <p:nvPr/>
          </p:nvGrpSpPr>
          <p:grpSpPr bwMode="auto">
            <a:xfrm>
              <a:off x="6888303" y="1991981"/>
              <a:ext cx="308429" cy="308429"/>
              <a:chOff x="1338" y="1553"/>
              <a:chExt cx="1609" cy="1609"/>
            </a:xfrm>
          </p:grpSpPr>
          <p:sp>
            <p:nvSpPr>
              <p:cNvPr id="7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8"/>
            <p:cNvGrpSpPr>
              <a:grpSpLocks noChangeAspect="1"/>
            </p:cNvGrpSpPr>
            <p:nvPr/>
          </p:nvGrpSpPr>
          <p:grpSpPr bwMode="auto">
            <a:xfrm>
              <a:off x="6886144" y="1634670"/>
              <a:ext cx="308429" cy="308429"/>
              <a:chOff x="1338" y="1553"/>
              <a:chExt cx="1609" cy="1609"/>
            </a:xfrm>
          </p:grpSpPr>
          <p:sp>
            <p:nvSpPr>
              <p:cNvPr id="7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 name="Group 8"/>
            <p:cNvGrpSpPr>
              <a:grpSpLocks noChangeAspect="1"/>
            </p:cNvGrpSpPr>
            <p:nvPr/>
          </p:nvGrpSpPr>
          <p:grpSpPr bwMode="auto">
            <a:xfrm>
              <a:off x="6559237" y="1990831"/>
              <a:ext cx="308429" cy="308429"/>
              <a:chOff x="1338" y="1553"/>
              <a:chExt cx="1609" cy="1609"/>
            </a:xfrm>
          </p:grpSpPr>
          <p:sp>
            <p:nvSpPr>
              <p:cNvPr id="7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 name="Group 8"/>
            <p:cNvGrpSpPr>
              <a:grpSpLocks noChangeAspect="1"/>
            </p:cNvGrpSpPr>
            <p:nvPr/>
          </p:nvGrpSpPr>
          <p:grpSpPr bwMode="auto">
            <a:xfrm>
              <a:off x="6193110" y="1645940"/>
              <a:ext cx="308429" cy="308429"/>
              <a:chOff x="1338" y="1553"/>
              <a:chExt cx="1609" cy="1609"/>
            </a:xfrm>
          </p:grpSpPr>
          <p:sp>
            <p:nvSpPr>
              <p:cNvPr id="7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1" name="AutoShape 7"/>
            <p:cNvSpPr>
              <a:spLocks noChangeAspect="1" noChangeArrowheads="1" noTextEdit="1"/>
            </p:cNvSpPr>
            <p:nvPr/>
          </p:nvSpPr>
          <p:spPr bwMode="auto">
            <a:xfrm>
              <a:off x="7239797" y="1990166"/>
              <a:ext cx="308429" cy="30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p:nvGrpSpPr>
        <p:grpSpPr>
          <a:xfrm>
            <a:off x="4209031" y="2638820"/>
            <a:ext cx="1355116" cy="665740"/>
            <a:chOff x="6193110" y="1634670"/>
            <a:chExt cx="1355116" cy="665740"/>
          </a:xfrm>
        </p:grpSpPr>
        <p:sp>
          <p:nvSpPr>
            <p:cNvPr id="100" name="AutoShape 7"/>
            <p:cNvSpPr>
              <a:spLocks noChangeAspect="1" noChangeArrowheads="1" noTextEdit="1"/>
            </p:cNvSpPr>
            <p:nvPr/>
          </p:nvSpPr>
          <p:spPr bwMode="auto">
            <a:xfrm>
              <a:off x="6539627" y="1651361"/>
              <a:ext cx="308429" cy="30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5" name="Group 8"/>
            <p:cNvGrpSpPr>
              <a:grpSpLocks noChangeAspect="1"/>
            </p:cNvGrpSpPr>
            <p:nvPr/>
          </p:nvGrpSpPr>
          <p:grpSpPr bwMode="auto">
            <a:xfrm>
              <a:off x="6888303" y="1991981"/>
              <a:ext cx="308429" cy="308429"/>
              <a:chOff x="1338" y="1553"/>
              <a:chExt cx="1609" cy="1609"/>
            </a:xfrm>
          </p:grpSpPr>
          <p:sp>
            <p:nvSpPr>
              <p:cNvPr id="9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 name="Group 8"/>
            <p:cNvGrpSpPr>
              <a:grpSpLocks noChangeAspect="1"/>
            </p:cNvGrpSpPr>
            <p:nvPr/>
          </p:nvGrpSpPr>
          <p:grpSpPr bwMode="auto">
            <a:xfrm>
              <a:off x="6886144" y="1634670"/>
              <a:ext cx="308429" cy="308429"/>
              <a:chOff x="1338" y="1553"/>
              <a:chExt cx="1609" cy="1609"/>
            </a:xfrm>
          </p:grpSpPr>
          <p:sp>
            <p:nvSpPr>
              <p:cNvPr id="9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4" name="AutoShape 7"/>
            <p:cNvSpPr>
              <a:spLocks noChangeAspect="1" noChangeArrowheads="1" noTextEdit="1"/>
            </p:cNvSpPr>
            <p:nvPr/>
          </p:nvSpPr>
          <p:spPr bwMode="auto">
            <a:xfrm>
              <a:off x="6559237" y="1990831"/>
              <a:ext cx="308429" cy="30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AutoShape 7"/>
            <p:cNvSpPr>
              <a:spLocks noChangeAspect="1" noChangeArrowheads="1" noTextEdit="1"/>
            </p:cNvSpPr>
            <p:nvPr/>
          </p:nvSpPr>
          <p:spPr bwMode="auto">
            <a:xfrm>
              <a:off x="6193110" y="1645940"/>
              <a:ext cx="308429" cy="30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9" name="Group 8"/>
            <p:cNvGrpSpPr>
              <a:grpSpLocks noChangeAspect="1"/>
            </p:cNvGrpSpPr>
            <p:nvPr/>
          </p:nvGrpSpPr>
          <p:grpSpPr bwMode="auto">
            <a:xfrm>
              <a:off x="7239797" y="1990166"/>
              <a:ext cx="308429" cy="308429"/>
              <a:chOff x="1338" y="1553"/>
              <a:chExt cx="1609" cy="1609"/>
            </a:xfrm>
          </p:grpSpPr>
          <p:sp>
            <p:nvSpPr>
              <p:cNvPr id="9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2" name="Group 8"/>
          <p:cNvGrpSpPr>
            <a:grpSpLocks noChangeAspect="1"/>
          </p:cNvGrpSpPr>
          <p:nvPr/>
        </p:nvGrpSpPr>
        <p:grpSpPr bwMode="auto">
          <a:xfrm>
            <a:off x="2135722" y="3018181"/>
            <a:ext cx="308429" cy="308429"/>
            <a:chOff x="1338" y="1553"/>
            <a:chExt cx="1609" cy="1609"/>
          </a:xfrm>
        </p:grpSpPr>
        <p:sp>
          <p:nvSpPr>
            <p:cNvPr id="10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5" name="Group 104"/>
          <p:cNvGrpSpPr/>
          <p:nvPr/>
        </p:nvGrpSpPr>
        <p:grpSpPr>
          <a:xfrm>
            <a:off x="6328685" y="2646914"/>
            <a:ext cx="669373" cy="658354"/>
            <a:chOff x="6886798" y="1284745"/>
            <a:chExt cx="669373" cy="658354"/>
          </a:xfrm>
        </p:grpSpPr>
        <p:grpSp>
          <p:nvGrpSpPr>
            <p:cNvPr id="106" name="Group 8"/>
            <p:cNvGrpSpPr>
              <a:grpSpLocks noChangeAspect="1"/>
            </p:cNvGrpSpPr>
            <p:nvPr/>
          </p:nvGrpSpPr>
          <p:grpSpPr bwMode="auto">
            <a:xfrm>
              <a:off x="6886798" y="1284745"/>
              <a:ext cx="308429" cy="308429"/>
              <a:chOff x="1338" y="1553"/>
              <a:chExt cx="1609" cy="1609"/>
            </a:xfrm>
          </p:grpSpPr>
          <p:sp>
            <p:nvSpPr>
              <p:cNvPr id="11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8"/>
            <p:cNvGrpSpPr>
              <a:grpSpLocks noChangeAspect="1"/>
            </p:cNvGrpSpPr>
            <p:nvPr/>
          </p:nvGrpSpPr>
          <p:grpSpPr bwMode="auto">
            <a:xfrm>
              <a:off x="7247742" y="1284745"/>
              <a:ext cx="308429" cy="308429"/>
              <a:chOff x="1338" y="1553"/>
              <a:chExt cx="1609" cy="1609"/>
            </a:xfrm>
          </p:grpSpPr>
          <p:sp>
            <p:nvSpPr>
              <p:cNvPr id="11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8" name="Group 8"/>
            <p:cNvGrpSpPr>
              <a:grpSpLocks noChangeAspect="1"/>
            </p:cNvGrpSpPr>
            <p:nvPr/>
          </p:nvGrpSpPr>
          <p:grpSpPr bwMode="auto">
            <a:xfrm>
              <a:off x="7245217" y="1634670"/>
              <a:ext cx="308429" cy="308429"/>
              <a:chOff x="1338" y="1553"/>
              <a:chExt cx="1609" cy="1609"/>
            </a:xfrm>
          </p:grpSpPr>
          <p:sp>
            <p:nvSpPr>
              <p:cNvPr id="10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5" name="Group 114"/>
          <p:cNvGrpSpPr/>
          <p:nvPr/>
        </p:nvGrpSpPr>
        <p:grpSpPr>
          <a:xfrm>
            <a:off x="2665393" y="2327940"/>
            <a:ext cx="2684258" cy="324483"/>
            <a:chOff x="5961656" y="1966756"/>
            <a:chExt cx="2684258" cy="324483"/>
          </a:xfrm>
        </p:grpSpPr>
        <p:grpSp>
          <p:nvGrpSpPr>
            <p:cNvPr id="116" name="Group 8"/>
            <p:cNvGrpSpPr>
              <a:grpSpLocks noChangeAspect="1"/>
            </p:cNvGrpSpPr>
            <p:nvPr/>
          </p:nvGrpSpPr>
          <p:grpSpPr bwMode="auto">
            <a:xfrm>
              <a:off x="6637114" y="1969632"/>
              <a:ext cx="308429" cy="308429"/>
              <a:chOff x="1338" y="1553"/>
              <a:chExt cx="1609" cy="1609"/>
            </a:xfrm>
          </p:grpSpPr>
          <p:sp>
            <p:nvSpPr>
              <p:cNvPr id="13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7" name="Group 8"/>
            <p:cNvGrpSpPr>
              <a:grpSpLocks noChangeAspect="1"/>
            </p:cNvGrpSpPr>
            <p:nvPr/>
          </p:nvGrpSpPr>
          <p:grpSpPr bwMode="auto">
            <a:xfrm>
              <a:off x="6975133" y="1974383"/>
              <a:ext cx="308429" cy="308429"/>
              <a:chOff x="1338" y="1553"/>
              <a:chExt cx="1609" cy="1609"/>
            </a:xfrm>
          </p:grpSpPr>
          <p:sp>
            <p:nvSpPr>
              <p:cNvPr id="13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8" name="Group 8"/>
            <p:cNvGrpSpPr>
              <a:grpSpLocks noChangeAspect="1"/>
            </p:cNvGrpSpPr>
            <p:nvPr/>
          </p:nvGrpSpPr>
          <p:grpSpPr bwMode="auto">
            <a:xfrm>
              <a:off x="7317715" y="1967817"/>
              <a:ext cx="308429" cy="308429"/>
              <a:chOff x="1338" y="1553"/>
              <a:chExt cx="1609" cy="1609"/>
            </a:xfrm>
          </p:grpSpPr>
          <p:sp>
            <p:nvSpPr>
              <p:cNvPr id="13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9" name="Group 8"/>
            <p:cNvGrpSpPr>
              <a:grpSpLocks noChangeAspect="1"/>
            </p:cNvGrpSpPr>
            <p:nvPr/>
          </p:nvGrpSpPr>
          <p:grpSpPr bwMode="auto">
            <a:xfrm>
              <a:off x="7655734" y="1972568"/>
              <a:ext cx="308429" cy="308429"/>
              <a:chOff x="1338" y="1553"/>
              <a:chExt cx="1609" cy="1609"/>
            </a:xfrm>
          </p:grpSpPr>
          <p:sp>
            <p:nvSpPr>
              <p:cNvPr id="13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0" name="Group 8"/>
            <p:cNvGrpSpPr>
              <a:grpSpLocks noChangeAspect="1"/>
            </p:cNvGrpSpPr>
            <p:nvPr/>
          </p:nvGrpSpPr>
          <p:grpSpPr bwMode="auto">
            <a:xfrm>
              <a:off x="7999466" y="1966756"/>
              <a:ext cx="308429" cy="308429"/>
              <a:chOff x="1338" y="1553"/>
              <a:chExt cx="1609" cy="1609"/>
            </a:xfrm>
          </p:grpSpPr>
          <p:sp>
            <p:nvSpPr>
              <p:cNvPr id="13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8"/>
            <p:cNvGrpSpPr>
              <a:grpSpLocks noChangeAspect="1"/>
            </p:cNvGrpSpPr>
            <p:nvPr/>
          </p:nvGrpSpPr>
          <p:grpSpPr bwMode="auto">
            <a:xfrm>
              <a:off x="8337485" y="1971507"/>
              <a:ext cx="308429" cy="308429"/>
              <a:chOff x="1338" y="1553"/>
              <a:chExt cx="1609" cy="1609"/>
            </a:xfrm>
          </p:grpSpPr>
          <p:sp>
            <p:nvSpPr>
              <p:cNvPr id="12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 name="Group 8"/>
            <p:cNvGrpSpPr>
              <a:grpSpLocks noChangeAspect="1"/>
            </p:cNvGrpSpPr>
            <p:nvPr/>
          </p:nvGrpSpPr>
          <p:grpSpPr bwMode="auto">
            <a:xfrm>
              <a:off x="5961656" y="1978059"/>
              <a:ext cx="308429" cy="308429"/>
              <a:chOff x="1338" y="1553"/>
              <a:chExt cx="1609" cy="1609"/>
            </a:xfrm>
          </p:grpSpPr>
          <p:sp>
            <p:nvSpPr>
              <p:cNvPr id="12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3" name="Group 8"/>
            <p:cNvGrpSpPr>
              <a:grpSpLocks noChangeAspect="1"/>
            </p:cNvGrpSpPr>
            <p:nvPr/>
          </p:nvGrpSpPr>
          <p:grpSpPr bwMode="auto">
            <a:xfrm>
              <a:off x="6299675" y="1982810"/>
              <a:ext cx="308429" cy="308429"/>
              <a:chOff x="1338" y="1553"/>
              <a:chExt cx="1609" cy="1609"/>
            </a:xfrm>
          </p:grpSpPr>
          <p:sp>
            <p:nvSpPr>
              <p:cNvPr id="12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40" name="Group 139"/>
          <p:cNvGrpSpPr/>
          <p:nvPr/>
        </p:nvGrpSpPr>
        <p:grpSpPr>
          <a:xfrm>
            <a:off x="3646115" y="3364717"/>
            <a:ext cx="2684258" cy="324483"/>
            <a:chOff x="5961656" y="1966756"/>
            <a:chExt cx="2684258" cy="324483"/>
          </a:xfrm>
        </p:grpSpPr>
        <p:grpSp>
          <p:nvGrpSpPr>
            <p:cNvPr id="141" name="Group 8"/>
            <p:cNvGrpSpPr>
              <a:grpSpLocks noChangeAspect="1"/>
            </p:cNvGrpSpPr>
            <p:nvPr/>
          </p:nvGrpSpPr>
          <p:grpSpPr bwMode="auto">
            <a:xfrm>
              <a:off x="6637114" y="1969632"/>
              <a:ext cx="308429" cy="308429"/>
              <a:chOff x="1338" y="1553"/>
              <a:chExt cx="1609" cy="1609"/>
            </a:xfrm>
          </p:grpSpPr>
          <p:sp>
            <p:nvSpPr>
              <p:cNvPr id="16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2" name="Group 8"/>
            <p:cNvGrpSpPr>
              <a:grpSpLocks noChangeAspect="1"/>
            </p:cNvGrpSpPr>
            <p:nvPr/>
          </p:nvGrpSpPr>
          <p:grpSpPr bwMode="auto">
            <a:xfrm>
              <a:off x="6975133" y="1974383"/>
              <a:ext cx="308429" cy="308429"/>
              <a:chOff x="1338" y="1553"/>
              <a:chExt cx="1609" cy="1609"/>
            </a:xfrm>
          </p:grpSpPr>
          <p:sp>
            <p:nvSpPr>
              <p:cNvPr id="1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 name="Group 8"/>
            <p:cNvGrpSpPr>
              <a:grpSpLocks noChangeAspect="1"/>
            </p:cNvGrpSpPr>
            <p:nvPr/>
          </p:nvGrpSpPr>
          <p:grpSpPr bwMode="auto">
            <a:xfrm>
              <a:off x="7317715" y="1967817"/>
              <a:ext cx="308429" cy="308429"/>
              <a:chOff x="1338" y="1553"/>
              <a:chExt cx="1609" cy="1609"/>
            </a:xfrm>
          </p:grpSpPr>
          <p:sp>
            <p:nvSpPr>
              <p:cNvPr id="1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 name="Group 8"/>
            <p:cNvGrpSpPr>
              <a:grpSpLocks noChangeAspect="1"/>
            </p:cNvGrpSpPr>
            <p:nvPr/>
          </p:nvGrpSpPr>
          <p:grpSpPr bwMode="auto">
            <a:xfrm>
              <a:off x="7655734" y="1972568"/>
              <a:ext cx="308429" cy="308429"/>
              <a:chOff x="1338" y="1553"/>
              <a:chExt cx="1609" cy="1609"/>
            </a:xfrm>
          </p:grpSpPr>
          <p:sp>
            <p:nvSpPr>
              <p:cNvPr id="1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5" name="Group 8"/>
            <p:cNvGrpSpPr>
              <a:grpSpLocks noChangeAspect="1"/>
            </p:cNvGrpSpPr>
            <p:nvPr/>
          </p:nvGrpSpPr>
          <p:grpSpPr bwMode="auto">
            <a:xfrm>
              <a:off x="7999466" y="1966756"/>
              <a:ext cx="308429" cy="308429"/>
              <a:chOff x="1338" y="1553"/>
              <a:chExt cx="1609" cy="1609"/>
            </a:xfrm>
          </p:grpSpPr>
          <p:sp>
            <p:nvSpPr>
              <p:cNvPr id="15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 name="Group 8"/>
            <p:cNvGrpSpPr>
              <a:grpSpLocks noChangeAspect="1"/>
            </p:cNvGrpSpPr>
            <p:nvPr/>
          </p:nvGrpSpPr>
          <p:grpSpPr bwMode="auto">
            <a:xfrm>
              <a:off x="8337485" y="1971507"/>
              <a:ext cx="308429" cy="308429"/>
              <a:chOff x="1338" y="1553"/>
              <a:chExt cx="1609" cy="1609"/>
            </a:xfrm>
          </p:grpSpPr>
          <p:sp>
            <p:nvSpPr>
              <p:cNvPr id="15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7" name="Group 8"/>
            <p:cNvGrpSpPr>
              <a:grpSpLocks noChangeAspect="1"/>
            </p:cNvGrpSpPr>
            <p:nvPr/>
          </p:nvGrpSpPr>
          <p:grpSpPr bwMode="auto">
            <a:xfrm>
              <a:off x="5961656" y="1978059"/>
              <a:ext cx="308429" cy="308429"/>
              <a:chOff x="1338" y="1553"/>
              <a:chExt cx="1609" cy="1609"/>
            </a:xfrm>
          </p:grpSpPr>
          <p:sp>
            <p:nvSpPr>
              <p:cNvPr id="15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8"/>
            <p:cNvGrpSpPr>
              <a:grpSpLocks noChangeAspect="1"/>
            </p:cNvGrpSpPr>
            <p:nvPr/>
          </p:nvGrpSpPr>
          <p:grpSpPr bwMode="auto">
            <a:xfrm>
              <a:off x="6299675" y="1982810"/>
              <a:ext cx="308429" cy="308429"/>
              <a:chOff x="1338" y="1553"/>
              <a:chExt cx="1609" cy="1609"/>
            </a:xfrm>
          </p:grpSpPr>
          <p:sp>
            <p:nvSpPr>
              <p:cNvPr id="14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4" name="Group 812"/>
          <p:cNvGrpSpPr>
            <a:grpSpLocks noChangeAspect="1"/>
          </p:cNvGrpSpPr>
          <p:nvPr/>
        </p:nvGrpSpPr>
        <p:grpSpPr bwMode="auto">
          <a:xfrm>
            <a:off x="4186558" y="3884358"/>
            <a:ext cx="767708" cy="767708"/>
            <a:chOff x="6034" y="3314"/>
            <a:chExt cx="386" cy="386"/>
          </a:xfrm>
        </p:grpSpPr>
        <p:sp>
          <p:nvSpPr>
            <p:cNvPr id="235"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00" name="Shape 731"/>
          <p:cNvSpPr txBox="1"/>
          <p:nvPr/>
        </p:nvSpPr>
        <p:spPr>
          <a:xfrm>
            <a:off x="892277" y="149337"/>
            <a:ext cx="7449061" cy="510816"/>
          </a:xfrm>
          <a:prstGeom prst="rect">
            <a:avLst/>
          </a:prstGeom>
          <a:noFill/>
          <a:ln>
            <a:noFill/>
          </a:ln>
        </p:spPr>
        <p:txBody>
          <a:bodyPr lIns="91425" tIns="91425" rIns="91425" bIns="91425" anchor="b" anchorCtr="0">
            <a:noAutofit/>
          </a:bodyPr>
          <a:lstStyle/>
          <a:p>
            <a:pPr lvl="0" algn="ctr"/>
            <a:r>
              <a:rPr lang="en-US" sz="2800" dirty="0" smtClean="0"/>
              <a:t>Logging w/ OpenShift</a:t>
            </a:r>
            <a:endParaRPr lang="en" sz="2800" dirty="0">
              <a:solidFill>
                <a:srgbClr val="000000"/>
              </a:solidFill>
            </a:endParaRPr>
          </a:p>
        </p:txBody>
      </p:sp>
      <p:grpSp>
        <p:nvGrpSpPr>
          <p:cNvPr id="501" name="Group 855"/>
          <p:cNvGrpSpPr>
            <a:grpSpLocks noChangeAspect="1"/>
          </p:cNvGrpSpPr>
          <p:nvPr/>
        </p:nvGrpSpPr>
        <p:grpSpPr bwMode="auto">
          <a:xfrm>
            <a:off x="2126274" y="2654059"/>
            <a:ext cx="307280" cy="307280"/>
            <a:chOff x="3619" y="3463"/>
            <a:chExt cx="386" cy="386"/>
          </a:xfrm>
        </p:grpSpPr>
        <p:sp>
          <p:nvSpPr>
            <p:cNvPr id="502"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5" name="Group 855"/>
          <p:cNvGrpSpPr>
            <a:grpSpLocks noChangeAspect="1"/>
          </p:cNvGrpSpPr>
          <p:nvPr/>
        </p:nvGrpSpPr>
        <p:grpSpPr bwMode="auto">
          <a:xfrm>
            <a:off x="2479057" y="3021711"/>
            <a:ext cx="307280" cy="307280"/>
            <a:chOff x="3619" y="3463"/>
            <a:chExt cx="386" cy="386"/>
          </a:xfrm>
        </p:grpSpPr>
        <p:sp>
          <p:nvSpPr>
            <p:cNvPr id="546"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7" name="Group 855"/>
          <p:cNvGrpSpPr>
            <a:grpSpLocks noChangeAspect="1"/>
          </p:cNvGrpSpPr>
          <p:nvPr/>
        </p:nvGrpSpPr>
        <p:grpSpPr bwMode="auto">
          <a:xfrm>
            <a:off x="2479576" y="2675973"/>
            <a:ext cx="307280" cy="307280"/>
            <a:chOff x="3619" y="3463"/>
            <a:chExt cx="386" cy="386"/>
          </a:xfrm>
        </p:grpSpPr>
        <p:sp>
          <p:nvSpPr>
            <p:cNvPr id="568"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9" name="Group 855"/>
          <p:cNvGrpSpPr>
            <a:grpSpLocks noChangeAspect="1"/>
          </p:cNvGrpSpPr>
          <p:nvPr/>
        </p:nvGrpSpPr>
        <p:grpSpPr bwMode="auto">
          <a:xfrm>
            <a:off x="2657867" y="2353805"/>
            <a:ext cx="307280" cy="307280"/>
            <a:chOff x="3619" y="3463"/>
            <a:chExt cx="386" cy="386"/>
          </a:xfrm>
        </p:grpSpPr>
        <p:sp>
          <p:nvSpPr>
            <p:cNvPr id="590"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1" name="Group 855"/>
          <p:cNvGrpSpPr>
            <a:grpSpLocks noChangeAspect="1"/>
          </p:cNvGrpSpPr>
          <p:nvPr/>
        </p:nvGrpSpPr>
        <p:grpSpPr bwMode="auto">
          <a:xfrm>
            <a:off x="3192910" y="2682384"/>
            <a:ext cx="307280" cy="307280"/>
            <a:chOff x="3619" y="3463"/>
            <a:chExt cx="386" cy="386"/>
          </a:xfrm>
        </p:grpSpPr>
        <p:sp>
          <p:nvSpPr>
            <p:cNvPr id="612"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9"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0"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1"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3" name="Group 855"/>
          <p:cNvGrpSpPr>
            <a:grpSpLocks noChangeAspect="1"/>
          </p:cNvGrpSpPr>
          <p:nvPr/>
        </p:nvGrpSpPr>
        <p:grpSpPr bwMode="auto">
          <a:xfrm>
            <a:off x="3021003" y="2344056"/>
            <a:ext cx="307280" cy="307280"/>
            <a:chOff x="3619" y="3463"/>
            <a:chExt cx="386" cy="386"/>
          </a:xfrm>
        </p:grpSpPr>
        <p:sp>
          <p:nvSpPr>
            <p:cNvPr id="634"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1"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2"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3"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5" name="Group 855"/>
          <p:cNvGrpSpPr>
            <a:grpSpLocks noChangeAspect="1"/>
          </p:cNvGrpSpPr>
          <p:nvPr/>
        </p:nvGrpSpPr>
        <p:grpSpPr bwMode="auto">
          <a:xfrm>
            <a:off x="2142238" y="3015854"/>
            <a:ext cx="307280" cy="307280"/>
            <a:chOff x="3619" y="3463"/>
            <a:chExt cx="386" cy="386"/>
          </a:xfrm>
        </p:grpSpPr>
        <p:sp>
          <p:nvSpPr>
            <p:cNvPr id="656"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3"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4"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5"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7" name="Group 855"/>
          <p:cNvGrpSpPr>
            <a:grpSpLocks noChangeAspect="1"/>
          </p:cNvGrpSpPr>
          <p:nvPr/>
        </p:nvGrpSpPr>
        <p:grpSpPr bwMode="auto">
          <a:xfrm>
            <a:off x="2829622" y="3050416"/>
            <a:ext cx="307280" cy="307280"/>
            <a:chOff x="3619" y="3463"/>
            <a:chExt cx="386" cy="386"/>
          </a:xfrm>
        </p:grpSpPr>
        <p:sp>
          <p:nvSpPr>
            <p:cNvPr id="678"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5"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6"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7"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9" name="Group 855"/>
          <p:cNvGrpSpPr>
            <a:grpSpLocks noChangeAspect="1"/>
          </p:cNvGrpSpPr>
          <p:nvPr/>
        </p:nvGrpSpPr>
        <p:grpSpPr bwMode="auto">
          <a:xfrm>
            <a:off x="2839620" y="2680679"/>
            <a:ext cx="307280" cy="307280"/>
            <a:chOff x="3619" y="3463"/>
            <a:chExt cx="386" cy="386"/>
          </a:xfrm>
        </p:grpSpPr>
        <p:sp>
          <p:nvSpPr>
            <p:cNvPr id="700"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8"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9"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6" name="Group 855"/>
          <p:cNvGrpSpPr>
            <a:grpSpLocks noChangeAspect="1"/>
          </p:cNvGrpSpPr>
          <p:nvPr/>
        </p:nvGrpSpPr>
        <p:grpSpPr bwMode="auto">
          <a:xfrm>
            <a:off x="4318471" y="3354080"/>
            <a:ext cx="307280" cy="307280"/>
            <a:chOff x="3619" y="3463"/>
            <a:chExt cx="386" cy="386"/>
          </a:xfrm>
        </p:grpSpPr>
        <p:sp>
          <p:nvSpPr>
            <p:cNvPr id="76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8" name="Group 855"/>
          <p:cNvGrpSpPr>
            <a:grpSpLocks noChangeAspect="1"/>
          </p:cNvGrpSpPr>
          <p:nvPr/>
        </p:nvGrpSpPr>
        <p:grpSpPr bwMode="auto">
          <a:xfrm>
            <a:off x="3981984" y="3352571"/>
            <a:ext cx="307280" cy="307280"/>
            <a:chOff x="3619" y="3463"/>
            <a:chExt cx="386" cy="386"/>
          </a:xfrm>
        </p:grpSpPr>
        <p:sp>
          <p:nvSpPr>
            <p:cNvPr id="78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0" name="Group 855"/>
          <p:cNvGrpSpPr>
            <a:grpSpLocks noChangeAspect="1"/>
          </p:cNvGrpSpPr>
          <p:nvPr/>
        </p:nvGrpSpPr>
        <p:grpSpPr bwMode="auto">
          <a:xfrm>
            <a:off x="3645496" y="3360116"/>
            <a:ext cx="307280" cy="307280"/>
            <a:chOff x="3619" y="3463"/>
            <a:chExt cx="386" cy="386"/>
          </a:xfrm>
        </p:grpSpPr>
        <p:sp>
          <p:nvSpPr>
            <p:cNvPr id="81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32" name="Group 855"/>
          <p:cNvGrpSpPr>
            <a:grpSpLocks noChangeAspect="1"/>
          </p:cNvGrpSpPr>
          <p:nvPr/>
        </p:nvGrpSpPr>
        <p:grpSpPr bwMode="auto">
          <a:xfrm>
            <a:off x="3879378" y="3014576"/>
            <a:ext cx="307280" cy="307280"/>
            <a:chOff x="3619" y="3463"/>
            <a:chExt cx="386" cy="386"/>
          </a:xfrm>
        </p:grpSpPr>
        <p:sp>
          <p:nvSpPr>
            <p:cNvPr id="83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4" name="Group 855"/>
          <p:cNvGrpSpPr>
            <a:grpSpLocks noChangeAspect="1"/>
          </p:cNvGrpSpPr>
          <p:nvPr/>
        </p:nvGrpSpPr>
        <p:grpSpPr bwMode="auto">
          <a:xfrm>
            <a:off x="3857446" y="2646744"/>
            <a:ext cx="307280" cy="307280"/>
            <a:chOff x="3619" y="3463"/>
            <a:chExt cx="386" cy="386"/>
          </a:xfrm>
        </p:grpSpPr>
        <p:sp>
          <p:nvSpPr>
            <p:cNvPr id="85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6" name="Group 855"/>
          <p:cNvGrpSpPr>
            <a:grpSpLocks noChangeAspect="1"/>
          </p:cNvGrpSpPr>
          <p:nvPr/>
        </p:nvGrpSpPr>
        <p:grpSpPr bwMode="auto">
          <a:xfrm>
            <a:off x="4012162" y="2341602"/>
            <a:ext cx="307280" cy="307280"/>
            <a:chOff x="3619" y="3463"/>
            <a:chExt cx="386" cy="386"/>
          </a:xfrm>
        </p:grpSpPr>
        <p:sp>
          <p:nvSpPr>
            <p:cNvPr id="87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98" name="Group 855"/>
          <p:cNvGrpSpPr>
            <a:grpSpLocks noChangeAspect="1"/>
          </p:cNvGrpSpPr>
          <p:nvPr/>
        </p:nvGrpSpPr>
        <p:grpSpPr bwMode="auto">
          <a:xfrm>
            <a:off x="3678913" y="2334144"/>
            <a:ext cx="307280" cy="307280"/>
            <a:chOff x="3619" y="3463"/>
            <a:chExt cx="386" cy="386"/>
          </a:xfrm>
        </p:grpSpPr>
        <p:sp>
          <p:nvSpPr>
            <p:cNvPr id="89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20" name="Group 855"/>
          <p:cNvGrpSpPr>
            <a:grpSpLocks noChangeAspect="1"/>
          </p:cNvGrpSpPr>
          <p:nvPr/>
        </p:nvGrpSpPr>
        <p:grpSpPr bwMode="auto">
          <a:xfrm>
            <a:off x="3502151" y="2682958"/>
            <a:ext cx="307280" cy="307280"/>
            <a:chOff x="3619" y="3463"/>
            <a:chExt cx="386" cy="386"/>
          </a:xfrm>
        </p:grpSpPr>
        <p:sp>
          <p:nvSpPr>
            <p:cNvPr id="92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2" name="Group 855"/>
          <p:cNvGrpSpPr>
            <a:grpSpLocks noChangeAspect="1"/>
          </p:cNvGrpSpPr>
          <p:nvPr/>
        </p:nvGrpSpPr>
        <p:grpSpPr bwMode="auto">
          <a:xfrm>
            <a:off x="3482535" y="3012979"/>
            <a:ext cx="307280" cy="307280"/>
            <a:chOff x="3619" y="3463"/>
            <a:chExt cx="386" cy="386"/>
          </a:xfrm>
        </p:grpSpPr>
        <p:sp>
          <p:nvSpPr>
            <p:cNvPr id="94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64" name="Group 855"/>
          <p:cNvGrpSpPr>
            <a:grpSpLocks noChangeAspect="1"/>
          </p:cNvGrpSpPr>
          <p:nvPr/>
        </p:nvGrpSpPr>
        <p:grpSpPr bwMode="auto">
          <a:xfrm>
            <a:off x="3173208" y="3024088"/>
            <a:ext cx="307280" cy="307280"/>
            <a:chOff x="3619" y="3463"/>
            <a:chExt cx="386" cy="386"/>
          </a:xfrm>
        </p:grpSpPr>
        <p:sp>
          <p:nvSpPr>
            <p:cNvPr id="96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6" name="Group 855"/>
          <p:cNvGrpSpPr>
            <a:grpSpLocks noChangeAspect="1"/>
          </p:cNvGrpSpPr>
          <p:nvPr/>
        </p:nvGrpSpPr>
        <p:grpSpPr bwMode="auto">
          <a:xfrm>
            <a:off x="5354707" y="3375748"/>
            <a:ext cx="307280" cy="307280"/>
            <a:chOff x="3619" y="3463"/>
            <a:chExt cx="386" cy="386"/>
          </a:xfrm>
        </p:grpSpPr>
        <p:sp>
          <p:nvSpPr>
            <p:cNvPr id="98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08" name="Group 855"/>
          <p:cNvGrpSpPr>
            <a:grpSpLocks noChangeAspect="1"/>
          </p:cNvGrpSpPr>
          <p:nvPr/>
        </p:nvGrpSpPr>
        <p:grpSpPr bwMode="auto">
          <a:xfrm>
            <a:off x="3325608" y="2334144"/>
            <a:ext cx="307280" cy="307280"/>
            <a:chOff x="3619" y="3463"/>
            <a:chExt cx="386" cy="386"/>
          </a:xfrm>
        </p:grpSpPr>
        <p:sp>
          <p:nvSpPr>
            <p:cNvPr id="100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4" name="Group 855"/>
          <p:cNvGrpSpPr>
            <a:grpSpLocks noChangeAspect="1"/>
          </p:cNvGrpSpPr>
          <p:nvPr/>
        </p:nvGrpSpPr>
        <p:grpSpPr bwMode="auto">
          <a:xfrm>
            <a:off x="5063488" y="2342144"/>
            <a:ext cx="307280" cy="307280"/>
            <a:chOff x="3619" y="3463"/>
            <a:chExt cx="386" cy="386"/>
          </a:xfrm>
        </p:grpSpPr>
        <p:sp>
          <p:nvSpPr>
            <p:cNvPr id="107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6" name="Group 855"/>
          <p:cNvGrpSpPr>
            <a:grpSpLocks noChangeAspect="1"/>
          </p:cNvGrpSpPr>
          <p:nvPr/>
        </p:nvGrpSpPr>
        <p:grpSpPr bwMode="auto">
          <a:xfrm>
            <a:off x="4899017" y="2648452"/>
            <a:ext cx="307280" cy="307280"/>
            <a:chOff x="3619" y="3463"/>
            <a:chExt cx="386" cy="386"/>
          </a:xfrm>
        </p:grpSpPr>
        <p:sp>
          <p:nvSpPr>
            <p:cNvPr id="109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18" name="Group 855"/>
          <p:cNvGrpSpPr>
            <a:grpSpLocks noChangeAspect="1"/>
          </p:cNvGrpSpPr>
          <p:nvPr/>
        </p:nvGrpSpPr>
        <p:grpSpPr bwMode="auto">
          <a:xfrm>
            <a:off x="4906560" y="2981922"/>
            <a:ext cx="307280" cy="307280"/>
            <a:chOff x="3619" y="3463"/>
            <a:chExt cx="386" cy="386"/>
          </a:xfrm>
        </p:grpSpPr>
        <p:sp>
          <p:nvSpPr>
            <p:cNvPr id="111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40" name="Group 855"/>
          <p:cNvGrpSpPr>
            <a:grpSpLocks noChangeAspect="1"/>
          </p:cNvGrpSpPr>
          <p:nvPr/>
        </p:nvGrpSpPr>
        <p:grpSpPr bwMode="auto">
          <a:xfrm>
            <a:off x="4986533" y="3369712"/>
            <a:ext cx="307280" cy="307280"/>
            <a:chOff x="3619" y="3463"/>
            <a:chExt cx="386" cy="386"/>
          </a:xfrm>
        </p:grpSpPr>
        <p:sp>
          <p:nvSpPr>
            <p:cNvPr id="114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62" name="Group 855"/>
          <p:cNvGrpSpPr>
            <a:grpSpLocks noChangeAspect="1"/>
          </p:cNvGrpSpPr>
          <p:nvPr/>
        </p:nvGrpSpPr>
        <p:grpSpPr bwMode="auto">
          <a:xfrm>
            <a:off x="4668153" y="3386310"/>
            <a:ext cx="307280" cy="307280"/>
            <a:chOff x="3619" y="3463"/>
            <a:chExt cx="386" cy="386"/>
          </a:xfrm>
        </p:grpSpPr>
        <p:sp>
          <p:nvSpPr>
            <p:cNvPr id="116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8" name="Group 855"/>
          <p:cNvGrpSpPr>
            <a:grpSpLocks noChangeAspect="1"/>
          </p:cNvGrpSpPr>
          <p:nvPr/>
        </p:nvGrpSpPr>
        <p:grpSpPr bwMode="auto">
          <a:xfrm>
            <a:off x="4690787" y="2349688"/>
            <a:ext cx="307280" cy="307280"/>
            <a:chOff x="3619" y="3463"/>
            <a:chExt cx="386" cy="386"/>
          </a:xfrm>
        </p:grpSpPr>
        <p:sp>
          <p:nvSpPr>
            <p:cNvPr id="122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50" name="Group 855"/>
          <p:cNvGrpSpPr>
            <a:grpSpLocks noChangeAspect="1"/>
          </p:cNvGrpSpPr>
          <p:nvPr/>
        </p:nvGrpSpPr>
        <p:grpSpPr bwMode="auto">
          <a:xfrm>
            <a:off x="4363353" y="2348179"/>
            <a:ext cx="307280" cy="307280"/>
            <a:chOff x="3619" y="3463"/>
            <a:chExt cx="386" cy="386"/>
          </a:xfrm>
        </p:grpSpPr>
        <p:sp>
          <p:nvSpPr>
            <p:cNvPr id="125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16" name="Group 855"/>
          <p:cNvGrpSpPr>
            <a:grpSpLocks noChangeAspect="1"/>
          </p:cNvGrpSpPr>
          <p:nvPr/>
        </p:nvGrpSpPr>
        <p:grpSpPr bwMode="auto">
          <a:xfrm>
            <a:off x="5696058" y="3348463"/>
            <a:ext cx="307280" cy="307280"/>
            <a:chOff x="3619" y="3463"/>
            <a:chExt cx="386" cy="386"/>
          </a:xfrm>
        </p:grpSpPr>
        <p:sp>
          <p:nvSpPr>
            <p:cNvPr id="131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38" name="Group 855"/>
          <p:cNvGrpSpPr>
            <a:grpSpLocks noChangeAspect="1"/>
          </p:cNvGrpSpPr>
          <p:nvPr/>
        </p:nvGrpSpPr>
        <p:grpSpPr bwMode="auto">
          <a:xfrm>
            <a:off x="5631175" y="2993868"/>
            <a:ext cx="307280" cy="307280"/>
            <a:chOff x="3619" y="3463"/>
            <a:chExt cx="386" cy="386"/>
          </a:xfrm>
        </p:grpSpPr>
        <p:sp>
          <p:nvSpPr>
            <p:cNvPr id="133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60" name="Group 855"/>
          <p:cNvGrpSpPr>
            <a:grpSpLocks noChangeAspect="1"/>
          </p:cNvGrpSpPr>
          <p:nvPr/>
        </p:nvGrpSpPr>
        <p:grpSpPr bwMode="auto">
          <a:xfrm>
            <a:off x="5620613" y="2657381"/>
            <a:ext cx="307280" cy="307280"/>
            <a:chOff x="3619" y="3463"/>
            <a:chExt cx="386" cy="386"/>
          </a:xfrm>
        </p:grpSpPr>
        <p:sp>
          <p:nvSpPr>
            <p:cNvPr id="136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82" name="Group 855"/>
          <p:cNvGrpSpPr>
            <a:grpSpLocks noChangeAspect="1"/>
          </p:cNvGrpSpPr>
          <p:nvPr/>
        </p:nvGrpSpPr>
        <p:grpSpPr bwMode="auto">
          <a:xfrm>
            <a:off x="5275072" y="2655873"/>
            <a:ext cx="307280" cy="307280"/>
            <a:chOff x="3619" y="3463"/>
            <a:chExt cx="386" cy="386"/>
          </a:xfrm>
        </p:grpSpPr>
        <p:sp>
          <p:nvSpPr>
            <p:cNvPr id="138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04" name="Group 855"/>
          <p:cNvGrpSpPr>
            <a:grpSpLocks noChangeAspect="1"/>
          </p:cNvGrpSpPr>
          <p:nvPr/>
        </p:nvGrpSpPr>
        <p:grpSpPr bwMode="auto">
          <a:xfrm>
            <a:off x="5282616" y="3007449"/>
            <a:ext cx="307280" cy="307280"/>
            <a:chOff x="3619" y="3463"/>
            <a:chExt cx="386" cy="386"/>
          </a:xfrm>
        </p:grpSpPr>
        <p:sp>
          <p:nvSpPr>
            <p:cNvPr id="140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8" name="Group 855"/>
          <p:cNvGrpSpPr>
            <a:grpSpLocks noChangeAspect="1"/>
          </p:cNvGrpSpPr>
          <p:nvPr/>
        </p:nvGrpSpPr>
        <p:grpSpPr bwMode="auto">
          <a:xfrm>
            <a:off x="6702822" y="2631329"/>
            <a:ext cx="307280" cy="307280"/>
            <a:chOff x="3619" y="3463"/>
            <a:chExt cx="386" cy="386"/>
          </a:xfrm>
        </p:grpSpPr>
        <p:sp>
          <p:nvSpPr>
            <p:cNvPr id="144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70" name="Group 855"/>
          <p:cNvGrpSpPr>
            <a:grpSpLocks noChangeAspect="1"/>
          </p:cNvGrpSpPr>
          <p:nvPr/>
        </p:nvGrpSpPr>
        <p:grpSpPr bwMode="auto">
          <a:xfrm>
            <a:off x="6719421" y="3001011"/>
            <a:ext cx="307280" cy="307280"/>
            <a:chOff x="3619" y="3463"/>
            <a:chExt cx="386" cy="386"/>
          </a:xfrm>
        </p:grpSpPr>
        <p:sp>
          <p:nvSpPr>
            <p:cNvPr id="147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92" name="Group 855"/>
          <p:cNvGrpSpPr>
            <a:grpSpLocks noChangeAspect="1"/>
          </p:cNvGrpSpPr>
          <p:nvPr/>
        </p:nvGrpSpPr>
        <p:grpSpPr bwMode="auto">
          <a:xfrm>
            <a:off x="6328613" y="2646417"/>
            <a:ext cx="307280" cy="307280"/>
            <a:chOff x="3619" y="3463"/>
            <a:chExt cx="386" cy="386"/>
          </a:xfrm>
        </p:grpSpPr>
        <p:sp>
          <p:nvSpPr>
            <p:cNvPr id="1493"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5"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6"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7"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8"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9"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0"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1"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2"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3"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4"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5"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6"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7"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8"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14" name="Group 855"/>
          <p:cNvGrpSpPr>
            <a:grpSpLocks noChangeAspect="1"/>
          </p:cNvGrpSpPr>
          <p:nvPr/>
        </p:nvGrpSpPr>
        <p:grpSpPr bwMode="auto">
          <a:xfrm>
            <a:off x="6327103" y="3007048"/>
            <a:ext cx="307280" cy="307280"/>
            <a:chOff x="3619" y="3463"/>
            <a:chExt cx="386" cy="386"/>
          </a:xfrm>
        </p:grpSpPr>
        <p:sp>
          <p:nvSpPr>
            <p:cNvPr id="151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36" name="Group 855"/>
          <p:cNvGrpSpPr>
            <a:grpSpLocks noChangeAspect="1"/>
          </p:cNvGrpSpPr>
          <p:nvPr/>
        </p:nvGrpSpPr>
        <p:grpSpPr bwMode="auto">
          <a:xfrm>
            <a:off x="6026831" y="3340517"/>
            <a:ext cx="307280" cy="307280"/>
            <a:chOff x="3619" y="3463"/>
            <a:chExt cx="386" cy="386"/>
          </a:xfrm>
        </p:grpSpPr>
        <p:sp>
          <p:nvSpPr>
            <p:cNvPr id="153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8" name="Group 855"/>
          <p:cNvGrpSpPr>
            <a:grpSpLocks noChangeAspect="1"/>
          </p:cNvGrpSpPr>
          <p:nvPr/>
        </p:nvGrpSpPr>
        <p:grpSpPr bwMode="auto">
          <a:xfrm>
            <a:off x="5965143" y="3022263"/>
            <a:ext cx="307280" cy="307280"/>
            <a:chOff x="3619" y="3463"/>
            <a:chExt cx="386" cy="386"/>
          </a:xfrm>
        </p:grpSpPr>
        <p:sp>
          <p:nvSpPr>
            <p:cNvPr id="1559"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4"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5"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6"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9"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0"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4"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7"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8"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80" name="Group 855"/>
          <p:cNvGrpSpPr>
            <a:grpSpLocks noChangeAspect="1"/>
          </p:cNvGrpSpPr>
          <p:nvPr/>
        </p:nvGrpSpPr>
        <p:grpSpPr bwMode="auto">
          <a:xfrm>
            <a:off x="5960439" y="2640382"/>
            <a:ext cx="307280" cy="307280"/>
            <a:chOff x="3619" y="3463"/>
            <a:chExt cx="386" cy="386"/>
          </a:xfrm>
        </p:grpSpPr>
        <p:sp>
          <p:nvSpPr>
            <p:cNvPr id="1581"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7"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7"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8"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9"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0"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1"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24" name="Group 855"/>
          <p:cNvGrpSpPr>
            <a:grpSpLocks noChangeAspect="1"/>
          </p:cNvGrpSpPr>
          <p:nvPr/>
        </p:nvGrpSpPr>
        <p:grpSpPr bwMode="auto">
          <a:xfrm>
            <a:off x="7659473" y="3231606"/>
            <a:ext cx="307280" cy="307280"/>
            <a:chOff x="3619" y="3463"/>
            <a:chExt cx="386" cy="386"/>
          </a:xfrm>
        </p:grpSpPr>
        <p:sp>
          <p:nvSpPr>
            <p:cNvPr id="1625"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9"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0"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1"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2"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3"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4"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2"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3"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46" name="Group 855"/>
          <p:cNvGrpSpPr>
            <a:grpSpLocks noChangeAspect="1"/>
          </p:cNvGrpSpPr>
          <p:nvPr/>
        </p:nvGrpSpPr>
        <p:grpSpPr bwMode="auto">
          <a:xfrm>
            <a:off x="1664569" y="3237373"/>
            <a:ext cx="307280" cy="307280"/>
            <a:chOff x="3619" y="3463"/>
            <a:chExt cx="386" cy="386"/>
          </a:xfrm>
        </p:grpSpPr>
        <p:sp>
          <p:nvSpPr>
            <p:cNvPr id="1647" name="AutoShape 854"/>
            <p:cNvSpPr>
              <a:spLocks noChangeAspect="1" noChangeArrowheads="1" noTextEdit="1"/>
            </p:cNvSpPr>
            <p:nvPr/>
          </p:nvSpPr>
          <p:spPr bwMode="auto">
            <a:xfrm>
              <a:off x="3619" y="3463"/>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Freeform 856"/>
            <p:cNvSpPr>
              <a:spLocks/>
            </p:cNvSpPr>
            <p:nvPr/>
          </p:nvSpPr>
          <p:spPr bwMode="auto">
            <a:xfrm>
              <a:off x="3660" y="3524"/>
              <a:ext cx="320" cy="311"/>
            </a:xfrm>
            <a:custGeom>
              <a:avLst/>
              <a:gdLst>
                <a:gd name="T0" fmla="*/ 664 w 665"/>
                <a:gd name="T1" fmla="*/ 602 h 648"/>
                <a:gd name="T2" fmla="*/ 615 w 665"/>
                <a:gd name="T3" fmla="*/ 648 h 648"/>
                <a:gd name="T4" fmla="*/ 49 w 665"/>
                <a:gd name="T5" fmla="*/ 648 h 648"/>
                <a:gd name="T6" fmla="*/ 0 w 665"/>
                <a:gd name="T7" fmla="*/ 602 h 648"/>
                <a:gd name="T8" fmla="*/ 0 w 665"/>
                <a:gd name="T9" fmla="*/ 48 h 648"/>
                <a:gd name="T10" fmla="*/ 49 w 665"/>
                <a:gd name="T11" fmla="*/ 0 h 648"/>
                <a:gd name="T12" fmla="*/ 617 w 665"/>
                <a:gd name="T13" fmla="*/ 0 h 648"/>
                <a:gd name="T14" fmla="*/ 665 w 665"/>
                <a:gd name="T15" fmla="*/ 48 h 648"/>
                <a:gd name="T16" fmla="*/ 665 w 665"/>
                <a:gd name="T17" fmla="*/ 602 h 648"/>
                <a:gd name="T18" fmla="*/ 664 w 665"/>
                <a:gd name="T19" fmla="*/ 60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8">
                  <a:moveTo>
                    <a:pt x="664" y="602"/>
                  </a:moveTo>
                  <a:cubicBezTo>
                    <a:pt x="664" y="628"/>
                    <a:pt x="643" y="648"/>
                    <a:pt x="615" y="648"/>
                  </a:cubicBezTo>
                  <a:lnTo>
                    <a:pt x="49" y="648"/>
                  </a:lnTo>
                  <a:cubicBezTo>
                    <a:pt x="23" y="648"/>
                    <a:pt x="0" y="627"/>
                    <a:pt x="0" y="602"/>
                  </a:cubicBezTo>
                  <a:lnTo>
                    <a:pt x="0" y="48"/>
                  </a:lnTo>
                  <a:cubicBezTo>
                    <a:pt x="0" y="22"/>
                    <a:pt x="22" y="0"/>
                    <a:pt x="49" y="0"/>
                  </a:cubicBezTo>
                  <a:lnTo>
                    <a:pt x="617" y="0"/>
                  </a:lnTo>
                  <a:cubicBezTo>
                    <a:pt x="643" y="0"/>
                    <a:pt x="665" y="22"/>
                    <a:pt x="665" y="48"/>
                  </a:cubicBezTo>
                  <a:lnTo>
                    <a:pt x="665" y="602"/>
                  </a:lnTo>
                  <a:lnTo>
                    <a:pt x="664" y="602"/>
                  </a:ln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Freeform 857"/>
            <p:cNvSpPr>
              <a:spLocks/>
            </p:cNvSpPr>
            <p:nvPr/>
          </p:nvSpPr>
          <p:spPr bwMode="auto">
            <a:xfrm>
              <a:off x="3643" y="3524"/>
              <a:ext cx="320" cy="312"/>
            </a:xfrm>
            <a:custGeom>
              <a:avLst/>
              <a:gdLst>
                <a:gd name="T0" fmla="*/ 664 w 665"/>
                <a:gd name="T1" fmla="*/ 602 h 649"/>
                <a:gd name="T2" fmla="*/ 615 w 665"/>
                <a:gd name="T3" fmla="*/ 648 h 649"/>
                <a:gd name="T4" fmla="*/ 49 w 665"/>
                <a:gd name="T5" fmla="*/ 648 h 649"/>
                <a:gd name="T6" fmla="*/ 0 w 665"/>
                <a:gd name="T7" fmla="*/ 602 h 649"/>
                <a:gd name="T8" fmla="*/ 0 w 665"/>
                <a:gd name="T9" fmla="*/ 48 h 649"/>
                <a:gd name="T10" fmla="*/ 49 w 665"/>
                <a:gd name="T11" fmla="*/ 0 h 649"/>
                <a:gd name="T12" fmla="*/ 616 w 665"/>
                <a:gd name="T13" fmla="*/ 0 h 649"/>
                <a:gd name="T14" fmla="*/ 665 w 665"/>
                <a:gd name="T15" fmla="*/ 48 h 649"/>
                <a:gd name="T16" fmla="*/ 665 w 665"/>
                <a:gd name="T17" fmla="*/ 602 h 649"/>
                <a:gd name="T18" fmla="*/ 664 w 665"/>
                <a:gd name="T19" fmla="*/ 602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5" h="649">
                  <a:moveTo>
                    <a:pt x="664" y="602"/>
                  </a:moveTo>
                  <a:cubicBezTo>
                    <a:pt x="664" y="628"/>
                    <a:pt x="643" y="648"/>
                    <a:pt x="615" y="648"/>
                  </a:cubicBezTo>
                  <a:lnTo>
                    <a:pt x="49" y="648"/>
                  </a:lnTo>
                  <a:cubicBezTo>
                    <a:pt x="21" y="649"/>
                    <a:pt x="0" y="628"/>
                    <a:pt x="0" y="602"/>
                  </a:cubicBezTo>
                  <a:lnTo>
                    <a:pt x="0" y="48"/>
                  </a:lnTo>
                  <a:cubicBezTo>
                    <a:pt x="0" y="22"/>
                    <a:pt x="21" y="0"/>
                    <a:pt x="49" y="0"/>
                  </a:cubicBezTo>
                  <a:lnTo>
                    <a:pt x="616" y="0"/>
                  </a:lnTo>
                  <a:cubicBezTo>
                    <a:pt x="643" y="0"/>
                    <a:pt x="665" y="22"/>
                    <a:pt x="665" y="48"/>
                  </a:cubicBezTo>
                  <a:lnTo>
                    <a:pt x="665" y="602"/>
                  </a:lnTo>
                  <a:lnTo>
                    <a:pt x="664" y="602"/>
                  </a:lnTo>
                  <a:close/>
                </a:path>
              </a:pathLst>
            </a:custGeom>
            <a:solidFill>
              <a:srgbClr val="F0F4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858"/>
            <p:cNvSpPr>
              <a:spLocks/>
            </p:cNvSpPr>
            <p:nvPr/>
          </p:nvSpPr>
          <p:spPr bwMode="auto">
            <a:xfrm>
              <a:off x="3825" y="3674"/>
              <a:ext cx="158" cy="166"/>
            </a:xfrm>
            <a:custGeom>
              <a:avLst/>
              <a:gdLst>
                <a:gd name="T0" fmla="*/ 225 w 328"/>
                <a:gd name="T1" fmla="*/ 267 h 345"/>
                <a:gd name="T2" fmla="*/ 0 w 328"/>
                <a:gd name="T3" fmla="*/ 337 h 345"/>
                <a:gd name="T4" fmla="*/ 203 w 328"/>
                <a:gd name="T5" fmla="*/ 191 h 345"/>
                <a:gd name="T6" fmla="*/ 285 w 328"/>
                <a:gd name="T7" fmla="*/ 0 h 345"/>
                <a:gd name="T8" fmla="*/ 225 w 328"/>
                <a:gd name="T9" fmla="*/ 267 h 345"/>
              </a:gdLst>
              <a:ahLst/>
              <a:cxnLst>
                <a:cxn ang="0">
                  <a:pos x="T0" y="T1"/>
                </a:cxn>
                <a:cxn ang="0">
                  <a:pos x="T2" y="T3"/>
                </a:cxn>
                <a:cxn ang="0">
                  <a:pos x="T4" y="T5"/>
                </a:cxn>
                <a:cxn ang="0">
                  <a:pos x="T6" y="T7"/>
                </a:cxn>
                <a:cxn ang="0">
                  <a:pos x="T8" y="T9"/>
                </a:cxn>
              </a:cxnLst>
              <a:rect l="0" t="0" r="r" b="b"/>
              <a:pathLst>
                <a:path w="328" h="345">
                  <a:moveTo>
                    <a:pt x="225" y="267"/>
                  </a:moveTo>
                  <a:cubicBezTo>
                    <a:pt x="145" y="345"/>
                    <a:pt x="0" y="337"/>
                    <a:pt x="0" y="337"/>
                  </a:cubicBezTo>
                  <a:cubicBezTo>
                    <a:pt x="0" y="337"/>
                    <a:pt x="106" y="306"/>
                    <a:pt x="203" y="191"/>
                  </a:cubicBezTo>
                  <a:cubicBezTo>
                    <a:pt x="277" y="105"/>
                    <a:pt x="285" y="0"/>
                    <a:pt x="285" y="0"/>
                  </a:cubicBezTo>
                  <a:cubicBezTo>
                    <a:pt x="285" y="0"/>
                    <a:pt x="328" y="166"/>
                    <a:pt x="225" y="267"/>
                  </a:cubicBezTo>
                  <a:close/>
                </a:path>
              </a:pathLst>
            </a:custGeom>
            <a:solidFill>
              <a:srgbClr val="93A2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Oval 859"/>
            <p:cNvSpPr>
              <a:spLocks noChangeArrowheads="1"/>
            </p:cNvSpPr>
            <p:nvPr/>
          </p:nvSpPr>
          <p:spPr bwMode="auto">
            <a:xfrm>
              <a:off x="368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Oval 860"/>
            <p:cNvSpPr>
              <a:spLocks noChangeArrowheads="1"/>
            </p:cNvSpPr>
            <p:nvPr/>
          </p:nvSpPr>
          <p:spPr bwMode="auto">
            <a:xfrm>
              <a:off x="3751"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Oval 861"/>
            <p:cNvSpPr>
              <a:spLocks noChangeArrowheads="1"/>
            </p:cNvSpPr>
            <p:nvPr/>
          </p:nvSpPr>
          <p:spPr bwMode="auto">
            <a:xfrm>
              <a:off x="3820" y="3549"/>
              <a:ext cx="35"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Oval 862"/>
            <p:cNvSpPr>
              <a:spLocks noChangeArrowheads="1"/>
            </p:cNvSpPr>
            <p:nvPr/>
          </p:nvSpPr>
          <p:spPr bwMode="auto">
            <a:xfrm>
              <a:off x="3890" y="3549"/>
              <a:ext cx="34" cy="33"/>
            </a:xfrm>
            <a:prstGeom prst="ellipse">
              <a:avLst/>
            </a:pr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863"/>
            <p:cNvSpPr>
              <a:spLocks noEditPoints="1"/>
            </p:cNvSpPr>
            <p:nvPr/>
          </p:nvSpPr>
          <p:spPr bwMode="auto">
            <a:xfrm>
              <a:off x="383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2 w 83"/>
                <a:gd name="T17" fmla="*/ 28 h 103"/>
                <a:gd name="T18" fmla="*/ 22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0" y="18"/>
                    <a:pt x="47" y="2"/>
                    <a:pt x="24" y="1"/>
                  </a:cubicBezTo>
                  <a:cubicBezTo>
                    <a:pt x="1" y="0"/>
                    <a:pt x="0" y="27"/>
                    <a:pt x="22" y="28"/>
                  </a:cubicBezTo>
                  <a:cubicBezTo>
                    <a:pt x="21" y="28"/>
                    <a:pt x="27" y="32"/>
                    <a:pt x="26" y="31"/>
                  </a:cubicBezTo>
                  <a:cubicBezTo>
                    <a:pt x="31" y="36"/>
                    <a:pt x="33" y="42"/>
                    <a:pt x="37" y="48"/>
                  </a:cubicBezTo>
                  <a:cubicBezTo>
                    <a:pt x="45" y="66"/>
                    <a:pt x="47" y="85"/>
                    <a:pt x="47" y="103"/>
                  </a:cubicBezTo>
                  <a:lnTo>
                    <a:pt x="83" y="103"/>
                  </a:lnTo>
                  <a:cubicBezTo>
                    <a:pt x="82" y="80"/>
                    <a:pt x="78" y="55"/>
                    <a:pt x="68" y="33"/>
                  </a:cubicBezTo>
                  <a:moveTo>
                    <a:pt x="22" y="28"/>
                  </a:moveTo>
                  <a:cubicBezTo>
                    <a:pt x="23" y="28"/>
                    <a:pt x="23" y="28"/>
                    <a:pt x="22" y="28"/>
                  </a:cubicBez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864"/>
            <p:cNvSpPr>
              <a:spLocks noEditPoints="1"/>
            </p:cNvSpPr>
            <p:nvPr/>
          </p:nvSpPr>
          <p:spPr bwMode="auto">
            <a:xfrm>
              <a:off x="3760" y="3475"/>
              <a:ext cx="40" cy="49"/>
            </a:xfrm>
            <a:custGeom>
              <a:avLst/>
              <a:gdLst>
                <a:gd name="T0" fmla="*/ 69 w 83"/>
                <a:gd name="T1" fmla="*/ 33 h 103"/>
                <a:gd name="T2" fmla="*/ 24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9" y="33"/>
                  </a:moveTo>
                  <a:cubicBezTo>
                    <a:pt x="61" y="18"/>
                    <a:pt x="47" y="2"/>
                    <a:pt x="24" y="1"/>
                  </a:cubicBezTo>
                  <a:cubicBezTo>
                    <a:pt x="1" y="0"/>
                    <a:pt x="0" y="27"/>
                    <a:pt x="22" y="28"/>
                  </a:cubicBezTo>
                  <a:cubicBezTo>
                    <a:pt x="21" y="28"/>
                    <a:pt x="27" y="32"/>
                    <a:pt x="26" y="31"/>
                  </a:cubicBezTo>
                  <a:cubicBezTo>
                    <a:pt x="31" y="36"/>
                    <a:pt x="34" y="42"/>
                    <a:pt x="37" y="48"/>
                  </a:cubicBezTo>
                  <a:cubicBezTo>
                    <a:pt x="45" y="66"/>
                    <a:pt x="47" y="85"/>
                    <a:pt x="47" y="103"/>
                  </a:cubicBezTo>
                  <a:lnTo>
                    <a:pt x="83" y="103"/>
                  </a:lnTo>
                  <a:cubicBezTo>
                    <a:pt x="82" y="80"/>
                    <a:pt x="80"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865"/>
            <p:cNvSpPr>
              <a:spLocks noEditPoints="1"/>
            </p:cNvSpPr>
            <p:nvPr/>
          </p:nvSpPr>
          <p:spPr bwMode="auto">
            <a:xfrm>
              <a:off x="3691" y="3475"/>
              <a:ext cx="41" cy="49"/>
            </a:xfrm>
            <a:custGeom>
              <a:avLst/>
              <a:gdLst>
                <a:gd name="T0" fmla="*/ 67 w 84"/>
                <a:gd name="T1" fmla="*/ 33 h 103"/>
                <a:gd name="T2" fmla="*/ 23 w 84"/>
                <a:gd name="T3" fmla="*/ 1 h 103"/>
                <a:gd name="T4" fmla="*/ 23 w 84"/>
                <a:gd name="T5" fmla="*/ 28 h 103"/>
                <a:gd name="T6" fmla="*/ 26 w 84"/>
                <a:gd name="T7" fmla="*/ 31 h 103"/>
                <a:gd name="T8" fmla="*/ 38 w 84"/>
                <a:gd name="T9" fmla="*/ 48 h 103"/>
                <a:gd name="T10" fmla="*/ 48 w 84"/>
                <a:gd name="T11" fmla="*/ 103 h 103"/>
                <a:gd name="T12" fmla="*/ 84 w 84"/>
                <a:gd name="T13" fmla="*/ 103 h 103"/>
                <a:gd name="T14" fmla="*/ 67 w 84"/>
                <a:gd name="T15" fmla="*/ 33 h 103"/>
                <a:gd name="T16" fmla="*/ 23 w 84"/>
                <a:gd name="T17" fmla="*/ 28 h 103"/>
                <a:gd name="T18" fmla="*/ 23 w 84"/>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03">
                  <a:moveTo>
                    <a:pt x="67" y="33"/>
                  </a:moveTo>
                  <a:cubicBezTo>
                    <a:pt x="60" y="18"/>
                    <a:pt x="46" y="2"/>
                    <a:pt x="23" y="1"/>
                  </a:cubicBezTo>
                  <a:cubicBezTo>
                    <a:pt x="0" y="0"/>
                    <a:pt x="0" y="27"/>
                    <a:pt x="23" y="28"/>
                  </a:cubicBezTo>
                  <a:cubicBezTo>
                    <a:pt x="21" y="28"/>
                    <a:pt x="28" y="32"/>
                    <a:pt x="26" y="31"/>
                  </a:cubicBezTo>
                  <a:cubicBezTo>
                    <a:pt x="31" y="36"/>
                    <a:pt x="34" y="42"/>
                    <a:pt x="38" y="48"/>
                  </a:cubicBezTo>
                  <a:cubicBezTo>
                    <a:pt x="45" y="66"/>
                    <a:pt x="48" y="85"/>
                    <a:pt x="48" y="103"/>
                  </a:cubicBezTo>
                  <a:lnTo>
                    <a:pt x="84" y="103"/>
                  </a:lnTo>
                  <a:cubicBezTo>
                    <a:pt x="82" y="80"/>
                    <a:pt x="79" y="55"/>
                    <a:pt x="67" y="33"/>
                  </a:cubicBezTo>
                  <a:close/>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866"/>
            <p:cNvSpPr>
              <a:spLocks noEditPoints="1"/>
            </p:cNvSpPr>
            <p:nvPr/>
          </p:nvSpPr>
          <p:spPr bwMode="auto">
            <a:xfrm>
              <a:off x="3899" y="3475"/>
              <a:ext cx="40" cy="49"/>
            </a:xfrm>
            <a:custGeom>
              <a:avLst/>
              <a:gdLst>
                <a:gd name="T0" fmla="*/ 68 w 83"/>
                <a:gd name="T1" fmla="*/ 33 h 103"/>
                <a:gd name="T2" fmla="*/ 23 w 83"/>
                <a:gd name="T3" fmla="*/ 1 h 103"/>
                <a:gd name="T4" fmla="*/ 22 w 83"/>
                <a:gd name="T5" fmla="*/ 28 h 103"/>
                <a:gd name="T6" fmla="*/ 26 w 83"/>
                <a:gd name="T7" fmla="*/ 31 h 103"/>
                <a:gd name="T8" fmla="*/ 37 w 83"/>
                <a:gd name="T9" fmla="*/ 48 h 103"/>
                <a:gd name="T10" fmla="*/ 47 w 83"/>
                <a:gd name="T11" fmla="*/ 103 h 103"/>
                <a:gd name="T12" fmla="*/ 83 w 83"/>
                <a:gd name="T13" fmla="*/ 103 h 103"/>
                <a:gd name="T14" fmla="*/ 68 w 83"/>
                <a:gd name="T15" fmla="*/ 33 h 103"/>
                <a:gd name="T16" fmla="*/ 23 w 83"/>
                <a:gd name="T17" fmla="*/ 28 h 103"/>
                <a:gd name="T18" fmla="*/ 23 w 83"/>
                <a:gd name="T1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3">
                  <a:moveTo>
                    <a:pt x="68" y="33"/>
                  </a:moveTo>
                  <a:cubicBezTo>
                    <a:pt x="61" y="18"/>
                    <a:pt x="47" y="2"/>
                    <a:pt x="23" y="1"/>
                  </a:cubicBezTo>
                  <a:cubicBezTo>
                    <a:pt x="1" y="0"/>
                    <a:pt x="0" y="27"/>
                    <a:pt x="22" y="28"/>
                  </a:cubicBezTo>
                  <a:cubicBezTo>
                    <a:pt x="22" y="28"/>
                    <a:pt x="27" y="32"/>
                    <a:pt x="26" y="31"/>
                  </a:cubicBezTo>
                  <a:cubicBezTo>
                    <a:pt x="31" y="36"/>
                    <a:pt x="33" y="42"/>
                    <a:pt x="37" y="48"/>
                  </a:cubicBezTo>
                  <a:cubicBezTo>
                    <a:pt x="45" y="66"/>
                    <a:pt x="47" y="85"/>
                    <a:pt x="47" y="103"/>
                  </a:cubicBezTo>
                  <a:lnTo>
                    <a:pt x="83" y="103"/>
                  </a:lnTo>
                  <a:cubicBezTo>
                    <a:pt x="83" y="80"/>
                    <a:pt x="79" y="55"/>
                    <a:pt x="68" y="33"/>
                  </a:cubicBezTo>
                  <a:moveTo>
                    <a:pt x="23" y="28"/>
                  </a:moveTo>
                  <a:lnTo>
                    <a:pt x="23" y="28"/>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Freeform 867"/>
            <p:cNvSpPr>
              <a:spLocks/>
            </p:cNvSpPr>
            <p:nvPr/>
          </p:nvSpPr>
          <p:spPr bwMode="auto">
            <a:xfrm>
              <a:off x="380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4 h 208"/>
                <a:gd name="T26" fmla="*/ 0 w 82"/>
                <a:gd name="T27" fmla="*/ 103 h 208"/>
                <a:gd name="T28" fmla="*/ 14 w 82"/>
                <a:gd name="T29" fmla="*/ 172 h 208"/>
                <a:gd name="T30" fmla="*/ 59 w 82"/>
                <a:gd name="T31" fmla="*/ 204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4" y="180"/>
                    <a:pt x="59" y="179"/>
                  </a:cubicBezTo>
                  <a:cubicBezTo>
                    <a:pt x="62" y="180"/>
                    <a:pt x="54" y="175"/>
                    <a:pt x="56" y="177"/>
                  </a:cubicBezTo>
                  <a:cubicBezTo>
                    <a:pt x="51" y="172"/>
                    <a:pt x="49" y="165"/>
                    <a:pt x="45" y="159"/>
                  </a:cubicBezTo>
                  <a:cubicBezTo>
                    <a:pt x="37"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3"/>
                    <a:pt x="22" y="19"/>
                    <a:pt x="14" y="34"/>
                  </a:cubicBezTo>
                  <a:cubicBezTo>
                    <a:pt x="2" y="55"/>
                    <a:pt x="0" y="80"/>
                    <a:pt x="0" y="103"/>
                  </a:cubicBezTo>
                  <a:cubicBezTo>
                    <a:pt x="0" y="125"/>
                    <a:pt x="4" y="150"/>
                    <a:pt x="14" y="172"/>
                  </a:cubicBezTo>
                  <a:cubicBezTo>
                    <a:pt x="21" y="187"/>
                    <a:pt x="35" y="203"/>
                    <a:pt x="59" y="204"/>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868"/>
            <p:cNvSpPr>
              <a:spLocks/>
            </p:cNvSpPr>
            <p:nvPr/>
          </p:nvSpPr>
          <p:spPr bwMode="auto">
            <a:xfrm>
              <a:off x="374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4"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2" y="208"/>
                    <a:pt x="82" y="180"/>
                    <a:pt x="59" y="179"/>
                  </a:cubicBezTo>
                  <a:close/>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869"/>
            <p:cNvSpPr>
              <a:spLocks/>
            </p:cNvSpPr>
            <p:nvPr/>
          </p:nvSpPr>
          <p:spPr bwMode="auto">
            <a:xfrm>
              <a:off x="3670" y="3473"/>
              <a:ext cx="40" cy="100"/>
            </a:xfrm>
            <a:custGeom>
              <a:avLst/>
              <a:gdLst>
                <a:gd name="T0" fmla="*/ 59 w 83"/>
                <a:gd name="T1" fmla="*/ 179 h 208"/>
                <a:gd name="T2" fmla="*/ 59 w 83"/>
                <a:gd name="T3" fmla="*/ 179 h 208"/>
                <a:gd name="T4" fmla="*/ 57 w 83"/>
                <a:gd name="T5" fmla="*/ 177 h 208"/>
                <a:gd name="T6" fmla="*/ 45 w 83"/>
                <a:gd name="T7" fmla="*/ 159 h 208"/>
                <a:gd name="T8" fmla="*/ 35 w 83"/>
                <a:gd name="T9" fmla="*/ 104 h 208"/>
                <a:gd name="T10" fmla="*/ 45 w 83"/>
                <a:gd name="T11" fmla="*/ 49 h 208"/>
                <a:gd name="T12" fmla="*/ 55 w 83"/>
                <a:gd name="T13" fmla="*/ 33 h 208"/>
                <a:gd name="T14" fmla="*/ 60 w 83"/>
                <a:gd name="T15" fmla="*/ 29 h 208"/>
                <a:gd name="T16" fmla="*/ 62 w 83"/>
                <a:gd name="T17" fmla="*/ 29 h 208"/>
                <a:gd name="T18" fmla="*/ 60 w 83"/>
                <a:gd name="T19" fmla="*/ 29 h 208"/>
                <a:gd name="T20" fmla="*/ 59 w 83"/>
                <a:gd name="T21" fmla="*/ 29 h 208"/>
                <a:gd name="T22" fmla="*/ 59 w 83"/>
                <a:gd name="T23" fmla="*/ 1 h 208"/>
                <a:gd name="T24" fmla="*/ 14 w 83"/>
                <a:gd name="T25" fmla="*/ 34 h 208"/>
                <a:gd name="T26" fmla="*/ 0 w 83"/>
                <a:gd name="T27" fmla="*/ 103 h 208"/>
                <a:gd name="T28" fmla="*/ 14 w 83"/>
                <a:gd name="T29" fmla="*/ 172 h 208"/>
                <a:gd name="T30" fmla="*/ 59 w 83"/>
                <a:gd name="T31" fmla="*/ 204 h 208"/>
                <a:gd name="T32" fmla="*/ 59 w 83"/>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208">
                  <a:moveTo>
                    <a:pt x="59" y="179"/>
                  </a:moveTo>
                  <a:cubicBezTo>
                    <a:pt x="55" y="179"/>
                    <a:pt x="63" y="180"/>
                    <a:pt x="59" y="179"/>
                  </a:cubicBezTo>
                  <a:cubicBezTo>
                    <a:pt x="63" y="180"/>
                    <a:pt x="54" y="175"/>
                    <a:pt x="57" y="177"/>
                  </a:cubicBezTo>
                  <a:cubicBezTo>
                    <a:pt x="52" y="172"/>
                    <a:pt x="49" y="165"/>
                    <a:pt x="45" y="159"/>
                  </a:cubicBezTo>
                  <a:cubicBezTo>
                    <a:pt x="38" y="142"/>
                    <a:pt x="35" y="123"/>
                    <a:pt x="35" y="104"/>
                  </a:cubicBezTo>
                  <a:cubicBezTo>
                    <a:pt x="35" y="85"/>
                    <a:pt x="38" y="67"/>
                    <a:pt x="45" y="49"/>
                  </a:cubicBezTo>
                  <a:cubicBezTo>
                    <a:pt x="48" y="43"/>
                    <a:pt x="50" y="39"/>
                    <a:pt x="55" y="33"/>
                  </a:cubicBezTo>
                  <a:cubicBezTo>
                    <a:pt x="55" y="32"/>
                    <a:pt x="57" y="32"/>
                    <a:pt x="60" y="29"/>
                  </a:cubicBezTo>
                  <a:cubicBezTo>
                    <a:pt x="57" y="32"/>
                    <a:pt x="60" y="29"/>
                    <a:pt x="62" y="29"/>
                  </a:cubicBezTo>
                  <a:cubicBezTo>
                    <a:pt x="59" y="30"/>
                    <a:pt x="59" y="30"/>
                    <a:pt x="60" y="29"/>
                  </a:cubicBezTo>
                  <a:lnTo>
                    <a:pt x="59" y="29"/>
                  </a:lnTo>
                  <a:cubicBezTo>
                    <a:pt x="83" y="28"/>
                    <a:pt x="83" y="0"/>
                    <a:pt x="59" y="1"/>
                  </a:cubicBezTo>
                  <a:cubicBezTo>
                    <a:pt x="35" y="3"/>
                    <a:pt x="23" y="19"/>
                    <a:pt x="14" y="34"/>
                  </a:cubicBezTo>
                  <a:cubicBezTo>
                    <a:pt x="3" y="55"/>
                    <a:pt x="0" y="80"/>
                    <a:pt x="0" y="103"/>
                  </a:cubicBezTo>
                  <a:cubicBezTo>
                    <a:pt x="0" y="125"/>
                    <a:pt x="4" y="150"/>
                    <a:pt x="14" y="172"/>
                  </a:cubicBezTo>
                  <a:cubicBezTo>
                    <a:pt x="22" y="187"/>
                    <a:pt x="35" y="203"/>
                    <a:pt x="59" y="204"/>
                  </a:cubicBezTo>
                  <a:cubicBezTo>
                    <a:pt x="83" y="208"/>
                    <a:pt x="83"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870"/>
            <p:cNvSpPr>
              <a:spLocks/>
            </p:cNvSpPr>
            <p:nvPr/>
          </p:nvSpPr>
          <p:spPr bwMode="auto">
            <a:xfrm>
              <a:off x="3879" y="3473"/>
              <a:ext cx="39" cy="100"/>
            </a:xfrm>
            <a:custGeom>
              <a:avLst/>
              <a:gdLst>
                <a:gd name="T0" fmla="*/ 59 w 82"/>
                <a:gd name="T1" fmla="*/ 179 h 208"/>
                <a:gd name="T2" fmla="*/ 59 w 82"/>
                <a:gd name="T3" fmla="*/ 179 h 208"/>
                <a:gd name="T4" fmla="*/ 56 w 82"/>
                <a:gd name="T5" fmla="*/ 177 h 208"/>
                <a:gd name="T6" fmla="*/ 45 w 82"/>
                <a:gd name="T7" fmla="*/ 159 h 208"/>
                <a:gd name="T8" fmla="*/ 35 w 82"/>
                <a:gd name="T9" fmla="*/ 104 h 208"/>
                <a:gd name="T10" fmla="*/ 45 w 82"/>
                <a:gd name="T11" fmla="*/ 49 h 208"/>
                <a:gd name="T12" fmla="*/ 55 w 82"/>
                <a:gd name="T13" fmla="*/ 33 h 208"/>
                <a:gd name="T14" fmla="*/ 60 w 82"/>
                <a:gd name="T15" fmla="*/ 29 h 208"/>
                <a:gd name="T16" fmla="*/ 61 w 82"/>
                <a:gd name="T17" fmla="*/ 29 h 208"/>
                <a:gd name="T18" fmla="*/ 60 w 82"/>
                <a:gd name="T19" fmla="*/ 29 h 208"/>
                <a:gd name="T20" fmla="*/ 59 w 82"/>
                <a:gd name="T21" fmla="*/ 29 h 208"/>
                <a:gd name="T22" fmla="*/ 59 w 82"/>
                <a:gd name="T23" fmla="*/ 1 h 208"/>
                <a:gd name="T24" fmla="*/ 14 w 82"/>
                <a:gd name="T25" fmla="*/ 36 h 208"/>
                <a:gd name="T26" fmla="*/ 0 w 82"/>
                <a:gd name="T27" fmla="*/ 105 h 208"/>
                <a:gd name="T28" fmla="*/ 14 w 82"/>
                <a:gd name="T29" fmla="*/ 174 h 208"/>
                <a:gd name="T30" fmla="*/ 59 w 82"/>
                <a:gd name="T31" fmla="*/ 207 h 208"/>
                <a:gd name="T32" fmla="*/ 59 w 82"/>
                <a:gd name="T33" fmla="*/ 17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208">
                  <a:moveTo>
                    <a:pt x="59" y="179"/>
                  </a:moveTo>
                  <a:cubicBezTo>
                    <a:pt x="55" y="179"/>
                    <a:pt x="63" y="180"/>
                    <a:pt x="59" y="179"/>
                  </a:cubicBezTo>
                  <a:cubicBezTo>
                    <a:pt x="63" y="180"/>
                    <a:pt x="54" y="175"/>
                    <a:pt x="56" y="177"/>
                  </a:cubicBezTo>
                  <a:cubicBezTo>
                    <a:pt x="51" y="172"/>
                    <a:pt x="49" y="165"/>
                    <a:pt x="45" y="159"/>
                  </a:cubicBezTo>
                  <a:cubicBezTo>
                    <a:pt x="38" y="142"/>
                    <a:pt x="35" y="123"/>
                    <a:pt x="35" y="104"/>
                  </a:cubicBezTo>
                  <a:cubicBezTo>
                    <a:pt x="35" y="85"/>
                    <a:pt x="38" y="67"/>
                    <a:pt x="45" y="49"/>
                  </a:cubicBezTo>
                  <a:cubicBezTo>
                    <a:pt x="48" y="43"/>
                    <a:pt x="50" y="39"/>
                    <a:pt x="55" y="33"/>
                  </a:cubicBezTo>
                  <a:cubicBezTo>
                    <a:pt x="55" y="32"/>
                    <a:pt x="56" y="32"/>
                    <a:pt x="60" y="29"/>
                  </a:cubicBezTo>
                  <a:cubicBezTo>
                    <a:pt x="56" y="32"/>
                    <a:pt x="60" y="29"/>
                    <a:pt x="61" y="29"/>
                  </a:cubicBezTo>
                  <a:cubicBezTo>
                    <a:pt x="59" y="30"/>
                    <a:pt x="59" y="30"/>
                    <a:pt x="60" y="29"/>
                  </a:cubicBezTo>
                  <a:lnTo>
                    <a:pt x="59" y="29"/>
                  </a:lnTo>
                  <a:cubicBezTo>
                    <a:pt x="82" y="28"/>
                    <a:pt x="82" y="0"/>
                    <a:pt x="59" y="1"/>
                  </a:cubicBezTo>
                  <a:cubicBezTo>
                    <a:pt x="35" y="5"/>
                    <a:pt x="22" y="22"/>
                    <a:pt x="14" y="36"/>
                  </a:cubicBezTo>
                  <a:cubicBezTo>
                    <a:pt x="2" y="58"/>
                    <a:pt x="0" y="83"/>
                    <a:pt x="0" y="105"/>
                  </a:cubicBezTo>
                  <a:cubicBezTo>
                    <a:pt x="0" y="128"/>
                    <a:pt x="4" y="153"/>
                    <a:pt x="14" y="174"/>
                  </a:cubicBezTo>
                  <a:cubicBezTo>
                    <a:pt x="21" y="189"/>
                    <a:pt x="35" y="205"/>
                    <a:pt x="59" y="207"/>
                  </a:cubicBezTo>
                  <a:cubicBezTo>
                    <a:pt x="82" y="208"/>
                    <a:pt x="82" y="180"/>
                    <a:pt x="59" y="179"/>
                  </a:cubicBezTo>
                </a:path>
              </a:pathLst>
            </a:custGeom>
            <a:solidFill>
              <a:srgbClr val="94989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Rectangle 871"/>
            <p:cNvSpPr>
              <a:spLocks noChangeArrowheads="1"/>
            </p:cNvSpPr>
            <p:nvPr/>
          </p:nvSpPr>
          <p:spPr bwMode="auto">
            <a:xfrm>
              <a:off x="3671" y="3614"/>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4" name="Rectangle 872"/>
            <p:cNvSpPr>
              <a:spLocks noChangeArrowheads="1"/>
            </p:cNvSpPr>
            <p:nvPr/>
          </p:nvSpPr>
          <p:spPr bwMode="auto">
            <a:xfrm>
              <a:off x="3671" y="366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5" name="Rectangle 873"/>
            <p:cNvSpPr>
              <a:spLocks noChangeArrowheads="1"/>
            </p:cNvSpPr>
            <p:nvPr/>
          </p:nvSpPr>
          <p:spPr bwMode="auto">
            <a:xfrm>
              <a:off x="3671" y="3715"/>
              <a:ext cx="258"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874"/>
            <p:cNvSpPr>
              <a:spLocks noChangeArrowheads="1"/>
            </p:cNvSpPr>
            <p:nvPr/>
          </p:nvSpPr>
          <p:spPr bwMode="auto">
            <a:xfrm>
              <a:off x="3800" y="3765"/>
              <a:ext cx="100" cy="17"/>
            </a:xfrm>
            <a:prstGeom prst="rect">
              <a:avLst/>
            </a:prstGeom>
            <a:solidFill>
              <a:srgbClr val="7D8B91"/>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Freeform 875"/>
            <p:cNvSpPr>
              <a:spLocks/>
            </p:cNvSpPr>
            <p:nvPr/>
          </p:nvSpPr>
          <p:spPr bwMode="auto">
            <a:xfrm>
              <a:off x="3825" y="3674"/>
              <a:ext cx="137" cy="162"/>
            </a:xfrm>
            <a:custGeom>
              <a:avLst/>
              <a:gdLst>
                <a:gd name="T0" fmla="*/ 285 w 285"/>
                <a:gd name="T1" fmla="*/ 0 h 337"/>
                <a:gd name="T2" fmla="*/ 0 w 285"/>
                <a:gd name="T3" fmla="*/ 337 h 337"/>
                <a:gd name="T4" fmla="*/ 67 w 285"/>
                <a:gd name="T5" fmla="*/ 163 h 337"/>
                <a:gd name="T6" fmla="*/ 285 w 285"/>
                <a:gd name="T7" fmla="*/ 0 h 337"/>
              </a:gdLst>
              <a:ahLst/>
              <a:cxnLst>
                <a:cxn ang="0">
                  <a:pos x="T0" y="T1"/>
                </a:cxn>
                <a:cxn ang="0">
                  <a:pos x="T2" y="T3"/>
                </a:cxn>
                <a:cxn ang="0">
                  <a:pos x="T4" y="T5"/>
                </a:cxn>
                <a:cxn ang="0">
                  <a:pos x="T6" y="T7"/>
                </a:cxn>
              </a:cxnLst>
              <a:rect l="0" t="0" r="r" b="b"/>
              <a:pathLst>
                <a:path w="285" h="337">
                  <a:moveTo>
                    <a:pt x="285" y="0"/>
                  </a:moveTo>
                  <a:cubicBezTo>
                    <a:pt x="285" y="161"/>
                    <a:pt x="165" y="337"/>
                    <a:pt x="0" y="337"/>
                  </a:cubicBezTo>
                  <a:cubicBezTo>
                    <a:pt x="0" y="337"/>
                    <a:pt x="67" y="300"/>
                    <a:pt x="67" y="163"/>
                  </a:cubicBezTo>
                  <a:cubicBezTo>
                    <a:pt x="256" y="163"/>
                    <a:pt x="285" y="0"/>
                    <a:pt x="285" y="0"/>
                  </a:cubicBezTo>
                </a:path>
              </a:pathLst>
            </a:custGeom>
            <a:solidFill>
              <a:srgbClr val="D7DAD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68" name="Group 172"/>
          <p:cNvGrpSpPr>
            <a:grpSpLocks noChangeAspect="1"/>
          </p:cNvGrpSpPr>
          <p:nvPr/>
        </p:nvGrpSpPr>
        <p:grpSpPr bwMode="auto">
          <a:xfrm>
            <a:off x="3920017" y="4217008"/>
            <a:ext cx="469901" cy="468313"/>
            <a:chOff x="2618" y="2914"/>
            <a:chExt cx="296" cy="295"/>
          </a:xfrm>
        </p:grpSpPr>
        <p:sp>
          <p:nvSpPr>
            <p:cNvPr id="1669" name="AutoShape 171"/>
            <p:cNvSpPr>
              <a:spLocks noChangeAspect="1" noChangeArrowheads="1" noTextEdit="1"/>
            </p:cNvSpPr>
            <p:nvPr/>
          </p:nvSpPr>
          <p:spPr bwMode="auto">
            <a:xfrm>
              <a:off x="2618" y="2914"/>
              <a:ext cx="29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Freeform 173"/>
            <p:cNvSpPr>
              <a:spLocks/>
            </p:cNvSpPr>
            <p:nvPr/>
          </p:nvSpPr>
          <p:spPr bwMode="auto">
            <a:xfrm>
              <a:off x="2626" y="2922"/>
              <a:ext cx="192" cy="191"/>
            </a:xfrm>
            <a:custGeom>
              <a:avLst/>
              <a:gdLst>
                <a:gd name="T0" fmla="*/ 398 w 398"/>
                <a:gd name="T1" fmla="*/ 354 h 398"/>
                <a:gd name="T2" fmla="*/ 340 w 398"/>
                <a:gd name="T3" fmla="*/ 296 h 398"/>
                <a:gd name="T4" fmla="*/ 375 w 398"/>
                <a:gd name="T5" fmla="*/ 187 h 398"/>
                <a:gd name="T6" fmla="*/ 187 w 398"/>
                <a:gd name="T7" fmla="*/ 0 h 398"/>
                <a:gd name="T8" fmla="*/ 0 w 398"/>
                <a:gd name="T9" fmla="*/ 187 h 398"/>
                <a:gd name="T10" fmla="*/ 187 w 398"/>
                <a:gd name="T11" fmla="*/ 375 h 398"/>
                <a:gd name="T12" fmla="*/ 296 w 398"/>
                <a:gd name="T13" fmla="*/ 340 h 398"/>
                <a:gd name="T14" fmla="*/ 354 w 398"/>
                <a:gd name="T15" fmla="*/ 398 h 398"/>
                <a:gd name="T16" fmla="*/ 398 w 398"/>
                <a:gd name="T17" fmla="*/ 35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98">
                  <a:moveTo>
                    <a:pt x="398" y="354"/>
                  </a:moveTo>
                  <a:lnTo>
                    <a:pt x="340" y="296"/>
                  </a:lnTo>
                  <a:cubicBezTo>
                    <a:pt x="362" y="265"/>
                    <a:pt x="375" y="228"/>
                    <a:pt x="375" y="187"/>
                  </a:cubicBezTo>
                  <a:cubicBezTo>
                    <a:pt x="375" y="84"/>
                    <a:pt x="291" y="0"/>
                    <a:pt x="187" y="0"/>
                  </a:cubicBezTo>
                  <a:cubicBezTo>
                    <a:pt x="84" y="0"/>
                    <a:pt x="0" y="84"/>
                    <a:pt x="0" y="187"/>
                  </a:cubicBezTo>
                  <a:cubicBezTo>
                    <a:pt x="0" y="291"/>
                    <a:pt x="84" y="375"/>
                    <a:pt x="187" y="375"/>
                  </a:cubicBezTo>
                  <a:cubicBezTo>
                    <a:pt x="228" y="375"/>
                    <a:pt x="265" y="362"/>
                    <a:pt x="296" y="340"/>
                  </a:cubicBezTo>
                  <a:lnTo>
                    <a:pt x="354" y="398"/>
                  </a:lnTo>
                  <a:lnTo>
                    <a:pt x="398" y="354"/>
                  </a:lnTo>
                  <a:close/>
                </a:path>
              </a:pathLst>
            </a:custGeom>
            <a:solidFill>
              <a:srgbClr val="9AA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Oval 174"/>
            <p:cNvSpPr>
              <a:spLocks noChangeArrowheads="1"/>
            </p:cNvSpPr>
            <p:nvPr/>
          </p:nvSpPr>
          <p:spPr bwMode="auto">
            <a:xfrm>
              <a:off x="2656" y="2951"/>
              <a:ext cx="120" cy="121"/>
            </a:xfrm>
            <a:prstGeom prst="ellipse">
              <a:avLst/>
            </a:prstGeom>
            <a:solidFill>
              <a:srgbClr val="BDDD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2" name="Freeform 175"/>
            <p:cNvSpPr>
              <a:spLocks/>
            </p:cNvSpPr>
            <p:nvPr/>
          </p:nvSpPr>
          <p:spPr bwMode="auto">
            <a:xfrm>
              <a:off x="2775" y="3071"/>
              <a:ext cx="124" cy="124"/>
            </a:xfrm>
            <a:custGeom>
              <a:avLst/>
              <a:gdLst>
                <a:gd name="T0" fmla="*/ 233 w 258"/>
                <a:gd name="T1" fmla="*/ 144 h 257"/>
                <a:gd name="T2" fmla="*/ 101 w 258"/>
                <a:gd name="T3" fmla="*/ 12 h 257"/>
                <a:gd name="T4" fmla="*/ 56 w 258"/>
                <a:gd name="T5" fmla="*/ 12 h 257"/>
                <a:gd name="T6" fmla="*/ 12 w 258"/>
                <a:gd name="T7" fmla="*/ 56 h 257"/>
                <a:gd name="T8" fmla="*/ 12 w 258"/>
                <a:gd name="T9" fmla="*/ 100 h 257"/>
                <a:gd name="T10" fmla="*/ 56 w 258"/>
                <a:gd name="T11" fmla="*/ 144 h 257"/>
                <a:gd name="T12" fmla="*/ 145 w 258"/>
                <a:gd name="T13" fmla="*/ 233 h 257"/>
                <a:gd name="T14" fmla="*/ 233 w 258"/>
                <a:gd name="T15" fmla="*/ 233 h 257"/>
                <a:gd name="T16" fmla="*/ 233 w 258"/>
                <a:gd name="T17" fmla="*/ 14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57">
                  <a:moveTo>
                    <a:pt x="233" y="144"/>
                  </a:moveTo>
                  <a:lnTo>
                    <a:pt x="101" y="12"/>
                  </a:lnTo>
                  <a:cubicBezTo>
                    <a:pt x="88" y="0"/>
                    <a:pt x="69" y="0"/>
                    <a:pt x="56" y="12"/>
                  </a:cubicBezTo>
                  <a:lnTo>
                    <a:pt x="12" y="56"/>
                  </a:lnTo>
                  <a:cubicBezTo>
                    <a:pt x="0" y="68"/>
                    <a:pt x="0" y="88"/>
                    <a:pt x="12" y="100"/>
                  </a:cubicBezTo>
                  <a:lnTo>
                    <a:pt x="56" y="144"/>
                  </a:lnTo>
                  <a:lnTo>
                    <a:pt x="145" y="233"/>
                  </a:lnTo>
                  <a:cubicBezTo>
                    <a:pt x="169" y="257"/>
                    <a:pt x="209" y="257"/>
                    <a:pt x="233" y="233"/>
                  </a:cubicBezTo>
                  <a:cubicBezTo>
                    <a:pt x="258" y="208"/>
                    <a:pt x="258" y="169"/>
                    <a:pt x="233" y="144"/>
                  </a:cubicBezTo>
                  <a:close/>
                </a:path>
              </a:pathLst>
            </a:custGeom>
            <a:solidFill>
              <a:srgbClr val="677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73" name="TextBox 1672"/>
          <p:cNvSpPr txBox="1"/>
          <p:nvPr/>
        </p:nvSpPr>
        <p:spPr>
          <a:xfrm>
            <a:off x="8249478" y="1600200"/>
            <a:ext cx="184731" cy="307777"/>
          </a:xfrm>
          <a:prstGeom prst="rect">
            <a:avLst/>
          </a:prstGeom>
          <a:noFill/>
        </p:spPr>
        <p:txBody>
          <a:bodyPr wrap="none" rtlCol="0">
            <a:spAutoFit/>
          </a:bodyPr>
          <a:lstStyle/>
          <a:p>
            <a:endParaRPr lang="en-US" dirty="0"/>
          </a:p>
        </p:txBody>
      </p:sp>
      <p:grpSp>
        <p:nvGrpSpPr>
          <p:cNvPr id="1314" name="Group 996"/>
          <p:cNvGrpSpPr>
            <a:grpSpLocks noChangeAspect="1"/>
          </p:cNvGrpSpPr>
          <p:nvPr/>
        </p:nvGrpSpPr>
        <p:grpSpPr bwMode="auto">
          <a:xfrm>
            <a:off x="1050050" y="3847652"/>
            <a:ext cx="1547812" cy="287338"/>
            <a:chOff x="6619" y="3404"/>
            <a:chExt cx="975" cy="181"/>
          </a:xfrm>
        </p:grpSpPr>
        <p:sp>
          <p:nvSpPr>
            <p:cNvPr id="1315" name="AutoShape 995"/>
            <p:cNvSpPr>
              <a:spLocks noChangeAspect="1" noChangeArrowheads="1" noTextEdit="1"/>
            </p:cNvSpPr>
            <p:nvPr/>
          </p:nvSpPr>
          <p:spPr bwMode="auto">
            <a:xfrm>
              <a:off x="6619" y="3404"/>
              <a:ext cx="97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Freeform 997"/>
            <p:cNvSpPr>
              <a:spLocks noEditPoints="1"/>
            </p:cNvSpPr>
            <p:nvPr/>
          </p:nvSpPr>
          <p:spPr bwMode="auto">
            <a:xfrm>
              <a:off x="6822" y="3462"/>
              <a:ext cx="58" cy="74"/>
            </a:xfrm>
            <a:custGeom>
              <a:avLst/>
              <a:gdLst>
                <a:gd name="T0" fmla="*/ 108 w 121"/>
                <a:gd name="T1" fmla="*/ 133 h 154"/>
                <a:gd name="T2" fmla="*/ 117 w 121"/>
                <a:gd name="T3" fmla="*/ 132 h 154"/>
                <a:gd name="T4" fmla="*/ 117 w 121"/>
                <a:gd name="T5" fmla="*/ 149 h 154"/>
                <a:gd name="T6" fmla="*/ 59 w 121"/>
                <a:gd name="T7" fmla="*/ 154 h 154"/>
                <a:gd name="T8" fmla="*/ 14 w 121"/>
                <a:gd name="T9" fmla="*/ 135 h 154"/>
                <a:gd name="T10" fmla="*/ 0 w 121"/>
                <a:gd name="T11" fmla="*/ 78 h 154"/>
                <a:gd name="T12" fmla="*/ 62 w 121"/>
                <a:gd name="T13" fmla="*/ 0 h 154"/>
                <a:gd name="T14" fmla="*/ 106 w 121"/>
                <a:gd name="T15" fmla="*/ 16 h 154"/>
                <a:gd name="T16" fmla="*/ 121 w 121"/>
                <a:gd name="T17" fmla="*/ 69 h 154"/>
                <a:gd name="T18" fmla="*/ 119 w 121"/>
                <a:gd name="T19" fmla="*/ 85 h 154"/>
                <a:gd name="T20" fmla="*/ 23 w 121"/>
                <a:gd name="T21" fmla="*/ 85 h 154"/>
                <a:gd name="T22" fmla="*/ 32 w 121"/>
                <a:gd name="T23" fmla="*/ 121 h 154"/>
                <a:gd name="T24" fmla="*/ 63 w 121"/>
                <a:gd name="T25" fmla="*/ 133 h 154"/>
                <a:gd name="T26" fmla="*/ 108 w 121"/>
                <a:gd name="T27" fmla="*/ 133 h 154"/>
                <a:gd name="T28" fmla="*/ 99 w 121"/>
                <a:gd name="T29" fmla="*/ 69 h 154"/>
                <a:gd name="T30" fmla="*/ 90 w 121"/>
                <a:gd name="T31" fmla="*/ 30 h 154"/>
                <a:gd name="T32" fmla="*/ 62 w 121"/>
                <a:gd name="T33" fmla="*/ 19 h 154"/>
                <a:gd name="T34" fmla="*/ 33 w 121"/>
                <a:gd name="T35" fmla="*/ 30 h 154"/>
                <a:gd name="T36" fmla="*/ 23 w 121"/>
                <a:gd name="T37" fmla="*/ 68 h 154"/>
                <a:gd name="T38" fmla="*/ 99 w 121"/>
                <a:gd name="T39" fmla="*/ 68 h 154"/>
                <a:gd name="T40" fmla="*/ 99 w 121"/>
                <a:gd name="T41" fmla="*/ 6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54">
                  <a:moveTo>
                    <a:pt x="108" y="133"/>
                  </a:moveTo>
                  <a:lnTo>
                    <a:pt x="117" y="132"/>
                  </a:lnTo>
                  <a:lnTo>
                    <a:pt x="117" y="149"/>
                  </a:lnTo>
                  <a:cubicBezTo>
                    <a:pt x="94" y="153"/>
                    <a:pt x="76" y="154"/>
                    <a:pt x="59" y="154"/>
                  </a:cubicBezTo>
                  <a:cubicBezTo>
                    <a:pt x="38" y="154"/>
                    <a:pt x="23" y="148"/>
                    <a:pt x="14" y="135"/>
                  </a:cubicBezTo>
                  <a:cubicBezTo>
                    <a:pt x="5" y="123"/>
                    <a:pt x="0" y="104"/>
                    <a:pt x="0" y="78"/>
                  </a:cubicBezTo>
                  <a:cubicBezTo>
                    <a:pt x="0" y="26"/>
                    <a:pt x="21" y="0"/>
                    <a:pt x="62" y="0"/>
                  </a:cubicBezTo>
                  <a:cubicBezTo>
                    <a:pt x="82" y="0"/>
                    <a:pt x="97" y="5"/>
                    <a:pt x="106" y="16"/>
                  </a:cubicBezTo>
                  <a:cubicBezTo>
                    <a:pt x="115" y="28"/>
                    <a:pt x="121" y="45"/>
                    <a:pt x="121" y="69"/>
                  </a:cubicBezTo>
                  <a:lnTo>
                    <a:pt x="119" y="85"/>
                  </a:lnTo>
                  <a:lnTo>
                    <a:pt x="23" y="85"/>
                  </a:lnTo>
                  <a:cubicBezTo>
                    <a:pt x="23" y="101"/>
                    <a:pt x="25" y="114"/>
                    <a:pt x="32" y="121"/>
                  </a:cubicBezTo>
                  <a:cubicBezTo>
                    <a:pt x="38" y="129"/>
                    <a:pt x="48" y="133"/>
                    <a:pt x="63" y="133"/>
                  </a:cubicBezTo>
                  <a:cubicBezTo>
                    <a:pt x="78" y="134"/>
                    <a:pt x="93" y="134"/>
                    <a:pt x="108" y="133"/>
                  </a:cubicBezTo>
                  <a:moveTo>
                    <a:pt x="99" y="69"/>
                  </a:moveTo>
                  <a:cubicBezTo>
                    <a:pt x="99" y="51"/>
                    <a:pt x="97" y="38"/>
                    <a:pt x="90" y="30"/>
                  </a:cubicBezTo>
                  <a:cubicBezTo>
                    <a:pt x="84" y="23"/>
                    <a:pt x="75" y="19"/>
                    <a:pt x="62" y="19"/>
                  </a:cubicBezTo>
                  <a:cubicBezTo>
                    <a:pt x="49" y="19"/>
                    <a:pt x="39" y="23"/>
                    <a:pt x="33" y="30"/>
                  </a:cubicBezTo>
                  <a:cubicBezTo>
                    <a:pt x="27" y="38"/>
                    <a:pt x="23" y="50"/>
                    <a:pt x="23" y="68"/>
                  </a:cubicBezTo>
                  <a:lnTo>
                    <a:pt x="99" y="68"/>
                  </a:lnTo>
                  <a:lnTo>
                    <a:pt x="99" y="69"/>
                  </a:lnTo>
                  <a:close/>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7" name="Freeform 998"/>
            <p:cNvSpPr>
              <a:spLocks/>
            </p:cNvSpPr>
            <p:nvPr/>
          </p:nvSpPr>
          <p:spPr bwMode="auto">
            <a:xfrm>
              <a:off x="6897" y="3433"/>
              <a:ext cx="11" cy="101"/>
            </a:xfrm>
            <a:custGeom>
              <a:avLst/>
              <a:gdLst>
                <a:gd name="T0" fmla="*/ 0 w 23"/>
                <a:gd name="T1" fmla="*/ 210 h 211"/>
                <a:gd name="T2" fmla="*/ 0 w 23"/>
                <a:gd name="T3" fmla="*/ 0 h 211"/>
                <a:gd name="T4" fmla="*/ 23 w 23"/>
                <a:gd name="T5" fmla="*/ 0 h 211"/>
                <a:gd name="T6" fmla="*/ 23 w 23"/>
                <a:gd name="T7" fmla="*/ 211 h 211"/>
                <a:gd name="T8" fmla="*/ 0 w 23"/>
                <a:gd name="T9" fmla="*/ 211 h 211"/>
                <a:gd name="T10" fmla="*/ 0 w 23"/>
                <a:gd name="T11" fmla="*/ 210 h 211"/>
              </a:gdLst>
              <a:ahLst/>
              <a:cxnLst>
                <a:cxn ang="0">
                  <a:pos x="T0" y="T1"/>
                </a:cxn>
                <a:cxn ang="0">
                  <a:pos x="T2" y="T3"/>
                </a:cxn>
                <a:cxn ang="0">
                  <a:pos x="T4" y="T5"/>
                </a:cxn>
                <a:cxn ang="0">
                  <a:pos x="T6" y="T7"/>
                </a:cxn>
                <a:cxn ang="0">
                  <a:pos x="T8" y="T9"/>
                </a:cxn>
                <a:cxn ang="0">
                  <a:pos x="T10" y="T11"/>
                </a:cxn>
              </a:cxnLst>
              <a:rect l="0" t="0" r="r" b="b"/>
              <a:pathLst>
                <a:path w="23" h="211">
                  <a:moveTo>
                    <a:pt x="0" y="210"/>
                  </a:moveTo>
                  <a:lnTo>
                    <a:pt x="0" y="0"/>
                  </a:lnTo>
                  <a:lnTo>
                    <a:pt x="23" y="0"/>
                  </a:lnTo>
                  <a:lnTo>
                    <a:pt x="23" y="211"/>
                  </a:lnTo>
                  <a:lnTo>
                    <a:pt x="0" y="211"/>
                  </a:lnTo>
                  <a:lnTo>
                    <a:pt x="0" y="210"/>
                  </a:lnTo>
                  <a:close/>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Freeform 999"/>
            <p:cNvSpPr>
              <a:spLocks noEditPoints="1"/>
            </p:cNvSpPr>
            <p:nvPr/>
          </p:nvSpPr>
          <p:spPr bwMode="auto">
            <a:xfrm>
              <a:off x="6924" y="3463"/>
              <a:ext cx="64" cy="73"/>
            </a:xfrm>
            <a:custGeom>
              <a:avLst/>
              <a:gdLst>
                <a:gd name="T0" fmla="*/ 114 w 132"/>
                <a:gd name="T1" fmla="*/ 45 h 151"/>
                <a:gd name="T2" fmla="*/ 114 w 132"/>
                <a:gd name="T3" fmla="*/ 120 h 151"/>
                <a:gd name="T4" fmla="*/ 132 w 132"/>
                <a:gd name="T5" fmla="*/ 132 h 151"/>
                <a:gd name="T6" fmla="*/ 130 w 132"/>
                <a:gd name="T7" fmla="*/ 151 h 151"/>
                <a:gd name="T8" fmla="*/ 95 w 132"/>
                <a:gd name="T9" fmla="*/ 140 h 151"/>
                <a:gd name="T10" fmla="*/ 42 w 132"/>
                <a:gd name="T11" fmla="*/ 151 h 151"/>
                <a:gd name="T12" fmla="*/ 10 w 132"/>
                <a:gd name="T13" fmla="*/ 140 h 151"/>
                <a:gd name="T14" fmla="*/ 0 w 132"/>
                <a:gd name="T15" fmla="*/ 107 h 151"/>
                <a:gd name="T16" fmla="*/ 12 w 132"/>
                <a:gd name="T17" fmla="*/ 76 h 151"/>
                <a:gd name="T18" fmla="*/ 45 w 132"/>
                <a:gd name="T19" fmla="*/ 64 h 151"/>
                <a:gd name="T20" fmla="*/ 92 w 132"/>
                <a:gd name="T21" fmla="*/ 59 h 151"/>
                <a:gd name="T22" fmla="*/ 92 w 132"/>
                <a:gd name="T23" fmla="*/ 46 h 151"/>
                <a:gd name="T24" fmla="*/ 85 w 132"/>
                <a:gd name="T25" fmla="*/ 25 h 151"/>
                <a:gd name="T26" fmla="*/ 68 w 132"/>
                <a:gd name="T27" fmla="*/ 19 h 151"/>
                <a:gd name="T28" fmla="*/ 19 w 132"/>
                <a:gd name="T29" fmla="*/ 21 h 151"/>
                <a:gd name="T30" fmla="*/ 10 w 132"/>
                <a:gd name="T31" fmla="*/ 22 h 151"/>
                <a:gd name="T32" fmla="*/ 9 w 132"/>
                <a:gd name="T33" fmla="*/ 6 h 151"/>
                <a:gd name="T34" fmla="*/ 67 w 132"/>
                <a:gd name="T35" fmla="*/ 0 h 151"/>
                <a:gd name="T36" fmla="*/ 103 w 132"/>
                <a:gd name="T37" fmla="*/ 11 h 151"/>
                <a:gd name="T38" fmla="*/ 114 w 132"/>
                <a:gd name="T39" fmla="*/ 45 h 151"/>
                <a:gd name="T40" fmla="*/ 23 w 132"/>
                <a:gd name="T41" fmla="*/ 105 h 151"/>
                <a:gd name="T42" fmla="*/ 45 w 132"/>
                <a:gd name="T43" fmla="*/ 132 h 151"/>
                <a:gd name="T44" fmla="*/ 84 w 132"/>
                <a:gd name="T45" fmla="*/ 126 h 151"/>
                <a:gd name="T46" fmla="*/ 90 w 132"/>
                <a:gd name="T47" fmla="*/ 124 h 151"/>
                <a:gd name="T48" fmla="*/ 90 w 132"/>
                <a:gd name="T49" fmla="*/ 75 h 151"/>
                <a:gd name="T50" fmla="*/ 47 w 132"/>
                <a:gd name="T51" fmla="*/ 79 h 151"/>
                <a:gd name="T52" fmla="*/ 28 w 132"/>
                <a:gd name="T53" fmla="*/ 86 h 151"/>
                <a:gd name="T54" fmla="*/ 23 w 132"/>
                <a:gd name="T55" fmla="*/ 10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51">
                  <a:moveTo>
                    <a:pt x="114" y="45"/>
                  </a:moveTo>
                  <a:lnTo>
                    <a:pt x="114" y="120"/>
                  </a:lnTo>
                  <a:cubicBezTo>
                    <a:pt x="114" y="127"/>
                    <a:pt x="120" y="131"/>
                    <a:pt x="132" y="132"/>
                  </a:cubicBezTo>
                  <a:lnTo>
                    <a:pt x="130" y="151"/>
                  </a:lnTo>
                  <a:cubicBezTo>
                    <a:pt x="115" y="151"/>
                    <a:pt x="103" y="147"/>
                    <a:pt x="95" y="140"/>
                  </a:cubicBezTo>
                  <a:cubicBezTo>
                    <a:pt x="77" y="146"/>
                    <a:pt x="59" y="151"/>
                    <a:pt x="42" y="151"/>
                  </a:cubicBezTo>
                  <a:cubicBezTo>
                    <a:pt x="28" y="151"/>
                    <a:pt x="18" y="147"/>
                    <a:pt x="10" y="140"/>
                  </a:cubicBezTo>
                  <a:cubicBezTo>
                    <a:pt x="3" y="132"/>
                    <a:pt x="0" y="121"/>
                    <a:pt x="0" y="107"/>
                  </a:cubicBezTo>
                  <a:cubicBezTo>
                    <a:pt x="0" y="93"/>
                    <a:pt x="4" y="82"/>
                    <a:pt x="12" y="76"/>
                  </a:cubicBezTo>
                  <a:cubicBezTo>
                    <a:pt x="19" y="70"/>
                    <a:pt x="30" y="65"/>
                    <a:pt x="45" y="64"/>
                  </a:cubicBezTo>
                  <a:lnTo>
                    <a:pt x="92" y="59"/>
                  </a:lnTo>
                  <a:lnTo>
                    <a:pt x="92" y="46"/>
                  </a:lnTo>
                  <a:cubicBezTo>
                    <a:pt x="92" y="36"/>
                    <a:pt x="89" y="29"/>
                    <a:pt x="85" y="25"/>
                  </a:cubicBezTo>
                  <a:cubicBezTo>
                    <a:pt x="82" y="21"/>
                    <a:pt x="75" y="19"/>
                    <a:pt x="68" y="19"/>
                  </a:cubicBezTo>
                  <a:cubicBezTo>
                    <a:pt x="52" y="19"/>
                    <a:pt x="35" y="20"/>
                    <a:pt x="19" y="21"/>
                  </a:cubicBezTo>
                  <a:lnTo>
                    <a:pt x="10" y="22"/>
                  </a:lnTo>
                  <a:lnTo>
                    <a:pt x="9" y="6"/>
                  </a:lnTo>
                  <a:cubicBezTo>
                    <a:pt x="30" y="2"/>
                    <a:pt x="49" y="0"/>
                    <a:pt x="67" y="0"/>
                  </a:cubicBezTo>
                  <a:cubicBezTo>
                    <a:pt x="83" y="0"/>
                    <a:pt x="95" y="3"/>
                    <a:pt x="103" y="11"/>
                  </a:cubicBezTo>
                  <a:cubicBezTo>
                    <a:pt x="110" y="17"/>
                    <a:pt x="114" y="29"/>
                    <a:pt x="114" y="45"/>
                  </a:cubicBezTo>
                  <a:moveTo>
                    <a:pt x="23" y="105"/>
                  </a:moveTo>
                  <a:cubicBezTo>
                    <a:pt x="23" y="122"/>
                    <a:pt x="30" y="132"/>
                    <a:pt x="45" y="132"/>
                  </a:cubicBezTo>
                  <a:cubicBezTo>
                    <a:pt x="59" y="132"/>
                    <a:pt x="72" y="130"/>
                    <a:pt x="84" y="126"/>
                  </a:cubicBezTo>
                  <a:lnTo>
                    <a:pt x="90" y="124"/>
                  </a:lnTo>
                  <a:lnTo>
                    <a:pt x="90" y="75"/>
                  </a:lnTo>
                  <a:lnTo>
                    <a:pt x="47" y="79"/>
                  </a:lnTo>
                  <a:cubicBezTo>
                    <a:pt x="38" y="80"/>
                    <a:pt x="32" y="82"/>
                    <a:pt x="28" y="86"/>
                  </a:cubicBezTo>
                  <a:cubicBezTo>
                    <a:pt x="25" y="91"/>
                    <a:pt x="23" y="97"/>
                    <a:pt x="23" y="105"/>
                  </a:cubicBezTo>
                  <a:close/>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9" name="Freeform 1000"/>
            <p:cNvSpPr>
              <a:spLocks/>
            </p:cNvSpPr>
            <p:nvPr/>
          </p:nvSpPr>
          <p:spPr bwMode="auto">
            <a:xfrm>
              <a:off x="6996" y="3463"/>
              <a:ext cx="53" cy="73"/>
            </a:xfrm>
            <a:custGeom>
              <a:avLst/>
              <a:gdLst>
                <a:gd name="T0" fmla="*/ 54 w 111"/>
                <a:gd name="T1" fmla="*/ 18 h 152"/>
                <a:gd name="T2" fmla="*/ 21 w 111"/>
                <a:gd name="T3" fmla="*/ 41 h 152"/>
                <a:gd name="T4" fmla="*/ 29 w 111"/>
                <a:gd name="T5" fmla="*/ 56 h 152"/>
                <a:gd name="T6" fmla="*/ 63 w 111"/>
                <a:gd name="T7" fmla="*/ 65 h 152"/>
                <a:gd name="T8" fmla="*/ 100 w 111"/>
                <a:gd name="T9" fmla="*/ 77 h 152"/>
                <a:gd name="T10" fmla="*/ 111 w 111"/>
                <a:gd name="T11" fmla="*/ 108 h 152"/>
                <a:gd name="T12" fmla="*/ 96 w 111"/>
                <a:gd name="T13" fmla="*/ 142 h 152"/>
                <a:gd name="T14" fmla="*/ 54 w 111"/>
                <a:gd name="T15" fmla="*/ 152 h 152"/>
                <a:gd name="T16" fmla="*/ 11 w 111"/>
                <a:gd name="T17" fmla="*/ 148 h 152"/>
                <a:gd name="T18" fmla="*/ 2 w 111"/>
                <a:gd name="T19" fmla="*/ 146 h 152"/>
                <a:gd name="T20" fmla="*/ 4 w 111"/>
                <a:gd name="T21" fmla="*/ 127 h 152"/>
                <a:gd name="T22" fmla="*/ 54 w 111"/>
                <a:gd name="T23" fmla="*/ 132 h 152"/>
                <a:gd name="T24" fmla="*/ 80 w 111"/>
                <a:gd name="T25" fmla="*/ 127 h 152"/>
                <a:gd name="T26" fmla="*/ 89 w 111"/>
                <a:gd name="T27" fmla="*/ 108 h 152"/>
                <a:gd name="T28" fmla="*/ 81 w 111"/>
                <a:gd name="T29" fmla="*/ 91 h 152"/>
                <a:gd name="T30" fmla="*/ 47 w 111"/>
                <a:gd name="T31" fmla="*/ 82 h 152"/>
                <a:gd name="T32" fmla="*/ 11 w 111"/>
                <a:gd name="T33" fmla="*/ 70 h 152"/>
                <a:gd name="T34" fmla="*/ 0 w 111"/>
                <a:gd name="T35" fmla="*/ 41 h 152"/>
                <a:gd name="T36" fmla="*/ 15 w 111"/>
                <a:gd name="T37" fmla="*/ 10 h 152"/>
                <a:gd name="T38" fmla="*/ 53 w 111"/>
                <a:gd name="T39" fmla="*/ 0 h 152"/>
                <a:gd name="T40" fmla="*/ 97 w 111"/>
                <a:gd name="T41" fmla="*/ 3 h 152"/>
                <a:gd name="T42" fmla="*/ 106 w 111"/>
                <a:gd name="T43" fmla="*/ 5 h 152"/>
                <a:gd name="T44" fmla="*/ 106 w 111"/>
                <a:gd name="T45" fmla="*/ 23 h 152"/>
                <a:gd name="T46" fmla="*/ 54 w 111"/>
                <a:gd name="T47" fmla="*/ 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2">
                  <a:moveTo>
                    <a:pt x="54" y="18"/>
                  </a:moveTo>
                  <a:cubicBezTo>
                    <a:pt x="32" y="18"/>
                    <a:pt x="21" y="26"/>
                    <a:pt x="21" y="41"/>
                  </a:cubicBezTo>
                  <a:cubicBezTo>
                    <a:pt x="21" y="47"/>
                    <a:pt x="24" y="52"/>
                    <a:pt x="29" y="56"/>
                  </a:cubicBezTo>
                  <a:cubicBezTo>
                    <a:pt x="34" y="58"/>
                    <a:pt x="45" y="62"/>
                    <a:pt x="63" y="65"/>
                  </a:cubicBezTo>
                  <a:cubicBezTo>
                    <a:pt x="80" y="67"/>
                    <a:pt x="93" y="72"/>
                    <a:pt x="100" y="77"/>
                  </a:cubicBezTo>
                  <a:cubicBezTo>
                    <a:pt x="107" y="82"/>
                    <a:pt x="111" y="93"/>
                    <a:pt x="111" y="108"/>
                  </a:cubicBezTo>
                  <a:cubicBezTo>
                    <a:pt x="111" y="123"/>
                    <a:pt x="106" y="135"/>
                    <a:pt x="96" y="142"/>
                  </a:cubicBezTo>
                  <a:cubicBezTo>
                    <a:pt x="86" y="150"/>
                    <a:pt x="72" y="152"/>
                    <a:pt x="54" y="152"/>
                  </a:cubicBezTo>
                  <a:cubicBezTo>
                    <a:pt x="41" y="152"/>
                    <a:pt x="28" y="151"/>
                    <a:pt x="11" y="148"/>
                  </a:cubicBezTo>
                  <a:lnTo>
                    <a:pt x="2" y="146"/>
                  </a:lnTo>
                  <a:lnTo>
                    <a:pt x="4" y="127"/>
                  </a:lnTo>
                  <a:cubicBezTo>
                    <a:pt x="26" y="131"/>
                    <a:pt x="42" y="132"/>
                    <a:pt x="54" y="132"/>
                  </a:cubicBezTo>
                  <a:cubicBezTo>
                    <a:pt x="65" y="132"/>
                    <a:pt x="74" y="131"/>
                    <a:pt x="80" y="127"/>
                  </a:cubicBezTo>
                  <a:cubicBezTo>
                    <a:pt x="86" y="123"/>
                    <a:pt x="89" y="117"/>
                    <a:pt x="89" y="108"/>
                  </a:cubicBezTo>
                  <a:cubicBezTo>
                    <a:pt x="89" y="100"/>
                    <a:pt x="86" y="94"/>
                    <a:pt x="81" y="91"/>
                  </a:cubicBezTo>
                  <a:cubicBezTo>
                    <a:pt x="76" y="88"/>
                    <a:pt x="65" y="85"/>
                    <a:pt x="47" y="82"/>
                  </a:cubicBezTo>
                  <a:cubicBezTo>
                    <a:pt x="30" y="80"/>
                    <a:pt x="17" y="76"/>
                    <a:pt x="11" y="70"/>
                  </a:cubicBezTo>
                  <a:cubicBezTo>
                    <a:pt x="4" y="65"/>
                    <a:pt x="0" y="55"/>
                    <a:pt x="0" y="41"/>
                  </a:cubicBezTo>
                  <a:cubicBezTo>
                    <a:pt x="0" y="27"/>
                    <a:pt x="5" y="16"/>
                    <a:pt x="15" y="10"/>
                  </a:cubicBezTo>
                  <a:cubicBezTo>
                    <a:pt x="25" y="3"/>
                    <a:pt x="38" y="0"/>
                    <a:pt x="53" y="0"/>
                  </a:cubicBezTo>
                  <a:cubicBezTo>
                    <a:pt x="65" y="0"/>
                    <a:pt x="80" y="1"/>
                    <a:pt x="97" y="3"/>
                  </a:cubicBezTo>
                  <a:lnTo>
                    <a:pt x="106" y="5"/>
                  </a:lnTo>
                  <a:lnTo>
                    <a:pt x="106" y="23"/>
                  </a:lnTo>
                  <a:cubicBezTo>
                    <a:pt x="84" y="20"/>
                    <a:pt x="66" y="18"/>
                    <a:pt x="54" y="18"/>
                  </a:cubicBezTo>
                  <a:close/>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Freeform 1001"/>
            <p:cNvSpPr>
              <a:spLocks/>
            </p:cNvSpPr>
            <p:nvPr/>
          </p:nvSpPr>
          <p:spPr bwMode="auto">
            <a:xfrm>
              <a:off x="7059" y="3442"/>
              <a:ext cx="43" cy="94"/>
            </a:xfrm>
            <a:custGeom>
              <a:avLst/>
              <a:gdLst>
                <a:gd name="T0" fmla="*/ 89 w 91"/>
                <a:gd name="T1" fmla="*/ 64 h 196"/>
                <a:gd name="T2" fmla="*/ 43 w 91"/>
                <a:gd name="T3" fmla="*/ 64 h 196"/>
                <a:gd name="T4" fmla="*/ 43 w 91"/>
                <a:gd name="T5" fmla="*/ 134 h 196"/>
                <a:gd name="T6" fmla="*/ 47 w 91"/>
                <a:gd name="T7" fmla="*/ 168 h 196"/>
                <a:gd name="T8" fmla="*/ 64 w 91"/>
                <a:gd name="T9" fmla="*/ 175 h 196"/>
                <a:gd name="T10" fmla="*/ 90 w 91"/>
                <a:gd name="T11" fmla="*/ 174 h 196"/>
                <a:gd name="T12" fmla="*/ 91 w 91"/>
                <a:gd name="T13" fmla="*/ 193 h 196"/>
                <a:gd name="T14" fmla="*/ 61 w 91"/>
                <a:gd name="T15" fmla="*/ 196 h 196"/>
                <a:gd name="T16" fmla="*/ 30 w 91"/>
                <a:gd name="T17" fmla="*/ 185 h 196"/>
                <a:gd name="T18" fmla="*/ 21 w 91"/>
                <a:gd name="T19" fmla="*/ 143 h 196"/>
                <a:gd name="T20" fmla="*/ 21 w 91"/>
                <a:gd name="T21" fmla="*/ 65 h 196"/>
                <a:gd name="T22" fmla="*/ 0 w 91"/>
                <a:gd name="T23" fmla="*/ 65 h 196"/>
                <a:gd name="T24" fmla="*/ 0 w 91"/>
                <a:gd name="T25" fmla="*/ 45 h 196"/>
                <a:gd name="T26" fmla="*/ 21 w 91"/>
                <a:gd name="T27" fmla="*/ 45 h 196"/>
                <a:gd name="T28" fmla="*/ 21 w 91"/>
                <a:gd name="T29" fmla="*/ 0 h 196"/>
                <a:gd name="T30" fmla="*/ 43 w 91"/>
                <a:gd name="T31" fmla="*/ 0 h 196"/>
                <a:gd name="T32" fmla="*/ 43 w 91"/>
                <a:gd name="T33" fmla="*/ 45 h 196"/>
                <a:gd name="T34" fmla="*/ 89 w 91"/>
                <a:gd name="T35" fmla="*/ 45 h 196"/>
                <a:gd name="T36" fmla="*/ 89 w 91"/>
                <a:gd name="T37" fmla="*/ 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96">
                  <a:moveTo>
                    <a:pt x="89" y="64"/>
                  </a:moveTo>
                  <a:lnTo>
                    <a:pt x="43" y="64"/>
                  </a:lnTo>
                  <a:lnTo>
                    <a:pt x="43" y="134"/>
                  </a:lnTo>
                  <a:cubicBezTo>
                    <a:pt x="43" y="150"/>
                    <a:pt x="44" y="161"/>
                    <a:pt x="47" y="168"/>
                  </a:cubicBezTo>
                  <a:cubicBezTo>
                    <a:pt x="49" y="173"/>
                    <a:pt x="55" y="175"/>
                    <a:pt x="64" y="175"/>
                  </a:cubicBezTo>
                  <a:lnTo>
                    <a:pt x="90" y="174"/>
                  </a:lnTo>
                  <a:lnTo>
                    <a:pt x="91" y="193"/>
                  </a:lnTo>
                  <a:cubicBezTo>
                    <a:pt x="79" y="195"/>
                    <a:pt x="69" y="196"/>
                    <a:pt x="61" y="196"/>
                  </a:cubicBezTo>
                  <a:cubicBezTo>
                    <a:pt x="46" y="196"/>
                    <a:pt x="35" y="193"/>
                    <a:pt x="30" y="185"/>
                  </a:cubicBezTo>
                  <a:cubicBezTo>
                    <a:pt x="24" y="178"/>
                    <a:pt x="21" y="164"/>
                    <a:pt x="21" y="143"/>
                  </a:cubicBezTo>
                  <a:lnTo>
                    <a:pt x="21" y="65"/>
                  </a:lnTo>
                  <a:lnTo>
                    <a:pt x="0" y="65"/>
                  </a:lnTo>
                  <a:lnTo>
                    <a:pt x="0" y="45"/>
                  </a:lnTo>
                  <a:lnTo>
                    <a:pt x="21" y="45"/>
                  </a:lnTo>
                  <a:lnTo>
                    <a:pt x="21" y="0"/>
                  </a:lnTo>
                  <a:lnTo>
                    <a:pt x="43" y="0"/>
                  </a:lnTo>
                  <a:lnTo>
                    <a:pt x="43" y="45"/>
                  </a:lnTo>
                  <a:lnTo>
                    <a:pt x="89" y="45"/>
                  </a:lnTo>
                  <a:lnTo>
                    <a:pt x="89" y="64"/>
                  </a:lnTo>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1" name="Freeform 1002"/>
            <p:cNvSpPr>
              <a:spLocks noEditPoints="1"/>
            </p:cNvSpPr>
            <p:nvPr/>
          </p:nvSpPr>
          <p:spPr bwMode="auto">
            <a:xfrm>
              <a:off x="7115" y="3436"/>
              <a:ext cx="10" cy="98"/>
            </a:xfrm>
            <a:custGeom>
              <a:avLst/>
              <a:gdLst>
                <a:gd name="T0" fmla="*/ 0 w 22"/>
                <a:gd name="T1" fmla="*/ 25 h 205"/>
                <a:gd name="T2" fmla="*/ 0 w 22"/>
                <a:gd name="T3" fmla="*/ 0 h 205"/>
                <a:gd name="T4" fmla="*/ 22 w 22"/>
                <a:gd name="T5" fmla="*/ 0 h 205"/>
                <a:gd name="T6" fmla="*/ 22 w 22"/>
                <a:gd name="T7" fmla="*/ 25 h 205"/>
                <a:gd name="T8" fmla="*/ 0 w 22"/>
                <a:gd name="T9" fmla="*/ 25 h 205"/>
                <a:gd name="T10" fmla="*/ 0 w 22"/>
                <a:gd name="T11" fmla="*/ 205 h 205"/>
                <a:gd name="T12" fmla="*/ 0 w 22"/>
                <a:gd name="T13" fmla="*/ 59 h 205"/>
                <a:gd name="T14" fmla="*/ 22 w 22"/>
                <a:gd name="T15" fmla="*/ 59 h 205"/>
                <a:gd name="T16" fmla="*/ 22 w 22"/>
                <a:gd name="T17" fmla="*/ 205 h 205"/>
                <a:gd name="T18" fmla="*/ 0 w 22"/>
                <a:gd name="T19"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05">
                  <a:moveTo>
                    <a:pt x="0" y="25"/>
                  </a:moveTo>
                  <a:lnTo>
                    <a:pt x="0" y="0"/>
                  </a:lnTo>
                  <a:lnTo>
                    <a:pt x="22" y="0"/>
                  </a:lnTo>
                  <a:lnTo>
                    <a:pt x="22" y="25"/>
                  </a:lnTo>
                  <a:lnTo>
                    <a:pt x="0" y="25"/>
                  </a:lnTo>
                  <a:close/>
                  <a:moveTo>
                    <a:pt x="0" y="205"/>
                  </a:moveTo>
                  <a:lnTo>
                    <a:pt x="0" y="59"/>
                  </a:lnTo>
                  <a:lnTo>
                    <a:pt x="22" y="59"/>
                  </a:lnTo>
                  <a:lnTo>
                    <a:pt x="22" y="205"/>
                  </a:lnTo>
                  <a:lnTo>
                    <a:pt x="0" y="205"/>
                  </a:lnTo>
                  <a:close/>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003"/>
            <p:cNvSpPr>
              <a:spLocks/>
            </p:cNvSpPr>
            <p:nvPr/>
          </p:nvSpPr>
          <p:spPr bwMode="auto">
            <a:xfrm>
              <a:off x="7143" y="3463"/>
              <a:ext cx="48" cy="73"/>
            </a:xfrm>
            <a:custGeom>
              <a:avLst/>
              <a:gdLst>
                <a:gd name="T0" fmla="*/ 60 w 101"/>
                <a:gd name="T1" fmla="*/ 0 h 153"/>
                <a:gd name="T2" fmla="*/ 93 w 101"/>
                <a:gd name="T3" fmla="*/ 3 h 153"/>
                <a:gd name="T4" fmla="*/ 100 w 101"/>
                <a:gd name="T5" fmla="*/ 5 h 153"/>
                <a:gd name="T6" fmla="*/ 99 w 101"/>
                <a:gd name="T7" fmla="*/ 22 h 153"/>
                <a:gd name="T8" fmla="*/ 64 w 101"/>
                <a:gd name="T9" fmla="*/ 20 h 153"/>
                <a:gd name="T10" fmla="*/ 30 w 101"/>
                <a:gd name="T11" fmla="*/ 32 h 153"/>
                <a:gd name="T12" fmla="*/ 21 w 101"/>
                <a:gd name="T13" fmla="*/ 76 h 153"/>
                <a:gd name="T14" fmla="*/ 30 w 101"/>
                <a:gd name="T15" fmla="*/ 121 h 153"/>
                <a:gd name="T16" fmla="*/ 65 w 101"/>
                <a:gd name="T17" fmla="*/ 133 h 153"/>
                <a:gd name="T18" fmla="*/ 100 w 101"/>
                <a:gd name="T19" fmla="*/ 131 h 153"/>
                <a:gd name="T20" fmla="*/ 101 w 101"/>
                <a:gd name="T21" fmla="*/ 150 h 153"/>
                <a:gd name="T22" fmla="*/ 60 w 101"/>
                <a:gd name="T23" fmla="*/ 153 h 153"/>
                <a:gd name="T24" fmla="*/ 13 w 101"/>
                <a:gd name="T25" fmla="*/ 136 h 153"/>
                <a:gd name="T26" fmla="*/ 0 w 101"/>
                <a:gd name="T27" fmla="*/ 76 h 153"/>
                <a:gd name="T28" fmla="*/ 14 w 101"/>
                <a:gd name="T29" fmla="*/ 17 h 153"/>
                <a:gd name="T30" fmla="*/ 60 w 101"/>
                <a:gd name="T3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53">
                  <a:moveTo>
                    <a:pt x="60" y="0"/>
                  </a:moveTo>
                  <a:cubicBezTo>
                    <a:pt x="67" y="0"/>
                    <a:pt x="78" y="1"/>
                    <a:pt x="93" y="3"/>
                  </a:cubicBezTo>
                  <a:lnTo>
                    <a:pt x="100" y="5"/>
                  </a:lnTo>
                  <a:lnTo>
                    <a:pt x="99" y="22"/>
                  </a:lnTo>
                  <a:cubicBezTo>
                    <a:pt x="83" y="21"/>
                    <a:pt x="71" y="20"/>
                    <a:pt x="64" y="20"/>
                  </a:cubicBezTo>
                  <a:cubicBezTo>
                    <a:pt x="48" y="20"/>
                    <a:pt x="36" y="23"/>
                    <a:pt x="30" y="32"/>
                  </a:cubicBezTo>
                  <a:cubicBezTo>
                    <a:pt x="24" y="40"/>
                    <a:pt x="21" y="55"/>
                    <a:pt x="21" y="76"/>
                  </a:cubicBezTo>
                  <a:cubicBezTo>
                    <a:pt x="21" y="97"/>
                    <a:pt x="24" y="112"/>
                    <a:pt x="30" y="121"/>
                  </a:cubicBezTo>
                  <a:cubicBezTo>
                    <a:pt x="35" y="130"/>
                    <a:pt x="48" y="133"/>
                    <a:pt x="65" y="133"/>
                  </a:cubicBezTo>
                  <a:lnTo>
                    <a:pt x="100" y="131"/>
                  </a:lnTo>
                  <a:lnTo>
                    <a:pt x="101" y="150"/>
                  </a:lnTo>
                  <a:cubicBezTo>
                    <a:pt x="83" y="152"/>
                    <a:pt x="70" y="153"/>
                    <a:pt x="60" y="153"/>
                  </a:cubicBezTo>
                  <a:cubicBezTo>
                    <a:pt x="38" y="153"/>
                    <a:pt x="21" y="147"/>
                    <a:pt x="13" y="136"/>
                  </a:cubicBezTo>
                  <a:cubicBezTo>
                    <a:pt x="4" y="125"/>
                    <a:pt x="0" y="105"/>
                    <a:pt x="0" y="76"/>
                  </a:cubicBezTo>
                  <a:cubicBezTo>
                    <a:pt x="0" y="47"/>
                    <a:pt x="5" y="28"/>
                    <a:pt x="14" y="17"/>
                  </a:cubicBezTo>
                  <a:cubicBezTo>
                    <a:pt x="23" y="5"/>
                    <a:pt x="39" y="0"/>
                    <a:pt x="60" y="0"/>
                  </a:cubicBezTo>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004"/>
            <p:cNvSpPr>
              <a:spLocks/>
            </p:cNvSpPr>
            <p:nvPr/>
          </p:nvSpPr>
          <p:spPr bwMode="auto">
            <a:xfrm>
              <a:off x="7203" y="3463"/>
              <a:ext cx="54" cy="73"/>
            </a:xfrm>
            <a:custGeom>
              <a:avLst/>
              <a:gdLst>
                <a:gd name="T0" fmla="*/ 54 w 112"/>
                <a:gd name="T1" fmla="*/ 17 h 151"/>
                <a:gd name="T2" fmla="*/ 22 w 112"/>
                <a:gd name="T3" fmla="*/ 40 h 151"/>
                <a:gd name="T4" fmla="*/ 29 w 112"/>
                <a:gd name="T5" fmla="*/ 55 h 151"/>
                <a:gd name="T6" fmla="*/ 63 w 112"/>
                <a:gd name="T7" fmla="*/ 64 h 151"/>
                <a:gd name="T8" fmla="*/ 101 w 112"/>
                <a:gd name="T9" fmla="*/ 76 h 151"/>
                <a:gd name="T10" fmla="*/ 112 w 112"/>
                <a:gd name="T11" fmla="*/ 107 h 151"/>
                <a:gd name="T12" fmla="*/ 97 w 112"/>
                <a:gd name="T13" fmla="*/ 141 h 151"/>
                <a:gd name="T14" fmla="*/ 54 w 112"/>
                <a:gd name="T15" fmla="*/ 151 h 151"/>
                <a:gd name="T16" fmla="*/ 12 w 112"/>
                <a:gd name="T17" fmla="*/ 147 h 151"/>
                <a:gd name="T18" fmla="*/ 3 w 112"/>
                <a:gd name="T19" fmla="*/ 146 h 151"/>
                <a:gd name="T20" fmla="*/ 4 w 112"/>
                <a:gd name="T21" fmla="*/ 127 h 151"/>
                <a:gd name="T22" fmla="*/ 54 w 112"/>
                <a:gd name="T23" fmla="*/ 132 h 151"/>
                <a:gd name="T24" fmla="*/ 80 w 112"/>
                <a:gd name="T25" fmla="*/ 127 h 151"/>
                <a:gd name="T26" fmla="*/ 89 w 112"/>
                <a:gd name="T27" fmla="*/ 108 h 151"/>
                <a:gd name="T28" fmla="*/ 82 w 112"/>
                <a:gd name="T29" fmla="*/ 91 h 151"/>
                <a:gd name="T30" fmla="*/ 48 w 112"/>
                <a:gd name="T31" fmla="*/ 82 h 151"/>
                <a:gd name="T32" fmla="*/ 12 w 112"/>
                <a:gd name="T33" fmla="*/ 70 h 151"/>
                <a:gd name="T34" fmla="*/ 0 w 112"/>
                <a:gd name="T35" fmla="*/ 41 h 151"/>
                <a:gd name="T36" fmla="*/ 15 w 112"/>
                <a:gd name="T37" fmla="*/ 10 h 151"/>
                <a:gd name="T38" fmla="*/ 53 w 112"/>
                <a:gd name="T39" fmla="*/ 0 h 151"/>
                <a:gd name="T40" fmla="*/ 98 w 112"/>
                <a:gd name="T41" fmla="*/ 3 h 151"/>
                <a:gd name="T42" fmla="*/ 107 w 112"/>
                <a:gd name="T43" fmla="*/ 5 h 151"/>
                <a:gd name="T44" fmla="*/ 107 w 112"/>
                <a:gd name="T45" fmla="*/ 24 h 151"/>
                <a:gd name="T46" fmla="*/ 54 w 112"/>
                <a:gd name="T47" fmla="*/ 1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151">
                  <a:moveTo>
                    <a:pt x="54" y="17"/>
                  </a:moveTo>
                  <a:cubicBezTo>
                    <a:pt x="33" y="17"/>
                    <a:pt x="22" y="25"/>
                    <a:pt x="22" y="40"/>
                  </a:cubicBezTo>
                  <a:cubicBezTo>
                    <a:pt x="22" y="46"/>
                    <a:pt x="24" y="51"/>
                    <a:pt x="29" y="55"/>
                  </a:cubicBezTo>
                  <a:cubicBezTo>
                    <a:pt x="34" y="57"/>
                    <a:pt x="46" y="61"/>
                    <a:pt x="63" y="64"/>
                  </a:cubicBezTo>
                  <a:cubicBezTo>
                    <a:pt x="81" y="66"/>
                    <a:pt x="93" y="71"/>
                    <a:pt x="101" y="76"/>
                  </a:cubicBezTo>
                  <a:cubicBezTo>
                    <a:pt x="108" y="81"/>
                    <a:pt x="112" y="92"/>
                    <a:pt x="112" y="107"/>
                  </a:cubicBezTo>
                  <a:cubicBezTo>
                    <a:pt x="112" y="122"/>
                    <a:pt x="107" y="134"/>
                    <a:pt x="97" y="141"/>
                  </a:cubicBezTo>
                  <a:cubicBezTo>
                    <a:pt x="87" y="149"/>
                    <a:pt x="73" y="151"/>
                    <a:pt x="54" y="151"/>
                  </a:cubicBezTo>
                  <a:cubicBezTo>
                    <a:pt x="42" y="151"/>
                    <a:pt x="28" y="150"/>
                    <a:pt x="12" y="147"/>
                  </a:cubicBezTo>
                  <a:lnTo>
                    <a:pt x="3" y="146"/>
                  </a:lnTo>
                  <a:lnTo>
                    <a:pt x="4" y="127"/>
                  </a:lnTo>
                  <a:cubicBezTo>
                    <a:pt x="27" y="131"/>
                    <a:pt x="43" y="132"/>
                    <a:pt x="54" y="132"/>
                  </a:cubicBezTo>
                  <a:cubicBezTo>
                    <a:pt x="66" y="132"/>
                    <a:pt x="74" y="131"/>
                    <a:pt x="80" y="127"/>
                  </a:cubicBezTo>
                  <a:cubicBezTo>
                    <a:pt x="87" y="123"/>
                    <a:pt x="89" y="117"/>
                    <a:pt x="89" y="108"/>
                  </a:cubicBezTo>
                  <a:cubicBezTo>
                    <a:pt x="89" y="100"/>
                    <a:pt x="87" y="95"/>
                    <a:pt x="82" y="91"/>
                  </a:cubicBezTo>
                  <a:cubicBezTo>
                    <a:pt x="77" y="89"/>
                    <a:pt x="66" y="85"/>
                    <a:pt x="48" y="82"/>
                  </a:cubicBezTo>
                  <a:cubicBezTo>
                    <a:pt x="30" y="80"/>
                    <a:pt x="18" y="76"/>
                    <a:pt x="12" y="70"/>
                  </a:cubicBezTo>
                  <a:cubicBezTo>
                    <a:pt x="4" y="65"/>
                    <a:pt x="0" y="55"/>
                    <a:pt x="0" y="41"/>
                  </a:cubicBezTo>
                  <a:cubicBezTo>
                    <a:pt x="0" y="27"/>
                    <a:pt x="5" y="16"/>
                    <a:pt x="15" y="10"/>
                  </a:cubicBezTo>
                  <a:cubicBezTo>
                    <a:pt x="25" y="3"/>
                    <a:pt x="38" y="0"/>
                    <a:pt x="53" y="0"/>
                  </a:cubicBezTo>
                  <a:cubicBezTo>
                    <a:pt x="65" y="0"/>
                    <a:pt x="80" y="1"/>
                    <a:pt x="98" y="3"/>
                  </a:cubicBezTo>
                  <a:lnTo>
                    <a:pt x="107" y="5"/>
                  </a:lnTo>
                  <a:lnTo>
                    <a:pt x="107" y="24"/>
                  </a:lnTo>
                  <a:cubicBezTo>
                    <a:pt x="83" y="18"/>
                    <a:pt x="67" y="17"/>
                    <a:pt x="54" y="17"/>
                  </a:cubicBezTo>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005"/>
            <p:cNvSpPr>
              <a:spLocks noEditPoints="1"/>
            </p:cNvSpPr>
            <p:nvPr/>
          </p:nvSpPr>
          <p:spPr bwMode="auto">
            <a:xfrm>
              <a:off x="7269" y="3462"/>
              <a:ext cx="58" cy="74"/>
            </a:xfrm>
            <a:custGeom>
              <a:avLst/>
              <a:gdLst>
                <a:gd name="T0" fmla="*/ 107 w 120"/>
                <a:gd name="T1" fmla="*/ 133 h 154"/>
                <a:gd name="T2" fmla="*/ 116 w 120"/>
                <a:gd name="T3" fmla="*/ 132 h 154"/>
                <a:gd name="T4" fmla="*/ 116 w 120"/>
                <a:gd name="T5" fmla="*/ 149 h 154"/>
                <a:gd name="T6" fmla="*/ 59 w 120"/>
                <a:gd name="T7" fmla="*/ 154 h 154"/>
                <a:gd name="T8" fmla="*/ 14 w 120"/>
                <a:gd name="T9" fmla="*/ 135 h 154"/>
                <a:gd name="T10" fmla="*/ 0 w 120"/>
                <a:gd name="T11" fmla="*/ 78 h 154"/>
                <a:gd name="T12" fmla="*/ 61 w 120"/>
                <a:gd name="T13" fmla="*/ 0 h 154"/>
                <a:gd name="T14" fmla="*/ 105 w 120"/>
                <a:gd name="T15" fmla="*/ 16 h 154"/>
                <a:gd name="T16" fmla="*/ 120 w 120"/>
                <a:gd name="T17" fmla="*/ 69 h 154"/>
                <a:gd name="T18" fmla="*/ 119 w 120"/>
                <a:gd name="T19" fmla="*/ 85 h 154"/>
                <a:gd name="T20" fmla="*/ 22 w 120"/>
                <a:gd name="T21" fmla="*/ 85 h 154"/>
                <a:gd name="T22" fmla="*/ 31 w 120"/>
                <a:gd name="T23" fmla="*/ 121 h 154"/>
                <a:gd name="T24" fmla="*/ 62 w 120"/>
                <a:gd name="T25" fmla="*/ 133 h 154"/>
                <a:gd name="T26" fmla="*/ 107 w 120"/>
                <a:gd name="T27" fmla="*/ 133 h 154"/>
                <a:gd name="T28" fmla="*/ 99 w 120"/>
                <a:gd name="T29" fmla="*/ 69 h 154"/>
                <a:gd name="T30" fmla="*/ 90 w 120"/>
                <a:gd name="T31" fmla="*/ 30 h 154"/>
                <a:gd name="T32" fmla="*/ 61 w 120"/>
                <a:gd name="T33" fmla="*/ 19 h 154"/>
                <a:gd name="T34" fmla="*/ 32 w 120"/>
                <a:gd name="T35" fmla="*/ 30 h 154"/>
                <a:gd name="T36" fmla="*/ 22 w 120"/>
                <a:gd name="T37" fmla="*/ 68 h 154"/>
                <a:gd name="T38" fmla="*/ 99 w 120"/>
                <a:gd name="T39" fmla="*/ 68 h 154"/>
                <a:gd name="T40" fmla="*/ 99 w 120"/>
                <a:gd name="T41" fmla="*/ 6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54">
                  <a:moveTo>
                    <a:pt x="107" y="133"/>
                  </a:moveTo>
                  <a:lnTo>
                    <a:pt x="116" y="132"/>
                  </a:lnTo>
                  <a:lnTo>
                    <a:pt x="116" y="149"/>
                  </a:lnTo>
                  <a:cubicBezTo>
                    <a:pt x="94" y="153"/>
                    <a:pt x="75" y="154"/>
                    <a:pt x="59" y="154"/>
                  </a:cubicBezTo>
                  <a:cubicBezTo>
                    <a:pt x="37" y="154"/>
                    <a:pt x="22" y="148"/>
                    <a:pt x="14" y="135"/>
                  </a:cubicBezTo>
                  <a:cubicBezTo>
                    <a:pt x="5" y="123"/>
                    <a:pt x="0" y="104"/>
                    <a:pt x="0" y="78"/>
                  </a:cubicBezTo>
                  <a:cubicBezTo>
                    <a:pt x="0" y="26"/>
                    <a:pt x="20" y="0"/>
                    <a:pt x="61" y="0"/>
                  </a:cubicBezTo>
                  <a:cubicBezTo>
                    <a:pt x="81" y="0"/>
                    <a:pt x="96" y="5"/>
                    <a:pt x="105" y="16"/>
                  </a:cubicBezTo>
                  <a:cubicBezTo>
                    <a:pt x="115" y="28"/>
                    <a:pt x="120" y="45"/>
                    <a:pt x="120" y="69"/>
                  </a:cubicBezTo>
                  <a:lnTo>
                    <a:pt x="119" y="85"/>
                  </a:lnTo>
                  <a:lnTo>
                    <a:pt x="22" y="85"/>
                  </a:lnTo>
                  <a:cubicBezTo>
                    <a:pt x="22" y="101"/>
                    <a:pt x="25" y="114"/>
                    <a:pt x="31" y="121"/>
                  </a:cubicBezTo>
                  <a:cubicBezTo>
                    <a:pt x="37" y="129"/>
                    <a:pt x="47" y="133"/>
                    <a:pt x="62" y="133"/>
                  </a:cubicBezTo>
                  <a:cubicBezTo>
                    <a:pt x="77" y="134"/>
                    <a:pt x="92" y="134"/>
                    <a:pt x="107" y="133"/>
                  </a:cubicBezTo>
                  <a:moveTo>
                    <a:pt x="99" y="69"/>
                  </a:moveTo>
                  <a:cubicBezTo>
                    <a:pt x="99" y="51"/>
                    <a:pt x="96" y="38"/>
                    <a:pt x="90" y="30"/>
                  </a:cubicBezTo>
                  <a:cubicBezTo>
                    <a:pt x="84" y="23"/>
                    <a:pt x="75" y="19"/>
                    <a:pt x="61" y="19"/>
                  </a:cubicBezTo>
                  <a:cubicBezTo>
                    <a:pt x="49" y="19"/>
                    <a:pt x="39" y="23"/>
                    <a:pt x="32" y="30"/>
                  </a:cubicBezTo>
                  <a:cubicBezTo>
                    <a:pt x="26" y="38"/>
                    <a:pt x="22" y="50"/>
                    <a:pt x="22" y="68"/>
                  </a:cubicBezTo>
                  <a:lnTo>
                    <a:pt x="99" y="68"/>
                  </a:lnTo>
                  <a:lnTo>
                    <a:pt x="99" y="69"/>
                  </a:lnTo>
                  <a:close/>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006"/>
            <p:cNvSpPr>
              <a:spLocks noEditPoints="1"/>
            </p:cNvSpPr>
            <p:nvPr/>
          </p:nvSpPr>
          <p:spPr bwMode="auto">
            <a:xfrm>
              <a:off x="7339" y="3462"/>
              <a:ext cx="62" cy="73"/>
            </a:xfrm>
            <a:custGeom>
              <a:avLst/>
              <a:gdLst>
                <a:gd name="T0" fmla="*/ 113 w 130"/>
                <a:gd name="T1" fmla="*/ 47 h 152"/>
                <a:gd name="T2" fmla="*/ 113 w 130"/>
                <a:gd name="T3" fmla="*/ 122 h 152"/>
                <a:gd name="T4" fmla="*/ 130 w 130"/>
                <a:gd name="T5" fmla="*/ 134 h 152"/>
                <a:gd name="T6" fmla="*/ 129 w 130"/>
                <a:gd name="T7" fmla="*/ 152 h 152"/>
                <a:gd name="T8" fmla="*/ 94 w 130"/>
                <a:gd name="T9" fmla="*/ 141 h 152"/>
                <a:gd name="T10" fmla="*/ 41 w 130"/>
                <a:gd name="T11" fmla="*/ 152 h 152"/>
                <a:gd name="T12" fmla="*/ 10 w 130"/>
                <a:gd name="T13" fmla="*/ 141 h 152"/>
                <a:gd name="T14" fmla="*/ 0 w 130"/>
                <a:gd name="T15" fmla="*/ 108 h 152"/>
                <a:gd name="T16" fmla="*/ 11 w 130"/>
                <a:gd name="T17" fmla="*/ 77 h 152"/>
                <a:gd name="T18" fmla="*/ 45 w 130"/>
                <a:gd name="T19" fmla="*/ 64 h 152"/>
                <a:gd name="T20" fmla="*/ 91 w 130"/>
                <a:gd name="T21" fmla="*/ 59 h 152"/>
                <a:gd name="T22" fmla="*/ 91 w 130"/>
                <a:gd name="T23" fmla="*/ 47 h 152"/>
                <a:gd name="T24" fmla="*/ 85 w 130"/>
                <a:gd name="T25" fmla="*/ 26 h 152"/>
                <a:gd name="T26" fmla="*/ 68 w 130"/>
                <a:gd name="T27" fmla="*/ 19 h 152"/>
                <a:gd name="T28" fmla="*/ 19 w 130"/>
                <a:gd name="T29" fmla="*/ 22 h 152"/>
                <a:gd name="T30" fmla="*/ 10 w 130"/>
                <a:gd name="T31" fmla="*/ 23 h 152"/>
                <a:gd name="T32" fmla="*/ 9 w 130"/>
                <a:gd name="T33" fmla="*/ 7 h 152"/>
                <a:gd name="T34" fmla="*/ 66 w 130"/>
                <a:gd name="T35" fmla="*/ 0 h 152"/>
                <a:gd name="T36" fmla="*/ 103 w 130"/>
                <a:gd name="T37" fmla="*/ 12 h 152"/>
                <a:gd name="T38" fmla="*/ 113 w 130"/>
                <a:gd name="T39" fmla="*/ 47 h 152"/>
                <a:gd name="T40" fmla="*/ 23 w 130"/>
                <a:gd name="T41" fmla="*/ 107 h 152"/>
                <a:gd name="T42" fmla="*/ 45 w 130"/>
                <a:gd name="T43" fmla="*/ 134 h 152"/>
                <a:gd name="T44" fmla="*/ 84 w 130"/>
                <a:gd name="T45" fmla="*/ 128 h 152"/>
                <a:gd name="T46" fmla="*/ 90 w 130"/>
                <a:gd name="T47" fmla="*/ 125 h 152"/>
                <a:gd name="T48" fmla="*/ 90 w 130"/>
                <a:gd name="T49" fmla="*/ 77 h 152"/>
                <a:gd name="T50" fmla="*/ 46 w 130"/>
                <a:gd name="T51" fmla="*/ 80 h 152"/>
                <a:gd name="T52" fmla="*/ 28 w 130"/>
                <a:gd name="T53" fmla="*/ 88 h 152"/>
                <a:gd name="T54" fmla="*/ 23 w 130"/>
                <a:gd name="T55" fmla="*/ 10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152">
                  <a:moveTo>
                    <a:pt x="113" y="47"/>
                  </a:moveTo>
                  <a:lnTo>
                    <a:pt x="113" y="122"/>
                  </a:lnTo>
                  <a:cubicBezTo>
                    <a:pt x="113" y="129"/>
                    <a:pt x="119" y="133"/>
                    <a:pt x="130" y="134"/>
                  </a:cubicBezTo>
                  <a:lnTo>
                    <a:pt x="129" y="152"/>
                  </a:lnTo>
                  <a:cubicBezTo>
                    <a:pt x="114" y="152"/>
                    <a:pt x="101" y="148"/>
                    <a:pt x="94" y="141"/>
                  </a:cubicBezTo>
                  <a:cubicBezTo>
                    <a:pt x="76" y="148"/>
                    <a:pt x="59" y="152"/>
                    <a:pt x="41" y="152"/>
                  </a:cubicBezTo>
                  <a:cubicBezTo>
                    <a:pt x="28" y="152"/>
                    <a:pt x="18" y="148"/>
                    <a:pt x="10" y="141"/>
                  </a:cubicBezTo>
                  <a:cubicBezTo>
                    <a:pt x="3" y="133"/>
                    <a:pt x="0" y="122"/>
                    <a:pt x="0" y="108"/>
                  </a:cubicBezTo>
                  <a:cubicBezTo>
                    <a:pt x="0" y="94"/>
                    <a:pt x="4" y="83"/>
                    <a:pt x="11" y="77"/>
                  </a:cubicBezTo>
                  <a:cubicBezTo>
                    <a:pt x="19" y="70"/>
                    <a:pt x="30" y="65"/>
                    <a:pt x="45" y="64"/>
                  </a:cubicBezTo>
                  <a:lnTo>
                    <a:pt x="91" y="59"/>
                  </a:lnTo>
                  <a:lnTo>
                    <a:pt x="91" y="47"/>
                  </a:lnTo>
                  <a:cubicBezTo>
                    <a:pt x="91" y="37"/>
                    <a:pt x="89" y="29"/>
                    <a:pt x="85" y="26"/>
                  </a:cubicBezTo>
                  <a:cubicBezTo>
                    <a:pt x="81" y="22"/>
                    <a:pt x="75" y="19"/>
                    <a:pt x="68" y="19"/>
                  </a:cubicBezTo>
                  <a:cubicBezTo>
                    <a:pt x="51" y="19"/>
                    <a:pt x="35" y="20"/>
                    <a:pt x="19" y="22"/>
                  </a:cubicBezTo>
                  <a:lnTo>
                    <a:pt x="10" y="23"/>
                  </a:lnTo>
                  <a:lnTo>
                    <a:pt x="9" y="7"/>
                  </a:lnTo>
                  <a:cubicBezTo>
                    <a:pt x="30" y="3"/>
                    <a:pt x="49" y="0"/>
                    <a:pt x="66" y="0"/>
                  </a:cubicBezTo>
                  <a:cubicBezTo>
                    <a:pt x="83" y="0"/>
                    <a:pt x="95" y="4"/>
                    <a:pt x="103" y="12"/>
                  </a:cubicBezTo>
                  <a:cubicBezTo>
                    <a:pt x="109" y="19"/>
                    <a:pt x="113" y="30"/>
                    <a:pt x="113" y="47"/>
                  </a:cubicBezTo>
                  <a:moveTo>
                    <a:pt x="23" y="107"/>
                  </a:moveTo>
                  <a:cubicBezTo>
                    <a:pt x="23" y="124"/>
                    <a:pt x="30" y="134"/>
                    <a:pt x="45" y="134"/>
                  </a:cubicBezTo>
                  <a:cubicBezTo>
                    <a:pt x="59" y="134"/>
                    <a:pt x="71" y="132"/>
                    <a:pt x="84" y="128"/>
                  </a:cubicBezTo>
                  <a:lnTo>
                    <a:pt x="90" y="125"/>
                  </a:lnTo>
                  <a:lnTo>
                    <a:pt x="90" y="77"/>
                  </a:lnTo>
                  <a:lnTo>
                    <a:pt x="46" y="80"/>
                  </a:lnTo>
                  <a:cubicBezTo>
                    <a:pt x="38" y="82"/>
                    <a:pt x="31" y="84"/>
                    <a:pt x="28" y="88"/>
                  </a:cubicBezTo>
                  <a:cubicBezTo>
                    <a:pt x="25" y="93"/>
                    <a:pt x="23" y="99"/>
                    <a:pt x="23" y="107"/>
                  </a:cubicBezTo>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007"/>
            <p:cNvSpPr>
              <a:spLocks/>
            </p:cNvSpPr>
            <p:nvPr/>
          </p:nvSpPr>
          <p:spPr bwMode="auto">
            <a:xfrm>
              <a:off x="7414" y="3462"/>
              <a:ext cx="36" cy="72"/>
            </a:xfrm>
            <a:custGeom>
              <a:avLst/>
              <a:gdLst>
                <a:gd name="T0" fmla="*/ 0 w 75"/>
                <a:gd name="T1" fmla="*/ 150 h 150"/>
                <a:gd name="T2" fmla="*/ 0 w 75"/>
                <a:gd name="T3" fmla="*/ 4 h 150"/>
                <a:gd name="T4" fmla="*/ 21 w 75"/>
                <a:gd name="T5" fmla="*/ 4 h 150"/>
                <a:gd name="T6" fmla="*/ 21 w 75"/>
                <a:gd name="T7" fmla="*/ 24 h 150"/>
                <a:gd name="T8" fmla="*/ 75 w 75"/>
                <a:gd name="T9" fmla="*/ 0 h 150"/>
                <a:gd name="T10" fmla="*/ 75 w 75"/>
                <a:gd name="T11" fmla="*/ 23 h 150"/>
                <a:gd name="T12" fmla="*/ 49 w 75"/>
                <a:gd name="T13" fmla="*/ 30 h 150"/>
                <a:gd name="T14" fmla="*/ 29 w 75"/>
                <a:gd name="T15" fmla="*/ 39 h 150"/>
                <a:gd name="T16" fmla="*/ 22 w 75"/>
                <a:gd name="T17" fmla="*/ 43 h 150"/>
                <a:gd name="T18" fmla="*/ 22 w 75"/>
                <a:gd name="T19" fmla="*/ 150 h 150"/>
                <a:gd name="T20" fmla="*/ 0 w 75"/>
                <a:gd name="T2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50">
                  <a:moveTo>
                    <a:pt x="0" y="150"/>
                  </a:moveTo>
                  <a:lnTo>
                    <a:pt x="0" y="4"/>
                  </a:lnTo>
                  <a:lnTo>
                    <a:pt x="21" y="4"/>
                  </a:lnTo>
                  <a:lnTo>
                    <a:pt x="21" y="24"/>
                  </a:lnTo>
                  <a:cubicBezTo>
                    <a:pt x="39" y="13"/>
                    <a:pt x="57" y="4"/>
                    <a:pt x="75" y="0"/>
                  </a:cubicBezTo>
                  <a:lnTo>
                    <a:pt x="75" y="23"/>
                  </a:lnTo>
                  <a:cubicBezTo>
                    <a:pt x="67" y="24"/>
                    <a:pt x="59" y="27"/>
                    <a:pt x="49" y="30"/>
                  </a:cubicBezTo>
                  <a:cubicBezTo>
                    <a:pt x="40" y="34"/>
                    <a:pt x="33" y="37"/>
                    <a:pt x="29" y="39"/>
                  </a:cubicBezTo>
                  <a:lnTo>
                    <a:pt x="22" y="43"/>
                  </a:lnTo>
                  <a:lnTo>
                    <a:pt x="22" y="150"/>
                  </a:lnTo>
                  <a:lnTo>
                    <a:pt x="0" y="150"/>
                  </a:lnTo>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Freeform 1008"/>
            <p:cNvSpPr>
              <a:spLocks/>
            </p:cNvSpPr>
            <p:nvPr/>
          </p:nvSpPr>
          <p:spPr bwMode="auto">
            <a:xfrm>
              <a:off x="7459" y="3463"/>
              <a:ext cx="49" cy="73"/>
            </a:xfrm>
            <a:custGeom>
              <a:avLst/>
              <a:gdLst>
                <a:gd name="T0" fmla="*/ 60 w 101"/>
                <a:gd name="T1" fmla="*/ 0 h 153"/>
                <a:gd name="T2" fmla="*/ 93 w 101"/>
                <a:gd name="T3" fmla="*/ 3 h 153"/>
                <a:gd name="T4" fmla="*/ 100 w 101"/>
                <a:gd name="T5" fmla="*/ 5 h 153"/>
                <a:gd name="T6" fmla="*/ 99 w 101"/>
                <a:gd name="T7" fmla="*/ 22 h 153"/>
                <a:gd name="T8" fmla="*/ 64 w 101"/>
                <a:gd name="T9" fmla="*/ 20 h 153"/>
                <a:gd name="T10" fmla="*/ 30 w 101"/>
                <a:gd name="T11" fmla="*/ 32 h 153"/>
                <a:gd name="T12" fmla="*/ 21 w 101"/>
                <a:gd name="T13" fmla="*/ 76 h 153"/>
                <a:gd name="T14" fmla="*/ 30 w 101"/>
                <a:gd name="T15" fmla="*/ 121 h 153"/>
                <a:gd name="T16" fmla="*/ 65 w 101"/>
                <a:gd name="T17" fmla="*/ 133 h 153"/>
                <a:gd name="T18" fmla="*/ 100 w 101"/>
                <a:gd name="T19" fmla="*/ 131 h 153"/>
                <a:gd name="T20" fmla="*/ 101 w 101"/>
                <a:gd name="T21" fmla="*/ 150 h 153"/>
                <a:gd name="T22" fmla="*/ 60 w 101"/>
                <a:gd name="T23" fmla="*/ 153 h 153"/>
                <a:gd name="T24" fmla="*/ 13 w 101"/>
                <a:gd name="T25" fmla="*/ 136 h 153"/>
                <a:gd name="T26" fmla="*/ 0 w 101"/>
                <a:gd name="T27" fmla="*/ 76 h 153"/>
                <a:gd name="T28" fmla="*/ 14 w 101"/>
                <a:gd name="T29" fmla="*/ 17 h 153"/>
                <a:gd name="T30" fmla="*/ 60 w 101"/>
                <a:gd name="T3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53">
                  <a:moveTo>
                    <a:pt x="60" y="0"/>
                  </a:moveTo>
                  <a:cubicBezTo>
                    <a:pt x="66" y="0"/>
                    <a:pt x="78" y="1"/>
                    <a:pt x="93" y="3"/>
                  </a:cubicBezTo>
                  <a:lnTo>
                    <a:pt x="100" y="5"/>
                  </a:lnTo>
                  <a:lnTo>
                    <a:pt x="99" y="22"/>
                  </a:lnTo>
                  <a:cubicBezTo>
                    <a:pt x="83" y="21"/>
                    <a:pt x="71" y="20"/>
                    <a:pt x="64" y="20"/>
                  </a:cubicBezTo>
                  <a:cubicBezTo>
                    <a:pt x="47" y="20"/>
                    <a:pt x="36" y="23"/>
                    <a:pt x="30" y="32"/>
                  </a:cubicBezTo>
                  <a:cubicBezTo>
                    <a:pt x="24" y="40"/>
                    <a:pt x="21" y="55"/>
                    <a:pt x="21" y="76"/>
                  </a:cubicBezTo>
                  <a:cubicBezTo>
                    <a:pt x="21" y="97"/>
                    <a:pt x="24" y="112"/>
                    <a:pt x="30" y="121"/>
                  </a:cubicBezTo>
                  <a:cubicBezTo>
                    <a:pt x="35" y="130"/>
                    <a:pt x="48" y="133"/>
                    <a:pt x="65" y="133"/>
                  </a:cubicBezTo>
                  <a:lnTo>
                    <a:pt x="100" y="131"/>
                  </a:lnTo>
                  <a:lnTo>
                    <a:pt x="101" y="150"/>
                  </a:lnTo>
                  <a:cubicBezTo>
                    <a:pt x="83" y="152"/>
                    <a:pt x="70" y="153"/>
                    <a:pt x="60" y="153"/>
                  </a:cubicBezTo>
                  <a:cubicBezTo>
                    <a:pt x="38" y="153"/>
                    <a:pt x="21" y="147"/>
                    <a:pt x="13" y="136"/>
                  </a:cubicBezTo>
                  <a:cubicBezTo>
                    <a:pt x="4" y="125"/>
                    <a:pt x="0" y="105"/>
                    <a:pt x="0" y="76"/>
                  </a:cubicBezTo>
                  <a:cubicBezTo>
                    <a:pt x="0" y="47"/>
                    <a:pt x="5" y="28"/>
                    <a:pt x="14" y="17"/>
                  </a:cubicBezTo>
                  <a:cubicBezTo>
                    <a:pt x="22" y="5"/>
                    <a:pt x="39" y="0"/>
                    <a:pt x="60" y="0"/>
                  </a:cubicBezTo>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Freeform 1009"/>
            <p:cNvSpPr>
              <a:spLocks/>
            </p:cNvSpPr>
            <p:nvPr/>
          </p:nvSpPr>
          <p:spPr bwMode="auto">
            <a:xfrm>
              <a:off x="7523" y="3433"/>
              <a:ext cx="56" cy="102"/>
            </a:xfrm>
            <a:custGeom>
              <a:avLst/>
              <a:gdLst>
                <a:gd name="T0" fmla="*/ 22 w 117"/>
                <a:gd name="T1" fmla="*/ 210 h 212"/>
                <a:gd name="T2" fmla="*/ 0 w 117"/>
                <a:gd name="T3" fmla="*/ 210 h 212"/>
                <a:gd name="T4" fmla="*/ 0 w 117"/>
                <a:gd name="T5" fmla="*/ 0 h 212"/>
                <a:gd name="T6" fmla="*/ 22 w 117"/>
                <a:gd name="T7" fmla="*/ 0 h 212"/>
                <a:gd name="T8" fmla="*/ 22 w 117"/>
                <a:gd name="T9" fmla="*/ 73 h 212"/>
                <a:gd name="T10" fmla="*/ 67 w 117"/>
                <a:gd name="T11" fmla="*/ 61 h 212"/>
                <a:gd name="T12" fmla="*/ 107 w 117"/>
                <a:gd name="T13" fmla="*/ 78 h 212"/>
                <a:gd name="T14" fmla="*/ 117 w 117"/>
                <a:gd name="T15" fmla="*/ 134 h 212"/>
                <a:gd name="T16" fmla="*/ 117 w 117"/>
                <a:gd name="T17" fmla="*/ 212 h 212"/>
                <a:gd name="T18" fmla="*/ 94 w 117"/>
                <a:gd name="T19" fmla="*/ 212 h 212"/>
                <a:gd name="T20" fmla="*/ 94 w 117"/>
                <a:gd name="T21" fmla="*/ 134 h 212"/>
                <a:gd name="T22" fmla="*/ 88 w 117"/>
                <a:gd name="T23" fmla="*/ 93 h 212"/>
                <a:gd name="T24" fmla="*/ 63 w 117"/>
                <a:gd name="T25" fmla="*/ 82 h 212"/>
                <a:gd name="T26" fmla="*/ 27 w 117"/>
                <a:gd name="T27" fmla="*/ 88 h 212"/>
                <a:gd name="T28" fmla="*/ 22 w 117"/>
                <a:gd name="T29" fmla="*/ 90 h 212"/>
                <a:gd name="T30" fmla="*/ 22 w 117"/>
                <a:gd name="T31" fmla="*/ 21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12">
                  <a:moveTo>
                    <a:pt x="22" y="210"/>
                  </a:moveTo>
                  <a:lnTo>
                    <a:pt x="0" y="210"/>
                  </a:lnTo>
                  <a:lnTo>
                    <a:pt x="0" y="0"/>
                  </a:lnTo>
                  <a:lnTo>
                    <a:pt x="22" y="0"/>
                  </a:lnTo>
                  <a:lnTo>
                    <a:pt x="22" y="73"/>
                  </a:lnTo>
                  <a:cubicBezTo>
                    <a:pt x="38" y="65"/>
                    <a:pt x="53" y="61"/>
                    <a:pt x="67" y="61"/>
                  </a:cubicBezTo>
                  <a:cubicBezTo>
                    <a:pt x="87" y="61"/>
                    <a:pt x="100" y="66"/>
                    <a:pt x="107" y="78"/>
                  </a:cubicBezTo>
                  <a:cubicBezTo>
                    <a:pt x="113" y="88"/>
                    <a:pt x="117" y="106"/>
                    <a:pt x="117" y="134"/>
                  </a:cubicBezTo>
                  <a:lnTo>
                    <a:pt x="117" y="212"/>
                  </a:lnTo>
                  <a:lnTo>
                    <a:pt x="94" y="212"/>
                  </a:lnTo>
                  <a:lnTo>
                    <a:pt x="94" y="134"/>
                  </a:lnTo>
                  <a:cubicBezTo>
                    <a:pt x="94" y="114"/>
                    <a:pt x="92" y="100"/>
                    <a:pt x="88" y="93"/>
                  </a:cubicBezTo>
                  <a:cubicBezTo>
                    <a:pt x="84" y="85"/>
                    <a:pt x="76" y="82"/>
                    <a:pt x="63" y="82"/>
                  </a:cubicBezTo>
                  <a:cubicBezTo>
                    <a:pt x="51" y="82"/>
                    <a:pt x="39" y="84"/>
                    <a:pt x="27" y="88"/>
                  </a:cubicBezTo>
                  <a:lnTo>
                    <a:pt x="22" y="90"/>
                  </a:lnTo>
                  <a:lnTo>
                    <a:pt x="22" y="210"/>
                  </a:lnTo>
                </a:path>
              </a:pathLst>
            </a:custGeom>
            <a:solidFill>
              <a:srgbClr val="221F1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9" name="Freeform 1010"/>
            <p:cNvSpPr>
              <a:spLocks/>
            </p:cNvSpPr>
            <p:nvPr/>
          </p:nvSpPr>
          <p:spPr bwMode="auto">
            <a:xfrm>
              <a:off x="6628" y="3404"/>
              <a:ext cx="146" cy="48"/>
            </a:xfrm>
            <a:custGeom>
              <a:avLst/>
              <a:gdLst>
                <a:gd name="T0" fmla="*/ 304 w 304"/>
                <a:gd name="T1" fmla="*/ 69 h 100"/>
                <a:gd name="T2" fmla="*/ 161 w 304"/>
                <a:gd name="T3" fmla="*/ 0 h 100"/>
                <a:gd name="T4" fmla="*/ 71 w 304"/>
                <a:gd name="T5" fmla="*/ 24 h 100"/>
                <a:gd name="T6" fmla="*/ 132 w 304"/>
                <a:gd name="T7" fmla="*/ 100 h 100"/>
                <a:gd name="T8" fmla="*/ 0 w 304"/>
                <a:gd name="T9" fmla="*/ 100 h 100"/>
                <a:gd name="T10" fmla="*/ 0 w 304"/>
                <a:gd name="T11" fmla="*/ 100 h 100"/>
                <a:gd name="T12" fmla="*/ 235 w 304"/>
                <a:gd name="T13" fmla="*/ 100 h 100"/>
                <a:gd name="T14" fmla="*/ 304 w 304"/>
                <a:gd name="T15" fmla="*/ 69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 h="100">
                  <a:moveTo>
                    <a:pt x="304" y="69"/>
                  </a:moveTo>
                  <a:cubicBezTo>
                    <a:pt x="270" y="26"/>
                    <a:pt x="219" y="0"/>
                    <a:pt x="161" y="0"/>
                  </a:cubicBezTo>
                  <a:cubicBezTo>
                    <a:pt x="129" y="0"/>
                    <a:pt x="97" y="9"/>
                    <a:pt x="71" y="24"/>
                  </a:cubicBezTo>
                  <a:cubicBezTo>
                    <a:pt x="97" y="44"/>
                    <a:pt x="119" y="75"/>
                    <a:pt x="132" y="100"/>
                  </a:cubicBezTo>
                  <a:lnTo>
                    <a:pt x="0" y="100"/>
                  </a:lnTo>
                  <a:lnTo>
                    <a:pt x="0" y="100"/>
                  </a:lnTo>
                  <a:lnTo>
                    <a:pt x="235" y="100"/>
                  </a:lnTo>
                  <a:cubicBezTo>
                    <a:pt x="262" y="100"/>
                    <a:pt x="287" y="89"/>
                    <a:pt x="304" y="69"/>
                  </a:cubicBezTo>
                </a:path>
              </a:pathLst>
            </a:custGeom>
            <a:solidFill>
              <a:srgbClr val="EEBE1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Freeform 1011"/>
            <p:cNvSpPr>
              <a:spLocks/>
            </p:cNvSpPr>
            <p:nvPr/>
          </p:nvSpPr>
          <p:spPr bwMode="auto">
            <a:xfrm>
              <a:off x="6639" y="3435"/>
              <a:ext cx="1"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lnTo>
                    <a:pt x="2" y="0"/>
                  </a:lnTo>
                  <a:cubicBezTo>
                    <a:pt x="0" y="0"/>
                    <a:pt x="0" y="0"/>
                    <a:pt x="0" y="1"/>
                  </a:cubicBezTo>
                  <a:close/>
                </a:path>
              </a:pathLst>
            </a:custGeom>
            <a:solidFill>
              <a:srgbClr val="EEBE1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1" name="Freeform 1012"/>
            <p:cNvSpPr>
              <a:spLocks/>
            </p:cNvSpPr>
            <p:nvPr/>
          </p:nvSpPr>
          <p:spPr bwMode="auto">
            <a:xfrm>
              <a:off x="6650" y="3424"/>
              <a:ext cx="1" cy="1"/>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1" y="0"/>
                    <a:pt x="2" y="0"/>
                  </a:cubicBezTo>
                  <a:cubicBezTo>
                    <a:pt x="1" y="0"/>
                    <a:pt x="1" y="2"/>
                    <a:pt x="0" y="2"/>
                  </a:cubicBezTo>
                  <a:close/>
                </a:path>
              </a:pathLst>
            </a:custGeom>
            <a:solidFill>
              <a:srgbClr val="EEBE1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Freeform 1013"/>
            <p:cNvSpPr>
              <a:spLocks/>
            </p:cNvSpPr>
            <p:nvPr/>
          </p:nvSpPr>
          <p:spPr bwMode="auto">
            <a:xfrm>
              <a:off x="6643" y="3428"/>
              <a:ext cx="2" cy="2"/>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lnTo>
                    <a:pt x="3" y="0"/>
                  </a:lnTo>
                  <a:cubicBezTo>
                    <a:pt x="3" y="1"/>
                    <a:pt x="2" y="3"/>
                    <a:pt x="0" y="3"/>
                  </a:cubicBezTo>
                  <a:close/>
                </a:path>
              </a:pathLst>
            </a:custGeom>
            <a:solidFill>
              <a:srgbClr val="EEBE1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3" name="Freeform 1014"/>
            <p:cNvSpPr>
              <a:spLocks/>
            </p:cNvSpPr>
            <p:nvPr/>
          </p:nvSpPr>
          <p:spPr bwMode="auto">
            <a:xfrm>
              <a:off x="6633" y="3442"/>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1" y="1"/>
                    <a:pt x="0" y="1"/>
                    <a:pt x="0" y="1"/>
                  </a:cubicBezTo>
                  <a:close/>
                </a:path>
              </a:pathLst>
            </a:custGeom>
            <a:solidFill>
              <a:srgbClr val="EEBE1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4" name="Freeform 1015"/>
            <p:cNvSpPr>
              <a:spLocks/>
            </p:cNvSpPr>
            <p:nvPr/>
          </p:nvSpPr>
          <p:spPr bwMode="auto">
            <a:xfrm>
              <a:off x="6657" y="3418"/>
              <a:ext cx="0" cy="1"/>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solidFill>
              <a:srgbClr val="EEBE1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1016"/>
            <p:cNvSpPr>
              <a:spLocks/>
            </p:cNvSpPr>
            <p:nvPr/>
          </p:nvSpPr>
          <p:spPr bwMode="auto">
            <a:xfrm>
              <a:off x="6629" y="3449"/>
              <a:ext cx="2" cy="1"/>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2" y="2"/>
                    <a:pt x="2" y="1"/>
                    <a:pt x="3" y="0"/>
                  </a:cubicBezTo>
                  <a:cubicBezTo>
                    <a:pt x="1" y="1"/>
                    <a:pt x="0" y="2"/>
                    <a:pt x="0" y="3"/>
                  </a:cubicBezTo>
                  <a:close/>
                </a:path>
              </a:pathLst>
            </a:custGeom>
            <a:solidFill>
              <a:srgbClr val="EEBE1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Freeform 1017"/>
            <p:cNvSpPr>
              <a:spLocks/>
            </p:cNvSpPr>
            <p:nvPr/>
          </p:nvSpPr>
          <p:spPr bwMode="auto">
            <a:xfrm>
              <a:off x="6629" y="3530"/>
              <a:ext cx="2" cy="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lnTo>
                    <a:pt x="0" y="0"/>
                  </a:lnTo>
                  <a:lnTo>
                    <a:pt x="2" y="3"/>
                  </a:lnTo>
                  <a:close/>
                </a:path>
              </a:pathLst>
            </a:custGeom>
            <a:solidFill>
              <a:srgbClr val="40B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Freeform 1018"/>
            <p:cNvSpPr>
              <a:spLocks/>
            </p:cNvSpPr>
            <p:nvPr/>
          </p:nvSpPr>
          <p:spPr bwMode="auto">
            <a:xfrm>
              <a:off x="6636" y="3542"/>
              <a:ext cx="6" cy="6"/>
            </a:xfrm>
            <a:custGeom>
              <a:avLst/>
              <a:gdLst>
                <a:gd name="T0" fmla="*/ 12 w 12"/>
                <a:gd name="T1" fmla="*/ 13 h 13"/>
                <a:gd name="T2" fmla="*/ 0 w 12"/>
                <a:gd name="T3" fmla="*/ 0 h 13"/>
                <a:gd name="T4" fmla="*/ 12 w 12"/>
                <a:gd name="T5" fmla="*/ 13 h 13"/>
              </a:gdLst>
              <a:ahLst/>
              <a:cxnLst>
                <a:cxn ang="0">
                  <a:pos x="T0" y="T1"/>
                </a:cxn>
                <a:cxn ang="0">
                  <a:pos x="T2" y="T3"/>
                </a:cxn>
                <a:cxn ang="0">
                  <a:pos x="T4" y="T5"/>
                </a:cxn>
              </a:cxnLst>
              <a:rect l="0" t="0" r="r" b="b"/>
              <a:pathLst>
                <a:path w="12" h="13">
                  <a:moveTo>
                    <a:pt x="12" y="13"/>
                  </a:moveTo>
                  <a:cubicBezTo>
                    <a:pt x="8" y="10"/>
                    <a:pt x="4" y="5"/>
                    <a:pt x="0" y="0"/>
                  </a:cubicBezTo>
                  <a:cubicBezTo>
                    <a:pt x="4" y="5"/>
                    <a:pt x="8" y="10"/>
                    <a:pt x="12" y="13"/>
                  </a:cubicBezTo>
                  <a:close/>
                </a:path>
              </a:pathLst>
            </a:custGeom>
            <a:solidFill>
              <a:srgbClr val="40B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Freeform 1019"/>
            <p:cNvSpPr>
              <a:spLocks/>
            </p:cNvSpPr>
            <p:nvPr/>
          </p:nvSpPr>
          <p:spPr bwMode="auto">
            <a:xfrm>
              <a:off x="6643" y="3551"/>
              <a:ext cx="3" cy="3"/>
            </a:xfrm>
            <a:custGeom>
              <a:avLst/>
              <a:gdLst>
                <a:gd name="T0" fmla="*/ 6 w 6"/>
                <a:gd name="T1" fmla="*/ 7 h 7"/>
                <a:gd name="T2" fmla="*/ 0 w 6"/>
                <a:gd name="T3" fmla="*/ 0 h 7"/>
                <a:gd name="T4" fmla="*/ 6 w 6"/>
                <a:gd name="T5" fmla="*/ 7 h 7"/>
              </a:gdLst>
              <a:ahLst/>
              <a:cxnLst>
                <a:cxn ang="0">
                  <a:pos x="T0" y="T1"/>
                </a:cxn>
                <a:cxn ang="0">
                  <a:pos x="T2" y="T3"/>
                </a:cxn>
                <a:cxn ang="0">
                  <a:pos x="T4" y="T5"/>
                </a:cxn>
              </a:cxnLst>
              <a:rect l="0" t="0" r="r" b="b"/>
              <a:pathLst>
                <a:path w="6" h="7">
                  <a:moveTo>
                    <a:pt x="6" y="7"/>
                  </a:moveTo>
                  <a:cubicBezTo>
                    <a:pt x="4" y="4"/>
                    <a:pt x="1" y="3"/>
                    <a:pt x="0" y="0"/>
                  </a:cubicBezTo>
                  <a:lnTo>
                    <a:pt x="6" y="7"/>
                  </a:lnTo>
                  <a:close/>
                </a:path>
              </a:pathLst>
            </a:custGeom>
            <a:solidFill>
              <a:srgbClr val="40B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Freeform 1020"/>
            <p:cNvSpPr>
              <a:spLocks/>
            </p:cNvSpPr>
            <p:nvPr/>
          </p:nvSpPr>
          <p:spPr bwMode="auto">
            <a:xfrm>
              <a:off x="6632" y="3536"/>
              <a:ext cx="3" cy="4"/>
            </a:xfrm>
            <a:custGeom>
              <a:avLst/>
              <a:gdLst>
                <a:gd name="T0" fmla="*/ 5 w 5"/>
                <a:gd name="T1" fmla="*/ 8 h 8"/>
                <a:gd name="T2" fmla="*/ 0 w 5"/>
                <a:gd name="T3" fmla="*/ 0 h 8"/>
                <a:gd name="T4" fmla="*/ 5 w 5"/>
                <a:gd name="T5" fmla="*/ 8 h 8"/>
              </a:gdLst>
              <a:ahLst/>
              <a:cxnLst>
                <a:cxn ang="0">
                  <a:pos x="T0" y="T1"/>
                </a:cxn>
                <a:cxn ang="0">
                  <a:pos x="T2" y="T3"/>
                </a:cxn>
                <a:cxn ang="0">
                  <a:pos x="T4" y="T5"/>
                </a:cxn>
              </a:cxnLst>
              <a:rect l="0" t="0" r="r" b="b"/>
              <a:pathLst>
                <a:path w="5" h="8">
                  <a:moveTo>
                    <a:pt x="5" y="8"/>
                  </a:moveTo>
                  <a:cubicBezTo>
                    <a:pt x="3" y="5"/>
                    <a:pt x="1" y="3"/>
                    <a:pt x="0" y="0"/>
                  </a:cubicBezTo>
                  <a:cubicBezTo>
                    <a:pt x="1" y="4"/>
                    <a:pt x="2" y="6"/>
                    <a:pt x="5" y="8"/>
                  </a:cubicBezTo>
                  <a:close/>
                </a:path>
              </a:pathLst>
            </a:custGeom>
            <a:solidFill>
              <a:srgbClr val="40B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Freeform 1021"/>
            <p:cNvSpPr>
              <a:spLocks/>
            </p:cNvSpPr>
            <p:nvPr/>
          </p:nvSpPr>
          <p:spPr bwMode="auto">
            <a:xfrm>
              <a:off x="6649" y="3556"/>
              <a:ext cx="4" cy="3"/>
            </a:xfrm>
            <a:custGeom>
              <a:avLst/>
              <a:gdLst>
                <a:gd name="T0" fmla="*/ 7 w 7"/>
                <a:gd name="T1" fmla="*/ 7 h 7"/>
                <a:gd name="T2" fmla="*/ 0 w 7"/>
                <a:gd name="T3" fmla="*/ 0 h 7"/>
                <a:gd name="T4" fmla="*/ 7 w 7"/>
                <a:gd name="T5" fmla="*/ 7 h 7"/>
              </a:gdLst>
              <a:ahLst/>
              <a:cxnLst>
                <a:cxn ang="0">
                  <a:pos x="T0" y="T1"/>
                </a:cxn>
                <a:cxn ang="0">
                  <a:pos x="T2" y="T3"/>
                </a:cxn>
                <a:cxn ang="0">
                  <a:pos x="T4" y="T5"/>
                </a:cxn>
              </a:cxnLst>
              <a:rect l="0" t="0" r="r" b="b"/>
              <a:pathLst>
                <a:path w="7" h="7">
                  <a:moveTo>
                    <a:pt x="7" y="7"/>
                  </a:moveTo>
                  <a:cubicBezTo>
                    <a:pt x="5" y="4"/>
                    <a:pt x="2" y="3"/>
                    <a:pt x="0" y="0"/>
                  </a:cubicBezTo>
                  <a:cubicBezTo>
                    <a:pt x="2" y="3"/>
                    <a:pt x="5" y="4"/>
                    <a:pt x="7" y="7"/>
                  </a:cubicBezTo>
                  <a:close/>
                </a:path>
              </a:pathLst>
            </a:custGeom>
            <a:solidFill>
              <a:srgbClr val="40B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Freeform 1022"/>
            <p:cNvSpPr>
              <a:spLocks/>
            </p:cNvSpPr>
            <p:nvPr/>
          </p:nvSpPr>
          <p:spPr bwMode="auto">
            <a:xfrm>
              <a:off x="6655" y="3560"/>
              <a:ext cx="4" cy="3"/>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cubicBezTo>
                    <a:pt x="5" y="4"/>
                    <a:pt x="2" y="2"/>
                    <a:pt x="0" y="0"/>
                  </a:cubicBezTo>
                  <a:cubicBezTo>
                    <a:pt x="1" y="2"/>
                    <a:pt x="5" y="4"/>
                    <a:pt x="8" y="5"/>
                  </a:cubicBezTo>
                  <a:close/>
                </a:path>
              </a:pathLst>
            </a:custGeom>
            <a:solidFill>
              <a:srgbClr val="40B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Freeform 1023"/>
            <p:cNvSpPr>
              <a:spLocks/>
            </p:cNvSpPr>
            <p:nvPr/>
          </p:nvSpPr>
          <p:spPr bwMode="auto">
            <a:xfrm>
              <a:off x="6660" y="3530"/>
              <a:ext cx="113" cy="47"/>
            </a:xfrm>
            <a:custGeom>
              <a:avLst/>
              <a:gdLst>
                <a:gd name="T0" fmla="*/ 158 w 234"/>
                <a:gd name="T1" fmla="*/ 0 h 98"/>
                <a:gd name="T2" fmla="*/ 69 w 234"/>
                <a:gd name="T3" fmla="*/ 0 h 98"/>
                <a:gd name="T4" fmla="*/ 9 w 234"/>
                <a:gd name="T5" fmla="*/ 78 h 98"/>
                <a:gd name="T6" fmla="*/ 0 w 234"/>
                <a:gd name="T7" fmla="*/ 72 h 98"/>
                <a:gd name="T8" fmla="*/ 94 w 234"/>
                <a:gd name="T9" fmla="*/ 98 h 98"/>
                <a:gd name="T10" fmla="*/ 234 w 234"/>
                <a:gd name="T11" fmla="*/ 33 h 98"/>
                <a:gd name="T12" fmla="*/ 158 w 234"/>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234" h="98">
                  <a:moveTo>
                    <a:pt x="158" y="0"/>
                  </a:moveTo>
                  <a:lnTo>
                    <a:pt x="69" y="0"/>
                  </a:lnTo>
                  <a:cubicBezTo>
                    <a:pt x="57" y="25"/>
                    <a:pt x="35" y="57"/>
                    <a:pt x="9" y="78"/>
                  </a:cubicBezTo>
                  <a:cubicBezTo>
                    <a:pt x="7" y="77"/>
                    <a:pt x="3" y="75"/>
                    <a:pt x="0" y="72"/>
                  </a:cubicBezTo>
                  <a:cubicBezTo>
                    <a:pt x="28" y="88"/>
                    <a:pt x="60" y="98"/>
                    <a:pt x="94" y="98"/>
                  </a:cubicBezTo>
                  <a:cubicBezTo>
                    <a:pt x="150" y="98"/>
                    <a:pt x="200" y="73"/>
                    <a:pt x="234" y="33"/>
                  </a:cubicBezTo>
                  <a:cubicBezTo>
                    <a:pt x="215" y="12"/>
                    <a:pt x="188" y="0"/>
                    <a:pt x="158" y="0"/>
                  </a:cubicBezTo>
                </a:path>
              </a:pathLst>
            </a:custGeom>
            <a:solidFill>
              <a:srgbClr val="40B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Freeform 1024"/>
            <p:cNvSpPr>
              <a:spLocks/>
            </p:cNvSpPr>
            <p:nvPr/>
          </p:nvSpPr>
          <p:spPr bwMode="auto">
            <a:xfrm>
              <a:off x="6622" y="3464"/>
              <a:ext cx="135" cy="48"/>
            </a:xfrm>
            <a:custGeom>
              <a:avLst/>
              <a:gdLst>
                <a:gd name="T0" fmla="*/ 281 w 281"/>
                <a:gd name="T1" fmla="*/ 50 h 100"/>
                <a:gd name="T2" fmla="*/ 229 w 281"/>
                <a:gd name="T3" fmla="*/ 0 h 100"/>
                <a:gd name="T4" fmla="*/ 0 w 281"/>
                <a:gd name="T5" fmla="*/ 0 h 100"/>
                <a:gd name="T6" fmla="*/ 150 w 281"/>
                <a:gd name="T7" fmla="*/ 0 h 100"/>
                <a:gd name="T8" fmla="*/ 157 w 281"/>
                <a:gd name="T9" fmla="*/ 50 h 100"/>
                <a:gd name="T10" fmla="*/ 150 w 281"/>
                <a:gd name="T11" fmla="*/ 100 h 100"/>
                <a:gd name="T12" fmla="*/ 0 w 281"/>
                <a:gd name="T13" fmla="*/ 100 h 100"/>
                <a:gd name="T14" fmla="*/ 230 w 281"/>
                <a:gd name="T15" fmla="*/ 100 h 100"/>
                <a:gd name="T16" fmla="*/ 280 w 281"/>
                <a:gd name="T17"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00">
                  <a:moveTo>
                    <a:pt x="281" y="50"/>
                  </a:moveTo>
                  <a:cubicBezTo>
                    <a:pt x="281" y="23"/>
                    <a:pt x="258" y="0"/>
                    <a:pt x="229" y="0"/>
                  </a:cubicBezTo>
                  <a:lnTo>
                    <a:pt x="0" y="0"/>
                  </a:lnTo>
                  <a:lnTo>
                    <a:pt x="150" y="0"/>
                  </a:lnTo>
                  <a:cubicBezTo>
                    <a:pt x="154" y="25"/>
                    <a:pt x="157" y="31"/>
                    <a:pt x="157" y="50"/>
                  </a:cubicBezTo>
                  <a:cubicBezTo>
                    <a:pt x="157" y="69"/>
                    <a:pt x="154" y="88"/>
                    <a:pt x="150" y="100"/>
                  </a:cubicBezTo>
                  <a:lnTo>
                    <a:pt x="0" y="100"/>
                  </a:lnTo>
                  <a:lnTo>
                    <a:pt x="230" y="100"/>
                  </a:lnTo>
                  <a:cubicBezTo>
                    <a:pt x="258" y="100"/>
                    <a:pt x="280" y="78"/>
                    <a:pt x="280" y="50"/>
                  </a:cubicBezTo>
                </a:path>
              </a:pathLst>
            </a:custGeom>
            <a:solidFill>
              <a:srgbClr val="0AA5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Freeform 1025"/>
            <p:cNvSpPr>
              <a:spLocks/>
            </p:cNvSpPr>
            <p:nvPr/>
          </p:nvSpPr>
          <p:spPr bwMode="auto">
            <a:xfrm>
              <a:off x="6619" y="3464"/>
              <a:ext cx="79" cy="48"/>
            </a:xfrm>
            <a:custGeom>
              <a:avLst/>
              <a:gdLst>
                <a:gd name="T0" fmla="*/ 164 w 164"/>
                <a:gd name="T1" fmla="*/ 50 h 100"/>
                <a:gd name="T2" fmla="*/ 158 w 164"/>
                <a:gd name="T3" fmla="*/ 0 h 100"/>
                <a:gd name="T4" fmla="*/ 7 w 164"/>
                <a:gd name="T5" fmla="*/ 0 h 100"/>
                <a:gd name="T6" fmla="*/ 0 w 164"/>
                <a:gd name="T7" fmla="*/ 50 h 100"/>
                <a:gd name="T8" fmla="*/ 7 w 164"/>
                <a:gd name="T9" fmla="*/ 100 h 100"/>
                <a:gd name="T10" fmla="*/ 159 w 164"/>
                <a:gd name="T11" fmla="*/ 100 h 100"/>
                <a:gd name="T12" fmla="*/ 164 w 164"/>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64" h="100">
                  <a:moveTo>
                    <a:pt x="164" y="50"/>
                  </a:moveTo>
                  <a:cubicBezTo>
                    <a:pt x="164" y="31"/>
                    <a:pt x="161" y="25"/>
                    <a:pt x="158" y="0"/>
                  </a:cubicBezTo>
                  <a:lnTo>
                    <a:pt x="7" y="0"/>
                  </a:lnTo>
                  <a:cubicBezTo>
                    <a:pt x="2" y="25"/>
                    <a:pt x="0" y="33"/>
                    <a:pt x="0" y="50"/>
                  </a:cubicBezTo>
                  <a:cubicBezTo>
                    <a:pt x="0" y="68"/>
                    <a:pt x="2" y="88"/>
                    <a:pt x="7" y="100"/>
                  </a:cubicBezTo>
                  <a:lnTo>
                    <a:pt x="159" y="100"/>
                  </a:lnTo>
                  <a:cubicBezTo>
                    <a:pt x="161" y="88"/>
                    <a:pt x="164" y="69"/>
                    <a:pt x="164" y="50"/>
                  </a:cubicBezTo>
                  <a:close/>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Freeform 1026"/>
            <p:cNvSpPr>
              <a:spLocks/>
            </p:cNvSpPr>
            <p:nvPr/>
          </p:nvSpPr>
          <p:spPr bwMode="auto">
            <a:xfrm>
              <a:off x="6634" y="3436"/>
              <a:ext cx="5" cy="6"/>
            </a:xfrm>
            <a:custGeom>
              <a:avLst/>
              <a:gdLst>
                <a:gd name="T0" fmla="*/ 0 w 10"/>
                <a:gd name="T1" fmla="*/ 13 h 13"/>
                <a:gd name="T2" fmla="*/ 10 w 10"/>
                <a:gd name="T3" fmla="*/ 0 h 13"/>
                <a:gd name="T4" fmla="*/ 0 w 10"/>
                <a:gd name="T5" fmla="*/ 13 h 13"/>
              </a:gdLst>
              <a:ahLst/>
              <a:cxnLst>
                <a:cxn ang="0">
                  <a:pos x="T0" y="T1"/>
                </a:cxn>
                <a:cxn ang="0">
                  <a:pos x="T2" y="T3"/>
                </a:cxn>
                <a:cxn ang="0">
                  <a:pos x="T4" y="T5"/>
                </a:cxn>
              </a:cxnLst>
              <a:rect l="0" t="0" r="r" b="b"/>
              <a:pathLst>
                <a:path w="10" h="13">
                  <a:moveTo>
                    <a:pt x="0" y="13"/>
                  </a:moveTo>
                  <a:cubicBezTo>
                    <a:pt x="3" y="9"/>
                    <a:pt x="7" y="4"/>
                    <a:pt x="10" y="0"/>
                  </a:cubicBezTo>
                  <a:cubicBezTo>
                    <a:pt x="7" y="4"/>
                    <a:pt x="3" y="9"/>
                    <a:pt x="0" y="13"/>
                  </a:cubicBezTo>
                  <a:close/>
                </a:path>
              </a:pathLst>
            </a:custGeom>
            <a:solidFill>
              <a:srgbClr val="D7A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Freeform 1027"/>
            <p:cNvSpPr>
              <a:spLocks/>
            </p:cNvSpPr>
            <p:nvPr/>
          </p:nvSpPr>
          <p:spPr bwMode="auto">
            <a:xfrm>
              <a:off x="6630" y="3442"/>
              <a:ext cx="3" cy="7"/>
            </a:xfrm>
            <a:custGeom>
              <a:avLst/>
              <a:gdLst>
                <a:gd name="T0" fmla="*/ 1 w 8"/>
                <a:gd name="T1" fmla="*/ 13 h 13"/>
                <a:gd name="T2" fmla="*/ 8 w 8"/>
                <a:gd name="T3" fmla="*/ 0 h 13"/>
                <a:gd name="T4" fmla="*/ 0 w 8"/>
                <a:gd name="T5" fmla="*/ 13 h 13"/>
              </a:gdLst>
              <a:ahLst/>
              <a:cxnLst>
                <a:cxn ang="0">
                  <a:pos x="T0" y="T1"/>
                </a:cxn>
                <a:cxn ang="0">
                  <a:pos x="T2" y="T3"/>
                </a:cxn>
                <a:cxn ang="0">
                  <a:pos x="T4" y="T5"/>
                </a:cxn>
              </a:cxnLst>
              <a:rect l="0" t="0" r="r" b="b"/>
              <a:pathLst>
                <a:path w="8" h="13">
                  <a:moveTo>
                    <a:pt x="1" y="13"/>
                  </a:moveTo>
                  <a:cubicBezTo>
                    <a:pt x="3" y="9"/>
                    <a:pt x="6" y="4"/>
                    <a:pt x="8" y="0"/>
                  </a:cubicBezTo>
                  <a:cubicBezTo>
                    <a:pt x="5" y="5"/>
                    <a:pt x="3" y="9"/>
                    <a:pt x="0" y="13"/>
                  </a:cubicBezTo>
                </a:path>
              </a:pathLst>
            </a:custGeom>
            <a:solidFill>
              <a:srgbClr val="D7A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Freeform 1028"/>
            <p:cNvSpPr>
              <a:spLocks/>
            </p:cNvSpPr>
            <p:nvPr/>
          </p:nvSpPr>
          <p:spPr bwMode="auto">
            <a:xfrm>
              <a:off x="6628" y="3450"/>
              <a:ext cx="1" cy="2"/>
            </a:xfrm>
            <a:custGeom>
              <a:avLst/>
              <a:gdLst>
                <a:gd name="T0" fmla="*/ 0 w 2"/>
                <a:gd name="T1" fmla="*/ 5 h 5"/>
                <a:gd name="T2" fmla="*/ 2 w 2"/>
                <a:gd name="T3" fmla="*/ 0 h 5"/>
                <a:gd name="T4" fmla="*/ 0 w 2"/>
                <a:gd name="T5" fmla="*/ 5 h 5"/>
              </a:gdLst>
              <a:ahLst/>
              <a:cxnLst>
                <a:cxn ang="0">
                  <a:pos x="T0" y="T1"/>
                </a:cxn>
                <a:cxn ang="0">
                  <a:pos x="T2" y="T3"/>
                </a:cxn>
                <a:cxn ang="0">
                  <a:pos x="T4" y="T5"/>
                </a:cxn>
              </a:cxnLst>
              <a:rect l="0" t="0" r="r" b="b"/>
              <a:pathLst>
                <a:path w="2" h="5">
                  <a:moveTo>
                    <a:pt x="0" y="5"/>
                  </a:moveTo>
                  <a:cubicBezTo>
                    <a:pt x="0" y="4"/>
                    <a:pt x="1" y="2"/>
                    <a:pt x="2" y="0"/>
                  </a:cubicBezTo>
                  <a:cubicBezTo>
                    <a:pt x="1" y="1"/>
                    <a:pt x="0" y="4"/>
                    <a:pt x="0" y="5"/>
                  </a:cubicBezTo>
                  <a:close/>
                </a:path>
              </a:pathLst>
            </a:custGeom>
            <a:solidFill>
              <a:srgbClr val="D7A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Freeform 1029"/>
            <p:cNvSpPr>
              <a:spLocks/>
            </p:cNvSpPr>
            <p:nvPr/>
          </p:nvSpPr>
          <p:spPr bwMode="auto">
            <a:xfrm>
              <a:off x="6645" y="3424"/>
              <a:ext cx="5" cy="4"/>
            </a:xfrm>
            <a:custGeom>
              <a:avLst/>
              <a:gdLst>
                <a:gd name="T0" fmla="*/ 0 w 10"/>
                <a:gd name="T1" fmla="*/ 9 h 9"/>
                <a:gd name="T2" fmla="*/ 10 w 10"/>
                <a:gd name="T3" fmla="*/ 0 h 9"/>
                <a:gd name="T4" fmla="*/ 0 w 10"/>
                <a:gd name="T5" fmla="*/ 9 h 9"/>
              </a:gdLst>
              <a:ahLst/>
              <a:cxnLst>
                <a:cxn ang="0">
                  <a:pos x="T0" y="T1"/>
                </a:cxn>
                <a:cxn ang="0">
                  <a:pos x="T2" y="T3"/>
                </a:cxn>
                <a:cxn ang="0">
                  <a:pos x="T4" y="T5"/>
                </a:cxn>
              </a:cxnLst>
              <a:rect l="0" t="0" r="r" b="b"/>
              <a:pathLst>
                <a:path w="10" h="9">
                  <a:moveTo>
                    <a:pt x="0" y="9"/>
                  </a:moveTo>
                  <a:cubicBezTo>
                    <a:pt x="3" y="6"/>
                    <a:pt x="6" y="3"/>
                    <a:pt x="10" y="0"/>
                  </a:cubicBezTo>
                  <a:cubicBezTo>
                    <a:pt x="7" y="3"/>
                    <a:pt x="3" y="7"/>
                    <a:pt x="0" y="9"/>
                  </a:cubicBezTo>
                  <a:close/>
                </a:path>
              </a:pathLst>
            </a:custGeom>
            <a:solidFill>
              <a:srgbClr val="D7A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Freeform 1030"/>
            <p:cNvSpPr>
              <a:spLocks/>
            </p:cNvSpPr>
            <p:nvPr/>
          </p:nvSpPr>
          <p:spPr bwMode="auto">
            <a:xfrm>
              <a:off x="6657" y="3416"/>
              <a:ext cx="5" cy="2"/>
            </a:xfrm>
            <a:custGeom>
              <a:avLst/>
              <a:gdLst>
                <a:gd name="T0" fmla="*/ 10 w 10"/>
                <a:gd name="T1" fmla="*/ 0 h 6"/>
                <a:gd name="T2" fmla="*/ 0 w 10"/>
                <a:gd name="T3" fmla="*/ 6 h 6"/>
                <a:gd name="T4" fmla="*/ 10 w 10"/>
                <a:gd name="T5" fmla="*/ 0 h 6"/>
              </a:gdLst>
              <a:ahLst/>
              <a:cxnLst>
                <a:cxn ang="0">
                  <a:pos x="T0" y="T1"/>
                </a:cxn>
                <a:cxn ang="0">
                  <a:pos x="T2" y="T3"/>
                </a:cxn>
                <a:cxn ang="0">
                  <a:pos x="T4" y="T5"/>
                </a:cxn>
              </a:cxnLst>
              <a:rect l="0" t="0" r="r" b="b"/>
              <a:pathLst>
                <a:path w="10" h="6">
                  <a:moveTo>
                    <a:pt x="10" y="0"/>
                  </a:moveTo>
                  <a:cubicBezTo>
                    <a:pt x="6" y="2"/>
                    <a:pt x="4" y="5"/>
                    <a:pt x="0" y="6"/>
                  </a:cubicBezTo>
                  <a:cubicBezTo>
                    <a:pt x="4" y="5"/>
                    <a:pt x="6" y="2"/>
                    <a:pt x="10" y="0"/>
                  </a:cubicBezTo>
                  <a:close/>
                </a:path>
              </a:pathLst>
            </a:custGeom>
            <a:solidFill>
              <a:srgbClr val="D7A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Freeform 1031"/>
            <p:cNvSpPr>
              <a:spLocks/>
            </p:cNvSpPr>
            <p:nvPr/>
          </p:nvSpPr>
          <p:spPr bwMode="auto">
            <a:xfrm>
              <a:off x="6651" y="3419"/>
              <a:ext cx="6" cy="5"/>
            </a:xfrm>
            <a:custGeom>
              <a:avLst/>
              <a:gdLst>
                <a:gd name="T0" fmla="*/ 0 w 14"/>
                <a:gd name="T1" fmla="*/ 10 h 10"/>
                <a:gd name="T2" fmla="*/ 14 w 14"/>
                <a:gd name="T3" fmla="*/ 0 h 10"/>
                <a:gd name="T4" fmla="*/ 0 w 14"/>
                <a:gd name="T5" fmla="*/ 10 h 10"/>
              </a:gdLst>
              <a:ahLst/>
              <a:cxnLst>
                <a:cxn ang="0">
                  <a:pos x="T0" y="T1"/>
                </a:cxn>
                <a:cxn ang="0">
                  <a:pos x="T2" y="T3"/>
                </a:cxn>
                <a:cxn ang="0">
                  <a:pos x="T4" y="T5"/>
                </a:cxn>
              </a:cxnLst>
              <a:rect l="0" t="0" r="r" b="b"/>
              <a:pathLst>
                <a:path w="14" h="10">
                  <a:moveTo>
                    <a:pt x="0" y="10"/>
                  </a:moveTo>
                  <a:cubicBezTo>
                    <a:pt x="4" y="7"/>
                    <a:pt x="9" y="3"/>
                    <a:pt x="14" y="0"/>
                  </a:cubicBezTo>
                  <a:cubicBezTo>
                    <a:pt x="9" y="3"/>
                    <a:pt x="4" y="7"/>
                    <a:pt x="0" y="10"/>
                  </a:cubicBezTo>
                </a:path>
              </a:pathLst>
            </a:custGeom>
            <a:solidFill>
              <a:srgbClr val="D7A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Freeform 1032"/>
            <p:cNvSpPr>
              <a:spLocks/>
            </p:cNvSpPr>
            <p:nvPr/>
          </p:nvSpPr>
          <p:spPr bwMode="auto">
            <a:xfrm>
              <a:off x="6639" y="3430"/>
              <a:ext cx="4" cy="5"/>
            </a:xfrm>
            <a:custGeom>
              <a:avLst/>
              <a:gdLst>
                <a:gd name="T0" fmla="*/ 1 w 9"/>
                <a:gd name="T1" fmla="*/ 10 h 10"/>
                <a:gd name="T2" fmla="*/ 9 w 9"/>
                <a:gd name="T3" fmla="*/ 0 h 10"/>
                <a:gd name="T4" fmla="*/ 0 w 9"/>
                <a:gd name="T5" fmla="*/ 10 h 10"/>
              </a:gdLst>
              <a:ahLst/>
              <a:cxnLst>
                <a:cxn ang="0">
                  <a:pos x="T0" y="T1"/>
                </a:cxn>
                <a:cxn ang="0">
                  <a:pos x="T2" y="T3"/>
                </a:cxn>
                <a:cxn ang="0">
                  <a:pos x="T4" y="T5"/>
                </a:cxn>
              </a:cxnLst>
              <a:rect l="0" t="0" r="r" b="b"/>
              <a:pathLst>
                <a:path w="9" h="10">
                  <a:moveTo>
                    <a:pt x="1" y="10"/>
                  </a:moveTo>
                  <a:cubicBezTo>
                    <a:pt x="3" y="6"/>
                    <a:pt x="7" y="2"/>
                    <a:pt x="9" y="0"/>
                  </a:cubicBezTo>
                  <a:cubicBezTo>
                    <a:pt x="7" y="3"/>
                    <a:pt x="3" y="7"/>
                    <a:pt x="0" y="10"/>
                  </a:cubicBezTo>
                </a:path>
              </a:pathLst>
            </a:custGeom>
            <a:solidFill>
              <a:srgbClr val="D7A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Freeform 1033"/>
            <p:cNvSpPr>
              <a:spLocks/>
            </p:cNvSpPr>
            <p:nvPr/>
          </p:nvSpPr>
          <p:spPr bwMode="auto">
            <a:xfrm>
              <a:off x="6628" y="3416"/>
              <a:ext cx="63" cy="36"/>
            </a:xfrm>
            <a:custGeom>
              <a:avLst/>
              <a:gdLst>
                <a:gd name="T0" fmla="*/ 71 w 132"/>
                <a:gd name="T1" fmla="*/ 0 h 76"/>
                <a:gd name="T2" fmla="*/ 61 w 132"/>
                <a:gd name="T3" fmla="*/ 6 h 76"/>
                <a:gd name="T4" fmla="*/ 47 w 132"/>
                <a:gd name="T5" fmla="*/ 17 h 76"/>
                <a:gd name="T6" fmla="*/ 45 w 132"/>
                <a:gd name="T7" fmla="*/ 19 h 76"/>
                <a:gd name="T8" fmla="*/ 35 w 132"/>
                <a:gd name="T9" fmla="*/ 27 h 76"/>
                <a:gd name="T10" fmla="*/ 32 w 132"/>
                <a:gd name="T11" fmla="*/ 30 h 76"/>
                <a:gd name="T12" fmla="*/ 24 w 132"/>
                <a:gd name="T13" fmla="*/ 40 h 76"/>
                <a:gd name="T14" fmla="*/ 22 w 132"/>
                <a:gd name="T15" fmla="*/ 41 h 76"/>
                <a:gd name="T16" fmla="*/ 12 w 132"/>
                <a:gd name="T17" fmla="*/ 55 h 76"/>
                <a:gd name="T18" fmla="*/ 11 w 132"/>
                <a:gd name="T19" fmla="*/ 56 h 76"/>
                <a:gd name="T20" fmla="*/ 3 w 132"/>
                <a:gd name="T21" fmla="*/ 68 h 76"/>
                <a:gd name="T22" fmla="*/ 2 w 132"/>
                <a:gd name="T23" fmla="*/ 72 h 76"/>
                <a:gd name="T24" fmla="*/ 0 w 132"/>
                <a:gd name="T25" fmla="*/ 76 h 76"/>
                <a:gd name="T26" fmla="*/ 132 w 132"/>
                <a:gd name="T27" fmla="*/ 76 h 76"/>
                <a:gd name="T28" fmla="*/ 71 w 132"/>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76">
                  <a:moveTo>
                    <a:pt x="71" y="0"/>
                  </a:moveTo>
                  <a:cubicBezTo>
                    <a:pt x="67" y="2"/>
                    <a:pt x="65" y="3"/>
                    <a:pt x="61" y="6"/>
                  </a:cubicBezTo>
                  <a:cubicBezTo>
                    <a:pt x="56" y="10"/>
                    <a:pt x="51" y="14"/>
                    <a:pt x="47" y="17"/>
                  </a:cubicBezTo>
                  <a:cubicBezTo>
                    <a:pt x="46" y="17"/>
                    <a:pt x="46" y="19"/>
                    <a:pt x="45" y="19"/>
                  </a:cubicBezTo>
                  <a:cubicBezTo>
                    <a:pt x="42" y="21"/>
                    <a:pt x="39" y="25"/>
                    <a:pt x="35" y="27"/>
                  </a:cubicBezTo>
                  <a:cubicBezTo>
                    <a:pt x="35" y="28"/>
                    <a:pt x="34" y="30"/>
                    <a:pt x="32" y="30"/>
                  </a:cubicBezTo>
                  <a:cubicBezTo>
                    <a:pt x="30" y="33"/>
                    <a:pt x="26" y="37"/>
                    <a:pt x="24" y="40"/>
                  </a:cubicBezTo>
                  <a:lnTo>
                    <a:pt x="22" y="41"/>
                  </a:lnTo>
                  <a:cubicBezTo>
                    <a:pt x="19" y="46"/>
                    <a:pt x="15" y="51"/>
                    <a:pt x="12" y="55"/>
                  </a:cubicBezTo>
                  <a:cubicBezTo>
                    <a:pt x="12" y="55"/>
                    <a:pt x="12" y="56"/>
                    <a:pt x="11" y="56"/>
                  </a:cubicBezTo>
                  <a:cubicBezTo>
                    <a:pt x="8" y="61"/>
                    <a:pt x="6" y="65"/>
                    <a:pt x="3" y="68"/>
                  </a:cubicBezTo>
                  <a:cubicBezTo>
                    <a:pt x="3" y="70"/>
                    <a:pt x="2" y="71"/>
                    <a:pt x="2" y="72"/>
                  </a:cubicBezTo>
                  <a:cubicBezTo>
                    <a:pt x="1" y="73"/>
                    <a:pt x="0" y="76"/>
                    <a:pt x="0" y="76"/>
                  </a:cubicBezTo>
                  <a:lnTo>
                    <a:pt x="132" y="76"/>
                  </a:lnTo>
                  <a:cubicBezTo>
                    <a:pt x="119" y="51"/>
                    <a:pt x="97" y="20"/>
                    <a:pt x="71" y="0"/>
                  </a:cubicBezTo>
                </a:path>
              </a:pathLst>
            </a:custGeom>
            <a:solidFill>
              <a:srgbClr val="D7A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Freeform 1034"/>
            <p:cNvSpPr>
              <a:spLocks/>
            </p:cNvSpPr>
            <p:nvPr/>
          </p:nvSpPr>
          <p:spPr bwMode="auto">
            <a:xfrm>
              <a:off x="6646" y="3554"/>
              <a:ext cx="3" cy="2"/>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cubicBezTo>
                    <a:pt x="2" y="1"/>
                    <a:pt x="3" y="2"/>
                    <a:pt x="6" y="3"/>
                  </a:cubicBezTo>
                  <a:cubicBezTo>
                    <a:pt x="4" y="2"/>
                    <a:pt x="2" y="1"/>
                    <a:pt x="0" y="0"/>
                  </a:cubicBezTo>
                  <a:close/>
                </a:path>
              </a:pathLst>
            </a:custGeom>
            <a:solidFill>
              <a:srgbClr val="00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Freeform 1035"/>
            <p:cNvSpPr>
              <a:spLocks/>
            </p:cNvSpPr>
            <p:nvPr/>
          </p:nvSpPr>
          <p:spPr bwMode="auto">
            <a:xfrm>
              <a:off x="6635" y="3540"/>
              <a:ext cx="1" cy="2"/>
            </a:xfrm>
            <a:custGeom>
              <a:avLst/>
              <a:gdLst>
                <a:gd name="T0" fmla="*/ 3 w 3"/>
                <a:gd name="T1" fmla="*/ 5 h 5"/>
                <a:gd name="T2" fmla="*/ 0 w 3"/>
                <a:gd name="T3" fmla="*/ 0 h 5"/>
                <a:gd name="T4" fmla="*/ 3 w 3"/>
                <a:gd name="T5" fmla="*/ 5 h 5"/>
              </a:gdLst>
              <a:ahLst/>
              <a:cxnLst>
                <a:cxn ang="0">
                  <a:pos x="T0" y="T1"/>
                </a:cxn>
                <a:cxn ang="0">
                  <a:pos x="T2" y="T3"/>
                </a:cxn>
                <a:cxn ang="0">
                  <a:pos x="T4" y="T5"/>
                </a:cxn>
              </a:cxnLst>
              <a:rect l="0" t="0" r="r" b="b"/>
              <a:pathLst>
                <a:path w="3" h="5">
                  <a:moveTo>
                    <a:pt x="3" y="5"/>
                  </a:moveTo>
                  <a:cubicBezTo>
                    <a:pt x="2" y="3"/>
                    <a:pt x="1" y="1"/>
                    <a:pt x="0" y="0"/>
                  </a:cubicBezTo>
                  <a:cubicBezTo>
                    <a:pt x="1" y="2"/>
                    <a:pt x="2" y="3"/>
                    <a:pt x="3" y="5"/>
                  </a:cubicBezTo>
                  <a:close/>
                </a:path>
              </a:pathLst>
            </a:custGeom>
            <a:solidFill>
              <a:srgbClr val="00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Freeform 1036"/>
            <p:cNvSpPr>
              <a:spLocks/>
            </p:cNvSpPr>
            <p:nvPr/>
          </p:nvSpPr>
          <p:spPr bwMode="auto">
            <a:xfrm>
              <a:off x="6642" y="3549"/>
              <a:ext cx="1" cy="2"/>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lnTo>
                    <a:pt x="0" y="0"/>
                  </a:lnTo>
                  <a:cubicBezTo>
                    <a:pt x="1" y="0"/>
                    <a:pt x="2" y="1"/>
                    <a:pt x="3" y="3"/>
                  </a:cubicBezTo>
                  <a:close/>
                </a:path>
              </a:pathLst>
            </a:custGeom>
            <a:solidFill>
              <a:srgbClr val="00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Freeform 1037"/>
            <p:cNvSpPr>
              <a:spLocks/>
            </p:cNvSpPr>
            <p:nvPr/>
          </p:nvSpPr>
          <p:spPr bwMode="auto">
            <a:xfrm>
              <a:off x="6628" y="3528"/>
              <a:ext cx="1" cy="1"/>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2"/>
                    <a:pt x="1" y="2"/>
                  </a:cubicBezTo>
                  <a:cubicBezTo>
                    <a:pt x="0" y="2"/>
                    <a:pt x="0" y="1"/>
                    <a:pt x="0" y="0"/>
                  </a:cubicBezTo>
                  <a:close/>
                </a:path>
              </a:pathLst>
            </a:custGeom>
            <a:solidFill>
              <a:srgbClr val="00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Freeform 1038"/>
            <p:cNvSpPr>
              <a:spLocks/>
            </p:cNvSpPr>
            <p:nvPr/>
          </p:nvSpPr>
          <p:spPr bwMode="auto">
            <a:xfrm>
              <a:off x="6659" y="3563"/>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2"/>
                    <a:pt x="2" y="2"/>
                    <a:pt x="3" y="3"/>
                  </a:cubicBezTo>
                  <a:close/>
                </a:path>
              </a:pathLst>
            </a:custGeom>
            <a:solidFill>
              <a:srgbClr val="00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Freeform 1039"/>
            <p:cNvSpPr>
              <a:spLocks/>
            </p:cNvSpPr>
            <p:nvPr/>
          </p:nvSpPr>
          <p:spPr bwMode="auto">
            <a:xfrm>
              <a:off x="6652" y="3559"/>
              <a:ext cx="3" cy="1"/>
            </a:xfrm>
            <a:custGeom>
              <a:avLst/>
              <a:gdLst>
                <a:gd name="T0" fmla="*/ 5 w 5"/>
                <a:gd name="T1" fmla="*/ 3 h 3"/>
                <a:gd name="T2" fmla="*/ 0 w 5"/>
                <a:gd name="T3" fmla="*/ 0 h 3"/>
                <a:gd name="T4" fmla="*/ 5 w 5"/>
                <a:gd name="T5" fmla="*/ 3 h 3"/>
              </a:gdLst>
              <a:ahLst/>
              <a:cxnLst>
                <a:cxn ang="0">
                  <a:pos x="T0" y="T1"/>
                </a:cxn>
                <a:cxn ang="0">
                  <a:pos x="T2" y="T3"/>
                </a:cxn>
                <a:cxn ang="0">
                  <a:pos x="T4" y="T5"/>
                </a:cxn>
              </a:cxnLst>
              <a:rect l="0" t="0" r="r" b="b"/>
              <a:pathLst>
                <a:path w="5" h="3">
                  <a:moveTo>
                    <a:pt x="5" y="3"/>
                  </a:moveTo>
                  <a:cubicBezTo>
                    <a:pt x="4" y="2"/>
                    <a:pt x="1" y="1"/>
                    <a:pt x="0" y="0"/>
                  </a:cubicBezTo>
                  <a:cubicBezTo>
                    <a:pt x="2" y="1"/>
                    <a:pt x="4" y="2"/>
                    <a:pt x="5" y="3"/>
                  </a:cubicBezTo>
                  <a:close/>
                </a:path>
              </a:pathLst>
            </a:custGeom>
            <a:solidFill>
              <a:srgbClr val="00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Freeform 1040"/>
            <p:cNvSpPr>
              <a:spLocks/>
            </p:cNvSpPr>
            <p:nvPr/>
          </p:nvSpPr>
          <p:spPr bwMode="auto">
            <a:xfrm>
              <a:off x="6628" y="3530"/>
              <a:ext cx="65" cy="0"/>
            </a:xfrm>
            <a:custGeom>
              <a:avLst/>
              <a:gdLst>
                <a:gd name="T0" fmla="*/ 136 w 136"/>
                <a:gd name="T1" fmla="*/ 0 w 136"/>
                <a:gd name="T2" fmla="*/ 136 w 136"/>
              </a:gdLst>
              <a:ahLst/>
              <a:cxnLst>
                <a:cxn ang="0">
                  <a:pos x="T0" y="0"/>
                </a:cxn>
                <a:cxn ang="0">
                  <a:pos x="T1" y="0"/>
                </a:cxn>
                <a:cxn ang="0">
                  <a:pos x="T2" y="0"/>
                </a:cxn>
              </a:cxnLst>
              <a:rect l="0" t="0" r="r" b="b"/>
              <a:pathLst>
                <a:path w="136">
                  <a:moveTo>
                    <a:pt x="136" y="0"/>
                  </a:moveTo>
                  <a:lnTo>
                    <a:pt x="0" y="0"/>
                  </a:lnTo>
                  <a:lnTo>
                    <a:pt x="136" y="0"/>
                  </a:lnTo>
                  <a:close/>
                </a:path>
              </a:pathLst>
            </a:custGeom>
            <a:solidFill>
              <a:srgbClr val="00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Freeform 1041"/>
            <p:cNvSpPr>
              <a:spLocks/>
            </p:cNvSpPr>
            <p:nvPr/>
          </p:nvSpPr>
          <p:spPr bwMode="auto">
            <a:xfrm>
              <a:off x="6631" y="3533"/>
              <a:ext cx="1" cy="3"/>
            </a:xfrm>
            <a:custGeom>
              <a:avLst/>
              <a:gdLst>
                <a:gd name="T0" fmla="*/ 4 w 4"/>
                <a:gd name="T1" fmla="*/ 6 h 6"/>
                <a:gd name="T2" fmla="*/ 0 w 4"/>
                <a:gd name="T3" fmla="*/ 0 h 6"/>
                <a:gd name="T4" fmla="*/ 4 w 4"/>
                <a:gd name="T5" fmla="*/ 6 h 6"/>
              </a:gdLst>
              <a:ahLst/>
              <a:cxnLst>
                <a:cxn ang="0">
                  <a:pos x="T0" y="T1"/>
                </a:cxn>
                <a:cxn ang="0">
                  <a:pos x="T2" y="T3"/>
                </a:cxn>
                <a:cxn ang="0">
                  <a:pos x="T4" y="T5"/>
                </a:cxn>
              </a:cxnLst>
              <a:rect l="0" t="0" r="r" b="b"/>
              <a:pathLst>
                <a:path w="4" h="6">
                  <a:moveTo>
                    <a:pt x="4" y="6"/>
                  </a:moveTo>
                  <a:cubicBezTo>
                    <a:pt x="2" y="4"/>
                    <a:pt x="1" y="3"/>
                    <a:pt x="0" y="0"/>
                  </a:cubicBezTo>
                  <a:cubicBezTo>
                    <a:pt x="1" y="1"/>
                    <a:pt x="2" y="4"/>
                    <a:pt x="4" y="6"/>
                  </a:cubicBezTo>
                  <a:close/>
                </a:path>
              </a:pathLst>
            </a:custGeom>
            <a:solidFill>
              <a:srgbClr val="00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Freeform 1042"/>
            <p:cNvSpPr>
              <a:spLocks/>
            </p:cNvSpPr>
            <p:nvPr/>
          </p:nvSpPr>
          <p:spPr bwMode="auto">
            <a:xfrm>
              <a:off x="6628" y="3529"/>
              <a:ext cx="65" cy="38"/>
            </a:xfrm>
            <a:custGeom>
              <a:avLst/>
              <a:gdLst>
                <a:gd name="T0" fmla="*/ 51 w 136"/>
                <a:gd name="T1" fmla="*/ 62 h 79"/>
                <a:gd name="T2" fmla="*/ 56 w 136"/>
                <a:gd name="T3" fmla="*/ 65 h 79"/>
                <a:gd name="T4" fmla="*/ 64 w 136"/>
                <a:gd name="T5" fmla="*/ 70 h 79"/>
                <a:gd name="T6" fmla="*/ 67 w 136"/>
                <a:gd name="T7" fmla="*/ 73 h 79"/>
                <a:gd name="T8" fmla="*/ 76 w 136"/>
                <a:gd name="T9" fmla="*/ 79 h 79"/>
                <a:gd name="T10" fmla="*/ 136 w 136"/>
                <a:gd name="T11" fmla="*/ 0 h 79"/>
                <a:gd name="T12" fmla="*/ 0 w 136"/>
                <a:gd name="T13" fmla="*/ 0 h 79"/>
                <a:gd name="T14" fmla="*/ 1 w 136"/>
                <a:gd name="T15" fmla="*/ 2 h 79"/>
                <a:gd name="T16" fmla="*/ 5 w 136"/>
                <a:gd name="T17" fmla="*/ 8 h 79"/>
                <a:gd name="T18" fmla="*/ 8 w 136"/>
                <a:gd name="T19" fmla="*/ 14 h 79"/>
                <a:gd name="T20" fmla="*/ 13 w 136"/>
                <a:gd name="T21" fmla="*/ 22 h 79"/>
                <a:gd name="T22" fmla="*/ 17 w 136"/>
                <a:gd name="T23" fmla="*/ 27 h 79"/>
                <a:gd name="T24" fmla="*/ 28 w 136"/>
                <a:gd name="T25" fmla="*/ 40 h 79"/>
                <a:gd name="T26" fmla="*/ 32 w 136"/>
                <a:gd name="T27" fmla="*/ 44 h 79"/>
                <a:gd name="T28" fmla="*/ 38 w 136"/>
                <a:gd name="T29" fmla="*/ 50 h 79"/>
                <a:gd name="T30" fmla="*/ 43 w 136"/>
                <a:gd name="T31" fmla="*/ 54 h 79"/>
                <a:gd name="T32" fmla="*/ 51 w 136"/>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79">
                  <a:moveTo>
                    <a:pt x="51" y="62"/>
                  </a:moveTo>
                  <a:cubicBezTo>
                    <a:pt x="52" y="63"/>
                    <a:pt x="55" y="64"/>
                    <a:pt x="56" y="65"/>
                  </a:cubicBezTo>
                  <a:cubicBezTo>
                    <a:pt x="59" y="68"/>
                    <a:pt x="61" y="69"/>
                    <a:pt x="64" y="70"/>
                  </a:cubicBezTo>
                  <a:cubicBezTo>
                    <a:pt x="65" y="72"/>
                    <a:pt x="66" y="72"/>
                    <a:pt x="67" y="73"/>
                  </a:cubicBezTo>
                  <a:cubicBezTo>
                    <a:pt x="70" y="74"/>
                    <a:pt x="74" y="78"/>
                    <a:pt x="76" y="79"/>
                  </a:cubicBezTo>
                  <a:cubicBezTo>
                    <a:pt x="102" y="58"/>
                    <a:pt x="122" y="25"/>
                    <a:pt x="136" y="0"/>
                  </a:cubicBezTo>
                  <a:lnTo>
                    <a:pt x="0" y="0"/>
                  </a:lnTo>
                  <a:cubicBezTo>
                    <a:pt x="0" y="0"/>
                    <a:pt x="1" y="0"/>
                    <a:pt x="1" y="2"/>
                  </a:cubicBezTo>
                  <a:cubicBezTo>
                    <a:pt x="2" y="4"/>
                    <a:pt x="3" y="5"/>
                    <a:pt x="5" y="8"/>
                  </a:cubicBezTo>
                  <a:cubicBezTo>
                    <a:pt x="6" y="10"/>
                    <a:pt x="7" y="12"/>
                    <a:pt x="8" y="14"/>
                  </a:cubicBezTo>
                  <a:cubicBezTo>
                    <a:pt x="10" y="17"/>
                    <a:pt x="11" y="19"/>
                    <a:pt x="13" y="22"/>
                  </a:cubicBezTo>
                  <a:cubicBezTo>
                    <a:pt x="15" y="23"/>
                    <a:pt x="16" y="25"/>
                    <a:pt x="17" y="27"/>
                  </a:cubicBezTo>
                  <a:cubicBezTo>
                    <a:pt x="21" y="32"/>
                    <a:pt x="25" y="35"/>
                    <a:pt x="28" y="40"/>
                  </a:cubicBezTo>
                  <a:lnTo>
                    <a:pt x="32" y="44"/>
                  </a:lnTo>
                  <a:cubicBezTo>
                    <a:pt x="35" y="47"/>
                    <a:pt x="37" y="48"/>
                    <a:pt x="38" y="50"/>
                  </a:cubicBezTo>
                  <a:cubicBezTo>
                    <a:pt x="40" y="52"/>
                    <a:pt x="41" y="53"/>
                    <a:pt x="43" y="54"/>
                  </a:cubicBezTo>
                  <a:cubicBezTo>
                    <a:pt x="46" y="58"/>
                    <a:pt x="48" y="59"/>
                    <a:pt x="51" y="62"/>
                  </a:cubicBezTo>
                </a:path>
              </a:pathLst>
            </a:custGeom>
            <a:solidFill>
              <a:srgbClr val="009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4" name="Group 977"/>
          <p:cNvGrpSpPr>
            <a:grpSpLocks noChangeAspect="1"/>
          </p:cNvGrpSpPr>
          <p:nvPr/>
        </p:nvGrpSpPr>
        <p:grpSpPr bwMode="auto">
          <a:xfrm>
            <a:off x="3857415" y="2634387"/>
            <a:ext cx="1375780" cy="948267"/>
            <a:chOff x="6507" y="2836"/>
            <a:chExt cx="605" cy="417"/>
          </a:xfrm>
        </p:grpSpPr>
        <p:sp>
          <p:nvSpPr>
            <p:cNvPr id="1295" name="AutoShape 976"/>
            <p:cNvSpPr>
              <a:spLocks noChangeAspect="1" noChangeArrowheads="1" noTextEdit="1"/>
            </p:cNvSpPr>
            <p:nvPr/>
          </p:nvSpPr>
          <p:spPr bwMode="auto">
            <a:xfrm>
              <a:off x="6507" y="2859"/>
              <a:ext cx="605"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Freeform 978"/>
            <p:cNvSpPr>
              <a:spLocks/>
            </p:cNvSpPr>
            <p:nvPr/>
          </p:nvSpPr>
          <p:spPr bwMode="auto">
            <a:xfrm>
              <a:off x="6660" y="2836"/>
              <a:ext cx="305" cy="284"/>
            </a:xfrm>
            <a:custGeom>
              <a:avLst/>
              <a:gdLst>
                <a:gd name="T0" fmla="*/ 15661 w 15861"/>
                <a:gd name="T1" fmla="*/ 6814 h 14711"/>
                <a:gd name="T2" fmla="*/ 15385 w 15861"/>
                <a:gd name="T3" fmla="*/ 6814 h 14711"/>
                <a:gd name="T4" fmla="*/ 13045 w 15861"/>
                <a:gd name="T5" fmla="*/ 7616 h 14711"/>
                <a:gd name="T6" fmla="*/ 6912 w 15861"/>
                <a:gd name="T7" fmla="*/ 13516 h 14711"/>
                <a:gd name="T8" fmla="*/ 272 w 15861"/>
                <a:gd name="T9" fmla="*/ 13580 h 14711"/>
                <a:gd name="T10" fmla="*/ 3977 w 15861"/>
                <a:gd name="T11" fmla="*/ 10856 h 14711"/>
                <a:gd name="T12" fmla="*/ 1424 w 15861"/>
                <a:gd name="T13" fmla="*/ 5756 h 14711"/>
                <a:gd name="T14" fmla="*/ 546 w 15861"/>
                <a:gd name="T15" fmla="*/ 1829 h 14711"/>
                <a:gd name="T16" fmla="*/ 8477 w 15861"/>
                <a:gd name="T17" fmla="*/ 5610 h 14711"/>
                <a:gd name="T18" fmla="*/ 13665 w 15861"/>
                <a:gd name="T19" fmla="*/ 4971 h 14711"/>
                <a:gd name="T20" fmla="*/ 14657 w 15861"/>
                <a:gd name="T21" fmla="*/ 5579 h 14711"/>
                <a:gd name="T22" fmla="*/ 14996 w 15861"/>
                <a:gd name="T23" fmla="*/ 6153 h 14711"/>
                <a:gd name="T24" fmla="*/ 15456 w 15861"/>
                <a:gd name="T25" fmla="*/ 6464 h 14711"/>
                <a:gd name="T26" fmla="*/ 15661 w 15861"/>
                <a:gd name="T27" fmla="*/ 6814 h 1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61" h="14711">
                  <a:moveTo>
                    <a:pt x="15661" y="6814"/>
                  </a:moveTo>
                  <a:lnTo>
                    <a:pt x="15385" y="6814"/>
                  </a:lnTo>
                  <a:cubicBezTo>
                    <a:pt x="14882" y="6808"/>
                    <a:pt x="13918" y="6861"/>
                    <a:pt x="13045" y="7616"/>
                  </a:cubicBezTo>
                  <a:cubicBezTo>
                    <a:pt x="10958" y="9423"/>
                    <a:pt x="10482" y="12081"/>
                    <a:pt x="6912" y="13516"/>
                  </a:cubicBezTo>
                  <a:cubicBezTo>
                    <a:pt x="3938" y="14711"/>
                    <a:pt x="272" y="13580"/>
                    <a:pt x="272" y="13580"/>
                  </a:cubicBezTo>
                  <a:cubicBezTo>
                    <a:pt x="272" y="13580"/>
                    <a:pt x="3543" y="13353"/>
                    <a:pt x="3977" y="10856"/>
                  </a:cubicBezTo>
                  <a:cubicBezTo>
                    <a:pt x="4316" y="8904"/>
                    <a:pt x="2539" y="7518"/>
                    <a:pt x="1424" y="5756"/>
                  </a:cubicBezTo>
                  <a:cubicBezTo>
                    <a:pt x="291" y="3963"/>
                    <a:pt x="0" y="2473"/>
                    <a:pt x="546" y="1829"/>
                  </a:cubicBezTo>
                  <a:cubicBezTo>
                    <a:pt x="2095" y="0"/>
                    <a:pt x="6360" y="4944"/>
                    <a:pt x="8477" y="5610"/>
                  </a:cubicBezTo>
                  <a:cubicBezTo>
                    <a:pt x="10550" y="6261"/>
                    <a:pt x="11948" y="4749"/>
                    <a:pt x="13665" y="4971"/>
                  </a:cubicBezTo>
                  <a:cubicBezTo>
                    <a:pt x="14212" y="5041"/>
                    <a:pt x="14480" y="5277"/>
                    <a:pt x="14657" y="5579"/>
                  </a:cubicBezTo>
                  <a:cubicBezTo>
                    <a:pt x="14717" y="5680"/>
                    <a:pt x="14865" y="6025"/>
                    <a:pt x="14996" y="6153"/>
                  </a:cubicBezTo>
                  <a:cubicBezTo>
                    <a:pt x="15125" y="6278"/>
                    <a:pt x="15296" y="6370"/>
                    <a:pt x="15456" y="6464"/>
                  </a:cubicBezTo>
                  <a:cubicBezTo>
                    <a:pt x="15660" y="6584"/>
                    <a:pt x="15861" y="6814"/>
                    <a:pt x="15661" y="6814"/>
                  </a:cubicBezTo>
                  <a:close/>
                </a:path>
              </a:pathLst>
            </a:custGeom>
            <a:solidFill>
              <a:srgbClr val="2A59A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979"/>
            <p:cNvSpPr>
              <a:spLocks/>
            </p:cNvSpPr>
            <p:nvPr/>
          </p:nvSpPr>
          <p:spPr bwMode="auto">
            <a:xfrm>
              <a:off x="6660" y="2855"/>
              <a:ext cx="174" cy="152"/>
            </a:xfrm>
            <a:custGeom>
              <a:avLst/>
              <a:gdLst>
                <a:gd name="T0" fmla="*/ 5861 w 9032"/>
                <a:gd name="T1" fmla="*/ 2969 h 7885"/>
                <a:gd name="T2" fmla="*/ 4299 w 9032"/>
                <a:gd name="T3" fmla="*/ 1798 h 7885"/>
                <a:gd name="T4" fmla="*/ 4299 w 9032"/>
                <a:gd name="T5" fmla="*/ 1798 h 7885"/>
                <a:gd name="T6" fmla="*/ 3948 w 9032"/>
                <a:gd name="T7" fmla="*/ 1551 h 7885"/>
                <a:gd name="T8" fmla="*/ 3948 w 9032"/>
                <a:gd name="T9" fmla="*/ 1551 h 7885"/>
                <a:gd name="T10" fmla="*/ 547 w 9032"/>
                <a:gd name="T11" fmla="*/ 844 h 7885"/>
                <a:gd name="T12" fmla="*/ 1427 w 9032"/>
                <a:gd name="T13" fmla="*/ 4771 h 7885"/>
                <a:gd name="T14" fmla="*/ 1462 w 9032"/>
                <a:gd name="T15" fmla="*/ 4826 h 7885"/>
                <a:gd name="T16" fmla="*/ 7833 w 9032"/>
                <a:gd name="T17" fmla="*/ 7794 h 7885"/>
                <a:gd name="T18" fmla="*/ 9032 w 9032"/>
                <a:gd name="T19" fmla="*/ 6390 h 7885"/>
                <a:gd name="T20" fmla="*/ 5861 w 9032"/>
                <a:gd name="T21" fmla="*/ 2969 h 7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32" h="7885">
                  <a:moveTo>
                    <a:pt x="5861" y="2969"/>
                  </a:moveTo>
                  <a:cubicBezTo>
                    <a:pt x="5348" y="2579"/>
                    <a:pt x="4819" y="2170"/>
                    <a:pt x="4299" y="1798"/>
                  </a:cubicBezTo>
                  <a:lnTo>
                    <a:pt x="4299" y="1798"/>
                  </a:lnTo>
                  <a:cubicBezTo>
                    <a:pt x="4182" y="1714"/>
                    <a:pt x="4064" y="1631"/>
                    <a:pt x="3948" y="1551"/>
                  </a:cubicBezTo>
                  <a:lnTo>
                    <a:pt x="3948" y="1551"/>
                  </a:lnTo>
                  <a:cubicBezTo>
                    <a:pt x="2554" y="598"/>
                    <a:pt x="1262" y="0"/>
                    <a:pt x="547" y="844"/>
                  </a:cubicBezTo>
                  <a:cubicBezTo>
                    <a:pt x="0" y="1488"/>
                    <a:pt x="292" y="2978"/>
                    <a:pt x="1427" y="4771"/>
                  </a:cubicBezTo>
                  <a:cubicBezTo>
                    <a:pt x="1438" y="4790"/>
                    <a:pt x="1451" y="4808"/>
                    <a:pt x="1462" y="4826"/>
                  </a:cubicBezTo>
                  <a:cubicBezTo>
                    <a:pt x="2053" y="5741"/>
                    <a:pt x="3768" y="7885"/>
                    <a:pt x="7833" y="7794"/>
                  </a:cubicBezTo>
                  <a:cubicBezTo>
                    <a:pt x="8101" y="7510"/>
                    <a:pt x="8507" y="6974"/>
                    <a:pt x="9032" y="6390"/>
                  </a:cubicBezTo>
                  <a:cubicBezTo>
                    <a:pt x="8180" y="5014"/>
                    <a:pt x="6898" y="3814"/>
                    <a:pt x="5861" y="2969"/>
                  </a:cubicBezTo>
                  <a:close/>
                </a:path>
              </a:pathLst>
            </a:custGeom>
            <a:solidFill>
              <a:srgbClr val="6EB1D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980"/>
            <p:cNvSpPr>
              <a:spLocks/>
            </p:cNvSpPr>
            <p:nvPr/>
          </p:nvSpPr>
          <p:spPr bwMode="auto">
            <a:xfrm>
              <a:off x="6665" y="3003"/>
              <a:ext cx="187" cy="117"/>
            </a:xfrm>
            <a:custGeom>
              <a:avLst/>
              <a:gdLst>
                <a:gd name="T0" fmla="*/ 9684 w 9700"/>
                <a:gd name="T1" fmla="*/ 1792 h 6082"/>
                <a:gd name="T2" fmla="*/ 9378 w 9700"/>
                <a:gd name="T3" fmla="*/ 0 h 6082"/>
                <a:gd name="T4" fmla="*/ 7559 w 9700"/>
                <a:gd name="T5" fmla="*/ 150 h 6082"/>
                <a:gd name="T6" fmla="*/ 4043 w 9700"/>
                <a:gd name="T7" fmla="*/ 3364 h 6082"/>
                <a:gd name="T8" fmla="*/ 0 w 9700"/>
                <a:gd name="T9" fmla="*/ 4951 h 6082"/>
                <a:gd name="T10" fmla="*/ 6640 w 9700"/>
                <a:gd name="T11" fmla="*/ 4887 h 6082"/>
                <a:gd name="T12" fmla="*/ 9138 w 9700"/>
                <a:gd name="T13" fmla="*/ 3329 h 6082"/>
                <a:gd name="T14" fmla="*/ 9684 w 9700"/>
                <a:gd name="T15" fmla="*/ 1792 h 60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00" h="6082">
                  <a:moveTo>
                    <a:pt x="9684" y="1792"/>
                  </a:moveTo>
                  <a:cubicBezTo>
                    <a:pt x="9700" y="1182"/>
                    <a:pt x="9589" y="581"/>
                    <a:pt x="9378" y="0"/>
                  </a:cubicBezTo>
                  <a:cubicBezTo>
                    <a:pt x="8844" y="80"/>
                    <a:pt x="8243" y="135"/>
                    <a:pt x="7559" y="150"/>
                  </a:cubicBezTo>
                  <a:cubicBezTo>
                    <a:pt x="7062" y="678"/>
                    <a:pt x="5925" y="2091"/>
                    <a:pt x="4043" y="3364"/>
                  </a:cubicBezTo>
                  <a:cubicBezTo>
                    <a:pt x="1537" y="5059"/>
                    <a:pt x="0" y="4951"/>
                    <a:pt x="0" y="4951"/>
                  </a:cubicBezTo>
                  <a:cubicBezTo>
                    <a:pt x="0" y="4951"/>
                    <a:pt x="3668" y="6082"/>
                    <a:pt x="6640" y="4887"/>
                  </a:cubicBezTo>
                  <a:cubicBezTo>
                    <a:pt x="7707" y="4459"/>
                    <a:pt x="8498" y="3921"/>
                    <a:pt x="9138" y="3329"/>
                  </a:cubicBezTo>
                  <a:cubicBezTo>
                    <a:pt x="9243" y="3229"/>
                    <a:pt x="9662" y="2706"/>
                    <a:pt x="9684" y="1792"/>
                  </a:cubicBezTo>
                  <a:close/>
                </a:path>
              </a:pathLst>
            </a:custGeom>
            <a:solidFill>
              <a:srgbClr val="327D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981"/>
            <p:cNvSpPr>
              <a:spLocks/>
            </p:cNvSpPr>
            <p:nvPr/>
          </p:nvSpPr>
          <p:spPr bwMode="auto">
            <a:xfrm>
              <a:off x="6811" y="2979"/>
              <a:ext cx="35" cy="27"/>
            </a:xfrm>
            <a:custGeom>
              <a:avLst/>
              <a:gdLst>
                <a:gd name="T0" fmla="*/ 1199 w 1819"/>
                <a:gd name="T1" fmla="*/ 0 h 1404"/>
                <a:gd name="T2" fmla="*/ 0 w 1819"/>
                <a:gd name="T3" fmla="*/ 1404 h 1404"/>
                <a:gd name="T4" fmla="*/ 1819 w 1819"/>
                <a:gd name="T5" fmla="*/ 1254 h 1404"/>
                <a:gd name="T6" fmla="*/ 1604 w 1819"/>
                <a:gd name="T7" fmla="*/ 740 h 1404"/>
                <a:gd name="T8" fmla="*/ 1199 w 1819"/>
                <a:gd name="T9" fmla="*/ 0 h 1404"/>
              </a:gdLst>
              <a:ahLst/>
              <a:cxnLst>
                <a:cxn ang="0">
                  <a:pos x="T0" y="T1"/>
                </a:cxn>
                <a:cxn ang="0">
                  <a:pos x="T2" y="T3"/>
                </a:cxn>
                <a:cxn ang="0">
                  <a:pos x="T4" y="T5"/>
                </a:cxn>
                <a:cxn ang="0">
                  <a:pos x="T6" y="T7"/>
                </a:cxn>
                <a:cxn ang="0">
                  <a:pos x="T8" y="T9"/>
                </a:cxn>
              </a:cxnLst>
              <a:rect l="0" t="0" r="r" b="b"/>
              <a:pathLst>
                <a:path w="1819" h="1404">
                  <a:moveTo>
                    <a:pt x="1199" y="0"/>
                  </a:moveTo>
                  <a:cubicBezTo>
                    <a:pt x="674" y="582"/>
                    <a:pt x="267" y="1120"/>
                    <a:pt x="0" y="1404"/>
                  </a:cubicBezTo>
                  <a:cubicBezTo>
                    <a:pt x="685" y="1389"/>
                    <a:pt x="1287" y="1334"/>
                    <a:pt x="1819" y="1254"/>
                  </a:cubicBezTo>
                  <a:cubicBezTo>
                    <a:pt x="1757" y="1080"/>
                    <a:pt x="1684" y="909"/>
                    <a:pt x="1604" y="740"/>
                  </a:cubicBezTo>
                  <a:cubicBezTo>
                    <a:pt x="1484" y="489"/>
                    <a:pt x="1348" y="241"/>
                    <a:pt x="1199" y="0"/>
                  </a:cubicBezTo>
                  <a:close/>
                </a:path>
              </a:pathLst>
            </a:custGeom>
            <a:solidFill>
              <a:srgbClr val="428C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982"/>
            <p:cNvSpPr>
              <a:spLocks/>
            </p:cNvSpPr>
            <p:nvPr/>
          </p:nvSpPr>
          <p:spPr bwMode="auto">
            <a:xfrm>
              <a:off x="6772" y="2912"/>
              <a:ext cx="120" cy="67"/>
            </a:xfrm>
            <a:custGeom>
              <a:avLst/>
              <a:gdLst>
                <a:gd name="T0" fmla="*/ 6221 w 6221"/>
                <a:gd name="T1" fmla="*/ 1210 h 3421"/>
                <a:gd name="T2" fmla="*/ 2618 w 6221"/>
                <a:gd name="T3" fmla="*/ 1656 h 3421"/>
                <a:gd name="T4" fmla="*/ 0 w 6221"/>
                <a:gd name="T5" fmla="*/ 0 h 3421"/>
                <a:gd name="T6" fmla="*/ 3173 w 6221"/>
                <a:gd name="T7" fmla="*/ 3421 h 3421"/>
                <a:gd name="T8" fmla="*/ 6221 w 6221"/>
                <a:gd name="T9" fmla="*/ 1210 h 3421"/>
              </a:gdLst>
              <a:ahLst/>
              <a:cxnLst>
                <a:cxn ang="0">
                  <a:pos x="T0" y="T1"/>
                </a:cxn>
                <a:cxn ang="0">
                  <a:pos x="T2" y="T3"/>
                </a:cxn>
                <a:cxn ang="0">
                  <a:pos x="T4" y="T5"/>
                </a:cxn>
                <a:cxn ang="0">
                  <a:pos x="T6" y="T7"/>
                </a:cxn>
                <a:cxn ang="0">
                  <a:pos x="T8" y="T9"/>
                </a:cxn>
              </a:cxnLst>
              <a:rect l="0" t="0" r="r" b="b"/>
              <a:pathLst>
                <a:path w="6221" h="3421">
                  <a:moveTo>
                    <a:pt x="6221" y="1210"/>
                  </a:moveTo>
                  <a:cubicBezTo>
                    <a:pt x="5123" y="1542"/>
                    <a:pt x="4027" y="2099"/>
                    <a:pt x="2618" y="1656"/>
                  </a:cubicBezTo>
                  <a:cubicBezTo>
                    <a:pt x="1920" y="1437"/>
                    <a:pt x="989" y="754"/>
                    <a:pt x="0" y="0"/>
                  </a:cubicBezTo>
                  <a:cubicBezTo>
                    <a:pt x="1038" y="845"/>
                    <a:pt x="2320" y="2044"/>
                    <a:pt x="3173" y="3421"/>
                  </a:cubicBezTo>
                  <a:cubicBezTo>
                    <a:pt x="3951" y="2560"/>
                    <a:pt x="4988" y="1597"/>
                    <a:pt x="6221" y="1210"/>
                  </a:cubicBezTo>
                  <a:close/>
                </a:path>
              </a:pathLst>
            </a:custGeom>
            <a:solidFill>
              <a:srgbClr val="4584B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983"/>
            <p:cNvSpPr>
              <a:spLocks/>
            </p:cNvSpPr>
            <p:nvPr/>
          </p:nvSpPr>
          <p:spPr bwMode="auto">
            <a:xfrm>
              <a:off x="6841" y="2973"/>
              <a:ext cx="86" cy="94"/>
            </a:xfrm>
            <a:custGeom>
              <a:avLst/>
              <a:gdLst>
                <a:gd name="T0" fmla="*/ 241 w 4461"/>
                <a:gd name="T1" fmla="*/ 1534 h 4863"/>
                <a:gd name="T2" fmla="*/ 547 w 4461"/>
                <a:gd name="T3" fmla="*/ 3326 h 4863"/>
                <a:gd name="T4" fmla="*/ 0 w 4461"/>
                <a:gd name="T5" fmla="*/ 4863 h 4863"/>
                <a:gd name="T6" fmla="*/ 3635 w 4461"/>
                <a:gd name="T7" fmla="*/ 521 h 4863"/>
                <a:gd name="T8" fmla="*/ 4461 w 4461"/>
                <a:gd name="T9" fmla="*/ 0 h 4863"/>
                <a:gd name="T10" fmla="*/ 4460 w 4461"/>
                <a:gd name="T11" fmla="*/ 0 h 4863"/>
                <a:gd name="T12" fmla="*/ 241 w 4461"/>
                <a:gd name="T13" fmla="*/ 1534 h 4863"/>
              </a:gdLst>
              <a:ahLst/>
              <a:cxnLst>
                <a:cxn ang="0">
                  <a:pos x="T0" y="T1"/>
                </a:cxn>
                <a:cxn ang="0">
                  <a:pos x="T2" y="T3"/>
                </a:cxn>
                <a:cxn ang="0">
                  <a:pos x="T4" y="T5"/>
                </a:cxn>
                <a:cxn ang="0">
                  <a:pos x="T6" y="T7"/>
                </a:cxn>
                <a:cxn ang="0">
                  <a:pos x="T8" y="T9"/>
                </a:cxn>
                <a:cxn ang="0">
                  <a:pos x="T10" y="T11"/>
                </a:cxn>
                <a:cxn ang="0">
                  <a:pos x="T12" y="T13"/>
                </a:cxn>
              </a:cxnLst>
              <a:rect l="0" t="0" r="r" b="b"/>
              <a:pathLst>
                <a:path w="4461" h="4863">
                  <a:moveTo>
                    <a:pt x="241" y="1534"/>
                  </a:moveTo>
                  <a:cubicBezTo>
                    <a:pt x="452" y="2115"/>
                    <a:pt x="564" y="2716"/>
                    <a:pt x="547" y="3326"/>
                  </a:cubicBezTo>
                  <a:cubicBezTo>
                    <a:pt x="524" y="4239"/>
                    <a:pt x="105" y="4761"/>
                    <a:pt x="0" y="4863"/>
                  </a:cubicBezTo>
                  <a:cubicBezTo>
                    <a:pt x="1501" y="3474"/>
                    <a:pt x="2172" y="1787"/>
                    <a:pt x="3635" y="521"/>
                  </a:cubicBezTo>
                  <a:cubicBezTo>
                    <a:pt x="3907" y="286"/>
                    <a:pt x="4187" y="119"/>
                    <a:pt x="4461" y="0"/>
                  </a:cubicBezTo>
                  <a:lnTo>
                    <a:pt x="4460" y="0"/>
                  </a:lnTo>
                  <a:cubicBezTo>
                    <a:pt x="3501" y="403"/>
                    <a:pt x="2461" y="1199"/>
                    <a:pt x="241" y="1534"/>
                  </a:cubicBezTo>
                  <a:close/>
                </a:path>
              </a:pathLst>
            </a:custGeom>
            <a:solidFill>
              <a:srgbClr val="376E9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984"/>
            <p:cNvSpPr>
              <a:spLocks/>
            </p:cNvSpPr>
            <p:nvPr/>
          </p:nvSpPr>
          <p:spPr bwMode="auto">
            <a:xfrm>
              <a:off x="6834" y="2931"/>
              <a:ext cx="131" cy="72"/>
            </a:xfrm>
            <a:custGeom>
              <a:avLst/>
              <a:gdLst>
                <a:gd name="T0" fmla="*/ 6629 w 6829"/>
                <a:gd name="T1" fmla="*/ 1913 h 3728"/>
                <a:gd name="T2" fmla="*/ 6425 w 6829"/>
                <a:gd name="T3" fmla="*/ 1564 h 3728"/>
                <a:gd name="T4" fmla="*/ 5965 w 6829"/>
                <a:gd name="T5" fmla="*/ 1253 h 3728"/>
                <a:gd name="T6" fmla="*/ 5626 w 6829"/>
                <a:gd name="T7" fmla="*/ 679 h 3728"/>
                <a:gd name="T8" fmla="*/ 4634 w 6829"/>
                <a:gd name="T9" fmla="*/ 72 h 3728"/>
                <a:gd name="T10" fmla="*/ 3049 w 6829"/>
                <a:gd name="T11" fmla="*/ 264 h 3728"/>
                <a:gd name="T12" fmla="*/ 0 w 6829"/>
                <a:gd name="T13" fmla="*/ 2475 h 3728"/>
                <a:gd name="T14" fmla="*/ 405 w 6829"/>
                <a:gd name="T15" fmla="*/ 3214 h 3728"/>
                <a:gd name="T16" fmla="*/ 620 w 6829"/>
                <a:gd name="T17" fmla="*/ 3728 h 3728"/>
                <a:gd name="T18" fmla="*/ 4839 w 6829"/>
                <a:gd name="T19" fmla="*/ 2194 h 3728"/>
                <a:gd name="T20" fmla="*/ 4840 w 6829"/>
                <a:gd name="T21" fmla="*/ 2194 h 3728"/>
                <a:gd name="T22" fmla="*/ 6354 w 6829"/>
                <a:gd name="T23" fmla="*/ 1913 h 3728"/>
                <a:gd name="T24" fmla="*/ 6629 w 6829"/>
                <a:gd name="T25" fmla="*/ 1913 h 3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9" h="3728">
                  <a:moveTo>
                    <a:pt x="6629" y="1913"/>
                  </a:moveTo>
                  <a:cubicBezTo>
                    <a:pt x="6829" y="1913"/>
                    <a:pt x="6628" y="1683"/>
                    <a:pt x="6425" y="1564"/>
                  </a:cubicBezTo>
                  <a:cubicBezTo>
                    <a:pt x="6265" y="1469"/>
                    <a:pt x="6094" y="1377"/>
                    <a:pt x="5965" y="1253"/>
                  </a:cubicBezTo>
                  <a:cubicBezTo>
                    <a:pt x="5833" y="1125"/>
                    <a:pt x="5685" y="779"/>
                    <a:pt x="5626" y="679"/>
                  </a:cubicBezTo>
                  <a:cubicBezTo>
                    <a:pt x="5448" y="377"/>
                    <a:pt x="5181" y="142"/>
                    <a:pt x="4634" y="72"/>
                  </a:cubicBezTo>
                  <a:cubicBezTo>
                    <a:pt x="4084" y="0"/>
                    <a:pt x="3566" y="108"/>
                    <a:pt x="3049" y="264"/>
                  </a:cubicBezTo>
                  <a:cubicBezTo>
                    <a:pt x="1816" y="652"/>
                    <a:pt x="778" y="1614"/>
                    <a:pt x="0" y="2475"/>
                  </a:cubicBezTo>
                  <a:cubicBezTo>
                    <a:pt x="149" y="2717"/>
                    <a:pt x="286" y="2963"/>
                    <a:pt x="405" y="3214"/>
                  </a:cubicBezTo>
                  <a:cubicBezTo>
                    <a:pt x="485" y="3384"/>
                    <a:pt x="558" y="3555"/>
                    <a:pt x="620" y="3728"/>
                  </a:cubicBezTo>
                  <a:cubicBezTo>
                    <a:pt x="2841" y="3393"/>
                    <a:pt x="3880" y="2597"/>
                    <a:pt x="4839" y="2194"/>
                  </a:cubicBezTo>
                  <a:lnTo>
                    <a:pt x="4840" y="2194"/>
                  </a:lnTo>
                  <a:cubicBezTo>
                    <a:pt x="5444" y="1932"/>
                    <a:pt x="6009" y="1908"/>
                    <a:pt x="6354" y="1913"/>
                  </a:cubicBezTo>
                  <a:lnTo>
                    <a:pt x="6629" y="1913"/>
                  </a:lnTo>
                  <a:close/>
                </a:path>
              </a:pathLst>
            </a:custGeom>
            <a:solidFill>
              <a:srgbClr val="4377A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985"/>
            <p:cNvSpPr>
              <a:spLocks/>
            </p:cNvSpPr>
            <p:nvPr/>
          </p:nvSpPr>
          <p:spPr bwMode="auto">
            <a:xfrm>
              <a:off x="6665" y="2948"/>
              <a:ext cx="145" cy="152"/>
            </a:xfrm>
            <a:custGeom>
              <a:avLst/>
              <a:gdLst>
                <a:gd name="T0" fmla="*/ 4043 w 7559"/>
                <a:gd name="T1" fmla="*/ 6182 h 7877"/>
                <a:gd name="T2" fmla="*/ 7559 w 7559"/>
                <a:gd name="T3" fmla="*/ 2968 h 7877"/>
                <a:gd name="T4" fmla="*/ 1188 w 7559"/>
                <a:gd name="T5" fmla="*/ 0 h 7877"/>
                <a:gd name="T6" fmla="*/ 3705 w 7559"/>
                <a:gd name="T7" fmla="*/ 5045 h 7877"/>
                <a:gd name="T8" fmla="*/ 0 w 7559"/>
                <a:gd name="T9" fmla="*/ 7769 h 7877"/>
                <a:gd name="T10" fmla="*/ 4043 w 7559"/>
                <a:gd name="T11" fmla="*/ 6182 h 7877"/>
              </a:gdLst>
              <a:ahLst/>
              <a:cxnLst>
                <a:cxn ang="0">
                  <a:pos x="T0" y="T1"/>
                </a:cxn>
                <a:cxn ang="0">
                  <a:pos x="T2" y="T3"/>
                </a:cxn>
                <a:cxn ang="0">
                  <a:pos x="T4" y="T5"/>
                </a:cxn>
                <a:cxn ang="0">
                  <a:pos x="T6" y="T7"/>
                </a:cxn>
                <a:cxn ang="0">
                  <a:pos x="T8" y="T9"/>
                </a:cxn>
                <a:cxn ang="0">
                  <a:pos x="T10" y="T11"/>
                </a:cxn>
              </a:cxnLst>
              <a:rect l="0" t="0" r="r" b="b"/>
              <a:pathLst>
                <a:path w="7559" h="7877">
                  <a:moveTo>
                    <a:pt x="4043" y="6182"/>
                  </a:moveTo>
                  <a:cubicBezTo>
                    <a:pt x="5925" y="4909"/>
                    <a:pt x="7062" y="3496"/>
                    <a:pt x="7559" y="2968"/>
                  </a:cubicBezTo>
                  <a:cubicBezTo>
                    <a:pt x="3494" y="3059"/>
                    <a:pt x="1779" y="915"/>
                    <a:pt x="1188" y="0"/>
                  </a:cubicBezTo>
                  <a:cubicBezTo>
                    <a:pt x="2304" y="1737"/>
                    <a:pt x="4040" y="3114"/>
                    <a:pt x="3705" y="5045"/>
                  </a:cubicBezTo>
                  <a:cubicBezTo>
                    <a:pt x="3272" y="7542"/>
                    <a:pt x="0" y="7769"/>
                    <a:pt x="0" y="7769"/>
                  </a:cubicBezTo>
                  <a:cubicBezTo>
                    <a:pt x="0" y="7769"/>
                    <a:pt x="1537" y="7877"/>
                    <a:pt x="4043" y="6182"/>
                  </a:cubicBezTo>
                  <a:close/>
                </a:path>
              </a:pathLst>
            </a:custGeom>
            <a:solidFill>
              <a:srgbClr val="3590C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Oval 986"/>
            <p:cNvSpPr>
              <a:spLocks noChangeArrowheads="1"/>
            </p:cNvSpPr>
            <p:nvPr/>
          </p:nvSpPr>
          <p:spPr bwMode="auto">
            <a:xfrm>
              <a:off x="6914" y="2944"/>
              <a:ext cx="13" cy="12"/>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08" name="AutoShape 925"/>
          <p:cNvSpPr>
            <a:spLocks noChangeAspect="1" noChangeArrowheads="1" noTextEdit="1"/>
          </p:cNvSpPr>
          <p:nvPr/>
        </p:nvSpPr>
        <p:spPr bwMode="auto">
          <a:xfrm>
            <a:off x="951547" y="3178090"/>
            <a:ext cx="1717761" cy="17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Slide Number Placeholder 69"/>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73</a:t>
            </a:fld>
            <a:endParaRPr lang="en-US"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16981" y="3962560"/>
            <a:ext cx="780288" cy="780288"/>
          </a:xfrm>
          <a:prstGeom prst="rect">
            <a:avLst/>
          </a:prstGeom>
        </p:spPr>
      </p:pic>
    </p:spTree>
    <p:extLst>
      <p:ext uri="{BB962C8B-B14F-4D97-AF65-F5344CB8AC3E}">
        <p14:creationId xmlns:p14="http://schemas.microsoft.com/office/powerpoint/2010/main" val="33594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86 -0.00093 L 0.30313 -0.07685 L -0.0026 0.11451 " pathEditMode="relative" ptsTypes="AAA">
                                      <p:cBhvr>
                                        <p:cTn id="6" dur="1000" fill="hold"/>
                                        <p:tgtEl>
                                          <p:spTgt spid="1646"/>
                                        </p:tgtEl>
                                        <p:attrNameLst>
                                          <p:attrName>ppt_x</p:attrName>
                                          <p:attrName>ppt_y</p:attrName>
                                        </p:attrNameLst>
                                      </p:cBhvr>
                                    </p:animMotion>
                                  </p:childTnLst>
                                </p:cTn>
                              </p:par>
                            </p:childTnLst>
                          </p:cTn>
                        </p:par>
                        <p:par>
                          <p:cTn id="7" fill="hold">
                            <p:stCondLst>
                              <p:cond delay="1000"/>
                            </p:stCondLst>
                            <p:childTnLst>
                              <p:par>
                                <p:cTn id="8" presetID="0" presetClass="path" presetSubtype="0" accel="50000" decel="50000" fill="hold" nodeType="afterEffect">
                                  <p:stCondLst>
                                    <p:cond delay="0"/>
                                  </p:stCondLst>
                                  <p:childTnLst>
                                    <p:animMotion origin="layout" path="M 5.27778E-6 3.20988E-6 L 0.24306 -0.02686 L -0.08663 0.16419 " pathEditMode="relative" ptsTypes="AAA">
                                      <p:cBhvr>
                                        <p:cTn id="9" dur="2000" fill="hold"/>
                                        <p:tgtEl>
                                          <p:spTgt spid="655"/>
                                        </p:tgtEl>
                                        <p:attrNameLst>
                                          <p:attrName>ppt_x</p:attrName>
                                          <p:attrName>ppt_y</p:attrName>
                                        </p:attrNameLst>
                                      </p:cBhvr>
                                    </p:animMotion>
                                  </p:childTnLst>
                                </p:cTn>
                              </p:par>
                            </p:childTnLst>
                          </p:cTn>
                        </p:par>
                        <p:par>
                          <p:cTn id="10" fill="hold">
                            <p:stCondLst>
                              <p:cond delay="3000"/>
                            </p:stCondLst>
                            <p:childTnLst>
                              <p:par>
                                <p:cTn id="11" presetID="0" presetClass="path" presetSubtype="0" accel="50000" decel="50000" fill="hold" nodeType="afterEffect">
                                  <p:stCondLst>
                                    <p:cond delay="0"/>
                                  </p:stCondLst>
                                  <p:childTnLst>
                                    <p:animMotion origin="layout" path="M -1.94444E-6 2.22222E-6 L 0.25347 0.03889 L -0.0132 0.22037 " pathEditMode="relative" ptsTypes="AAA">
                                      <p:cBhvr>
                                        <p:cTn id="12" dur="2000" fill="hold"/>
                                        <p:tgtEl>
                                          <p:spTgt spid="501"/>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6.66667E-6 1.23457E-6 L 0.21336 0.0287 L -0.02952 0.21821 " pathEditMode="relative" ptsTypes="AAA">
                                      <p:cBhvr>
                                        <p:cTn id="16" dur="1000" fill="hold"/>
                                        <p:tgtEl>
                                          <p:spTgt spid="567"/>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3.33333E-6 -6.17284E-7 L 0.20556 -0.04043 L -0.15139 0.15587 " pathEditMode="relative" ptsTypes="AAA">
                                      <p:cBhvr>
                                        <p:cTn id="18" dur="2000" fill="hold"/>
                                        <p:tgtEl>
                                          <p:spTgt spid="545"/>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4.72222E-6 -1.85185E-6 L 0.19062 0.09475 L -0.0323 0.28457 " pathEditMode="relative" ptsTypes="AAA">
                                      <p:cBhvr>
                                        <p:cTn id="20" dur="2000" fill="hold"/>
                                        <p:tgtEl>
                                          <p:spTgt spid="589"/>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7.22222E-6 -4.93827E-7 L 0.1717 0.03024 L -0.1448 0.22438 " pathEditMode="relative" ptsTypes="AAA">
                                      <p:cBhvr>
                                        <p:cTn id="22" dur="2000" fill="hold"/>
                                        <p:tgtEl>
                                          <p:spTgt spid="699"/>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0052 -0.00093 L 0.17152 -0.0392 L -0.11355 0.16111 " pathEditMode="relative" ptsTypes="AAA">
                                      <p:cBhvr>
                                        <p:cTn id="24" dur="2000" fill="hold"/>
                                        <p:tgtEl>
                                          <p:spTgt spid="677"/>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6 3.08642E-6 L 0.15017 0.09537 L -0.13941 0.28549 " pathEditMode="relative" ptsTypes="AAA">
                                      <p:cBhvr>
                                        <p:cTn id="26" dur="2000" fill="hold"/>
                                        <p:tgtEl>
                                          <p:spTgt spid="633"/>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00087 -0.00062 L 0.11667 0.10124 L -0.22361 0.29383 " pathEditMode="relative" ptsTypes="AAA">
                                      <p:cBhvr>
                                        <p:cTn id="28" dur="2000" fill="hold"/>
                                        <p:tgtEl>
                                          <p:spTgt spid="1008"/>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1.66667E-6 -1.85185E-6 L 0.07917 0.10062 L -0.18872 0.29599 " pathEditMode="relative" ptsTypes="AAA">
                                      <p:cBhvr>
                                        <p:cTn id="30" dur="2000" fill="hold"/>
                                        <p:tgtEl>
                                          <p:spTgt spid="898"/>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1.66667E-6 3.7037E-7 L 0.13281 0.02624 L -0.21858 0.22161 " pathEditMode="relative" ptsTypes="AAA">
                                      <p:cBhvr>
                                        <p:cTn id="32" dur="2000" fill="hold"/>
                                        <p:tgtEl>
                                          <p:spTgt spid="611"/>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8.33333E-6 -9.87654E-7 L 0.13576 -0.0395 L -0.10365 0.15957 " pathEditMode="relative" ptsTypes="AAA">
                                      <p:cBhvr>
                                        <p:cTn id="34" dur="2000" fill="hold"/>
                                        <p:tgtEl>
                                          <p:spTgt spid="964"/>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2.5E-6 2.59259E-6 L 0.09931 -0.03951 L -0.22222 0.15154 " pathEditMode="relative" ptsTypes="AAA">
                                      <p:cBhvr>
                                        <p:cTn id="36" dur="2000" fill="hold"/>
                                        <p:tgtEl>
                                          <p:spTgt spid="942"/>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00086 -0.00092 L 0.09652 0.03334 L -0.19393 0.23118 " pathEditMode="relative" ptsTypes="AAA">
                                      <p:cBhvr>
                                        <p:cTn id="38" dur="2000" fill="hold"/>
                                        <p:tgtEl>
                                          <p:spTgt spid="920"/>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8.33333E-7 -4.93827E-7 L 0.06198 0.03303 L -0.21337 0.22408 " pathEditMode="relative" ptsTypes="AAA">
                                      <p:cBhvr>
                                        <p:cTn id="40" dur="2000" fill="hold"/>
                                        <p:tgtEl>
                                          <p:spTgt spid="854"/>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00069 0.00062 L 0.05834 -0.03241 L -0.28281 0.15864 " pathEditMode="relative" ptsTypes="AAA">
                                      <p:cBhvr>
                                        <p:cTn id="42" dur="2000" fill="hold"/>
                                        <p:tgtEl>
                                          <p:spTgt spid="832"/>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2.22222E-6 6.79012E-6 L 0.08664 -0.10616 L -0.15972 0.09569 " pathEditMode="relative" ptsTypes="AAA">
                                      <p:cBhvr>
                                        <p:cTn id="44" dur="2000" fill="hold"/>
                                        <p:tgtEl>
                                          <p:spTgt spid="810"/>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7.22222E-6 -1.85185E-6 L 0.04409 0.09537 L -0.27605 0.29043 " pathEditMode="relative" ptsTypes="AAA">
                                      <p:cBhvr>
                                        <p:cTn id="46" dur="2000" fill="hold"/>
                                        <p:tgtEl>
                                          <p:spTgt spid="876"/>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3.33333E-6 4.44444E-6 L 0.04566 -0.1034 L -0.33038 0.08919 " pathEditMode="relative" ptsTypes="AAA">
                                      <p:cBhvr>
                                        <p:cTn id="48" dur="2000" fill="hold"/>
                                        <p:tgtEl>
                                          <p:spTgt spid="788"/>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3.61111E-6 0.00062 L 0.00677 0.09722 L -0.31927 0.29383 " pathEditMode="relative" ptsTypes="AAA">
                                      <p:cBhvr>
                                        <p:cTn id="50" dur="2000" fill="hold"/>
                                        <p:tgtEl>
                                          <p:spTgt spid="1250"/>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1.66667E-6 -2.34568E-6 L 0.00834 -0.10463 L -0.2677 0.0929 " pathEditMode="relative" ptsTypes="AAA">
                                      <p:cBhvr>
                                        <p:cTn id="52" dur="2000" fill="hold"/>
                                        <p:tgtEl>
                                          <p:spTgt spid="766"/>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2.77778E-6 -2.34568E-6 L -0.02917 -0.11512 L -0.39635 0.0892 " pathEditMode="relative" ptsTypes="AAA">
                                      <p:cBhvr>
                                        <p:cTn id="54" dur="2000" fill="hold"/>
                                        <p:tgtEl>
                                          <p:spTgt spid="1162"/>
                                        </p:tgtEl>
                                        <p:attrNameLst>
                                          <p:attrName>ppt_x</p:attrName>
                                          <p:attrName>ppt_y</p:attrName>
                                        </p:attrNameLst>
                                      </p:cBhvr>
                                    </p:animMotion>
                                  </p:childTnLst>
                                </p:cTn>
                              </p:par>
                              <p:par>
                                <p:cTn id="55" presetID="0" presetClass="path" presetSubtype="0" accel="50000" decel="50000" fill="hold" nodeType="withEffect">
                                  <p:stCondLst>
                                    <p:cond delay="0"/>
                                  </p:stCondLst>
                                  <p:childTnLst>
                                    <p:animMotion origin="layout" path="M -4.44444E-6 -3.20988E-6 L -0.03055 0.09013 L -0.38715 0.29445 " pathEditMode="relative" ptsTypes="AAA">
                                      <p:cBhvr>
                                        <p:cTn id="56" dur="2000" fill="hold"/>
                                        <p:tgtEl>
                                          <p:spTgt spid="1228"/>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2.22222E-6 -8.64198E-6 L -0.07622 0.09413 L -0.40382 0.28148 " pathEditMode="relative" ptsTypes="AAA">
                                      <p:cBhvr>
                                        <p:cTn id="58" dur="2000" fill="hold"/>
                                        <p:tgtEl>
                                          <p:spTgt spid="1074"/>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8.33333E-6 3.58025E-6 L -0.05225 0.03302 L -0.3059 0.22963 " pathEditMode="relative" ptsTypes="AAA">
                                      <p:cBhvr>
                                        <p:cTn id="60" dur="2000" fill="hold"/>
                                        <p:tgtEl>
                                          <p:spTgt spid="1096"/>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8.33333E-7 -4.19753E-6 L -0.05365 -0.03179 L -0.36389 0.16605 " pathEditMode="relative" ptsTypes="AAA">
                                      <p:cBhvr>
                                        <p:cTn id="62" dur="2000" fill="hold"/>
                                        <p:tgtEl>
                                          <p:spTgt spid="1118"/>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3.61111E-6 1.85185E-6 L -0.10087 -0.10062 L -0.36129 0.09722 " pathEditMode="relative" ptsTypes="AAA">
                                      <p:cBhvr>
                                        <p:cTn id="64" dur="2000" fill="hold"/>
                                        <p:tgtEl>
                                          <p:spTgt spid="986"/>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6.11111E-6 -4.93827E-7 L -0.05902 -0.10587 L -0.40815 0.08518 " pathEditMode="relative" ptsTypes="AAA">
                                      <p:cBhvr>
                                        <p:cTn id="66" dur="2000" fill="hold"/>
                                        <p:tgtEl>
                                          <p:spTgt spid="1140"/>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8.33333E-6 -6.41975E-6 L -0.0948 0.03302 L -0.46337 0.24259 " pathEditMode="relative" ptsTypes="AAA">
                                      <p:cBhvr>
                                        <p:cTn id="68" dur="2000" fill="hold"/>
                                        <p:tgtEl>
                                          <p:spTgt spid="1382"/>
                                        </p:tgtEl>
                                        <p:attrNameLst>
                                          <p:attrName>ppt_x</p:attrName>
                                          <p:attrName>ppt_y</p:attrName>
                                        </p:attrNameLst>
                                      </p:cBhvr>
                                    </p:animMotion>
                                  </p:childTnLst>
                                </p:cTn>
                              </p:par>
                              <p:par>
                                <p:cTn id="69" presetID="0" presetClass="path" presetSubtype="0" accel="50000" decel="50000" fill="hold" nodeType="withEffect">
                                  <p:stCondLst>
                                    <p:cond delay="0"/>
                                  </p:stCondLst>
                                  <p:childTnLst>
                                    <p:animMotion origin="layout" path="M 7.22222E-6 -3.7037E-6 L -0.0927 -0.0358 L -0.47395 0.16728 " pathEditMode="relative" ptsTypes="AAA">
                                      <p:cBhvr>
                                        <p:cTn id="70" dur="2000" fill="hold"/>
                                        <p:tgtEl>
                                          <p:spTgt spid="1404"/>
                                        </p:tgtEl>
                                        <p:attrNameLst>
                                          <p:attrName>ppt_x</p:attrName>
                                          <p:attrName>ppt_y</p:attrName>
                                        </p:attrNameLst>
                                      </p:cBhvr>
                                    </p:animMotion>
                                  </p:childTnLst>
                                </p:cTn>
                              </p:par>
                              <p:par>
                                <p:cTn id="71" presetID="0" presetClass="path" presetSubtype="0" accel="50000" decel="50000" fill="hold" nodeType="withEffect">
                                  <p:stCondLst>
                                    <p:cond delay="0"/>
                                  </p:stCondLst>
                                  <p:childTnLst>
                                    <p:animMotion origin="layout" path="M -6.38889E-6 1.7284E-6 L -0.13733 -0.10617 L -0.43959 0.09043 " pathEditMode="relative" ptsTypes="AAA">
                                      <p:cBhvr>
                                        <p:cTn id="72" dur="2000" fill="hold"/>
                                        <p:tgtEl>
                                          <p:spTgt spid="1316"/>
                                        </p:tgtEl>
                                        <p:attrNameLst>
                                          <p:attrName>ppt_x</p:attrName>
                                          <p:attrName>ppt_y</p:attrName>
                                        </p:attrNameLst>
                                      </p:cBhvr>
                                    </p:animMotion>
                                  </p:childTnLst>
                                </p:cTn>
                              </p:par>
                              <p:par>
                                <p:cTn id="73" presetID="0" presetClass="path" presetSubtype="0" accel="50000" decel="50000" fill="hold" nodeType="withEffect">
                                  <p:stCondLst>
                                    <p:cond delay="0"/>
                                  </p:stCondLst>
                                  <p:childTnLst>
                                    <p:animMotion origin="layout" path="M 3.88889E-6 -1.48148E-6 L -0.13438 -0.03704 L -0.36268 0.16451 " pathEditMode="relative" ptsTypes="AAA">
                                      <p:cBhvr>
                                        <p:cTn id="74" dur="2000" fill="hold"/>
                                        <p:tgtEl>
                                          <p:spTgt spid="1338"/>
                                        </p:tgtEl>
                                        <p:attrNameLst>
                                          <p:attrName>ppt_x</p:attrName>
                                          <p:attrName>ppt_y</p:attrName>
                                        </p:attrNameLst>
                                      </p:cBhvr>
                                    </p:animMotion>
                                  </p:childTnLst>
                                </p:cTn>
                              </p:par>
                              <p:par>
                                <p:cTn id="75" presetID="0" presetClass="path" presetSubtype="0" accel="50000" decel="50000" fill="hold" nodeType="withEffect">
                                  <p:stCondLst>
                                    <p:cond delay="0"/>
                                  </p:stCondLst>
                                  <p:childTnLst>
                                    <p:animMotion origin="layout" path="M -3.61111E-6 2.22222E-6 L -0.13003 0.03025 L -0.36284 0.22932 " pathEditMode="relative" ptsTypes="AAA">
                                      <p:cBhvr>
                                        <p:cTn id="76" dur="2000" fill="hold"/>
                                        <p:tgtEl>
                                          <p:spTgt spid="1360"/>
                                        </p:tgtEl>
                                        <p:attrNameLst>
                                          <p:attrName>ppt_x</p:attrName>
                                          <p:attrName>ppt_y</p:attrName>
                                        </p:attrNameLst>
                                      </p:cBhvr>
                                    </p:animMotion>
                                  </p:childTnLst>
                                </p:cTn>
                              </p:par>
                              <p:par>
                                <p:cTn id="77" presetID="0" presetClass="path" presetSubtype="0" accel="50000" decel="50000" fill="hold" nodeType="withEffect">
                                  <p:stCondLst>
                                    <p:cond delay="0"/>
                                  </p:stCondLst>
                                  <p:childTnLst>
                                    <p:animMotion origin="layout" path="M -1.11111E-6 2.71605E-6 L -0.16424 0.03703 L -0.46788 0.23765 " pathEditMode="relative" ptsTypes="AAA">
                                      <p:cBhvr>
                                        <p:cTn id="78" dur="2000" fill="hold"/>
                                        <p:tgtEl>
                                          <p:spTgt spid="1580"/>
                                        </p:tgtEl>
                                        <p:attrNameLst>
                                          <p:attrName>ppt_x</p:attrName>
                                          <p:attrName>ppt_y</p:attrName>
                                        </p:attrNameLst>
                                      </p:cBhvr>
                                    </p:animMotion>
                                  </p:childTnLst>
                                </p:cTn>
                              </p:par>
                              <p:par>
                                <p:cTn id="79" presetID="0" presetClass="path" presetSubtype="0" accel="50000" decel="50000" fill="hold" nodeType="withEffect">
                                  <p:stCondLst>
                                    <p:cond delay="0"/>
                                  </p:stCondLst>
                                  <p:childTnLst>
                                    <p:animMotion origin="layout" path="M 0.00034 0.00093 L -0.16841 -0.04012 L -0.53403 0.1497 " pathEditMode="relative" ptsTypes="AAA">
                                      <p:cBhvr>
                                        <p:cTn id="80" dur="2000" fill="hold"/>
                                        <p:tgtEl>
                                          <p:spTgt spid="1558"/>
                                        </p:tgtEl>
                                        <p:attrNameLst>
                                          <p:attrName>ppt_x</p:attrName>
                                          <p:attrName>ppt_y</p:attrName>
                                        </p:attrNameLst>
                                      </p:cBhvr>
                                    </p:animMotion>
                                  </p:childTnLst>
                                </p:cTn>
                              </p:par>
                              <p:par>
                                <p:cTn id="81" presetID="0" presetClass="path" presetSubtype="0" accel="50000" decel="50000" fill="hold" nodeType="withEffect">
                                  <p:stCondLst>
                                    <p:cond delay="0"/>
                                  </p:stCondLst>
                                  <p:childTnLst>
                                    <p:animMotion origin="layout" path="M 8.33333E-7 8.64198E-7 L -0.17622 -0.10339 L -0.42535 0.08642 " pathEditMode="relative" ptsTypes="AAA">
                                      <p:cBhvr>
                                        <p:cTn id="82" dur="2000" fill="hold"/>
                                        <p:tgtEl>
                                          <p:spTgt spid="1536"/>
                                        </p:tgtEl>
                                        <p:attrNameLst>
                                          <p:attrName>ppt_x</p:attrName>
                                          <p:attrName>ppt_y</p:attrName>
                                        </p:attrNameLst>
                                      </p:cBhvr>
                                    </p:animMotion>
                                  </p:childTnLst>
                                </p:cTn>
                              </p:par>
                              <p:par>
                                <p:cTn id="83" presetID="0" presetClass="path" presetSubtype="0" accel="50000" decel="50000" fill="hold" nodeType="withEffect">
                                  <p:stCondLst>
                                    <p:cond delay="0"/>
                                  </p:stCondLst>
                                  <p:childTnLst>
                                    <p:animMotion origin="layout" path="M 1.94444E-6 -4.93827E-7 L -0.20607 0.02902 L -0.57986 0.22038 " pathEditMode="relative" ptsTypes="AAA">
                                      <p:cBhvr>
                                        <p:cTn id="84" dur="2000" fill="hold"/>
                                        <p:tgtEl>
                                          <p:spTgt spid="1492"/>
                                        </p:tgtEl>
                                        <p:attrNameLst>
                                          <p:attrName>ppt_x</p:attrName>
                                          <p:attrName>ppt_y</p:attrName>
                                        </p:attrNameLst>
                                      </p:cBhvr>
                                    </p:animMotion>
                                  </p:childTnLst>
                                </p:cTn>
                              </p:par>
                              <p:par>
                                <p:cTn id="85" presetID="0" presetClass="path" presetSubtype="0" accel="50000" decel="50000" fill="hold" nodeType="withEffect">
                                  <p:stCondLst>
                                    <p:cond delay="0"/>
                                  </p:stCondLst>
                                  <p:childTnLst>
                                    <p:animMotion origin="layout" path="M -1.66667E-6 -5.92593E-6 L -0.20764 -0.03303 L -0.53142 0.15802 " pathEditMode="relative" ptsTypes="AAA">
                                      <p:cBhvr>
                                        <p:cTn id="86" dur="2000" fill="hold"/>
                                        <p:tgtEl>
                                          <p:spTgt spid="1514"/>
                                        </p:tgtEl>
                                        <p:attrNameLst>
                                          <p:attrName>ppt_x</p:attrName>
                                          <p:attrName>ppt_y</p:attrName>
                                        </p:attrNameLst>
                                      </p:cBhvr>
                                    </p:animMotion>
                                  </p:childTnLst>
                                </p:cTn>
                              </p:par>
                              <p:par>
                                <p:cTn id="87" presetID="0" presetClass="path" presetSubtype="0" accel="50000" decel="50000" fill="hold" nodeType="withEffect">
                                  <p:stCondLst>
                                    <p:cond delay="0"/>
                                  </p:stCondLst>
                                  <p:childTnLst>
                                    <p:animMotion origin="layout" path="M -8.05556E-6 -6.91358E-6 L -0.24705 0.03024 L -0.56407 0.22808 " pathEditMode="relative" ptsTypes="AAA">
                                      <p:cBhvr>
                                        <p:cTn id="88" dur="2000" fill="hold"/>
                                        <p:tgtEl>
                                          <p:spTgt spid="1448"/>
                                        </p:tgtEl>
                                        <p:attrNameLst>
                                          <p:attrName>ppt_x</p:attrName>
                                          <p:attrName>ppt_y</p:attrName>
                                        </p:attrNameLst>
                                      </p:cBhvr>
                                    </p:animMotion>
                                  </p:childTnLst>
                                </p:cTn>
                              </p:par>
                              <p:par>
                                <p:cTn id="89" presetID="0" presetClass="path" presetSubtype="0" accel="50000" decel="50000" fill="hold" nodeType="withEffect">
                                  <p:stCondLst>
                                    <p:cond delay="0"/>
                                  </p:stCondLst>
                                  <p:childTnLst>
                                    <p:animMotion origin="layout" path="M 5.55556E-6 3.7037E-7 L -0.25017 -0.03827 L -0.62169 0.14753 " pathEditMode="relative" ptsTypes="AAA">
                                      <p:cBhvr>
                                        <p:cTn id="90" dur="2000" fill="hold"/>
                                        <p:tgtEl>
                                          <p:spTgt spid="1470"/>
                                        </p:tgtEl>
                                        <p:attrNameLst>
                                          <p:attrName>ppt_x</p:attrName>
                                          <p:attrName>ppt_y</p:attrName>
                                        </p:attrNameLst>
                                      </p:cBhvr>
                                    </p:animMotion>
                                  </p:childTnLst>
                                </p:cTn>
                              </p:par>
                              <p:par>
                                <p:cTn id="91" presetID="0" presetClass="path" presetSubtype="0" accel="50000" decel="50000" fill="hold" nodeType="withEffect">
                                  <p:stCondLst>
                                    <p:cond delay="0"/>
                                  </p:stCondLst>
                                  <p:childTnLst>
                                    <p:animMotion origin="layout" path="M 5E-6 8.64198E-7 L -0.35678 -0.07808 L -0.59323 0.12624 " pathEditMode="relative" ptsTypes="AAA">
                                      <p:cBhvr>
                                        <p:cTn id="92" dur="2000" fill="hold"/>
                                        <p:tgtEl>
                                          <p:spTgt spid="1624"/>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66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nodeType="clickEffect">
                                  <p:stCondLst>
                                    <p:cond delay="0"/>
                                  </p:stCondLst>
                                  <p:childTnLst>
                                    <p:animMotion origin="layout" path="M 0.00087 0.00247 L -0.25139 0.0676 " pathEditMode="relative" ptsTypes="AA">
                                      <p:cBhvr>
                                        <p:cTn id="100" dur="2000" fill="hold"/>
                                        <p:tgtEl>
                                          <p:spTgt spid="1668"/>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1676"/>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706"/>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31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313"/>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668"/>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p:cNvSpPr/>
          <p:nvPr/>
        </p:nvSpPr>
        <p:spPr>
          <a:xfrm>
            <a:off x="951043" y="2334144"/>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sp>
        <p:nvSpPr>
          <p:cNvPr id="5" name="Rectangle 4"/>
          <p:cNvSpPr/>
          <p:nvPr/>
        </p:nvSpPr>
        <p:spPr>
          <a:xfrm>
            <a:off x="1092692" y="2433237"/>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8"/>
          <p:cNvGrpSpPr>
            <a:grpSpLocks noChangeAspect="1"/>
          </p:cNvGrpSpPr>
          <p:nvPr/>
        </p:nvGrpSpPr>
        <p:grpSpPr bwMode="auto">
          <a:xfrm>
            <a:off x="1406910" y="2521133"/>
            <a:ext cx="308429" cy="308429"/>
            <a:chOff x="1338" y="1553"/>
            <a:chExt cx="1609" cy="1609"/>
          </a:xfrm>
        </p:grpSpPr>
        <p:sp>
          <p:nvSpPr>
            <p:cNvPr id="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a:grpSpLocks noChangeAspect="1"/>
          </p:cNvGrpSpPr>
          <p:nvPr/>
        </p:nvGrpSpPr>
        <p:grpSpPr bwMode="auto">
          <a:xfrm>
            <a:off x="1223157" y="3157518"/>
            <a:ext cx="308429" cy="308429"/>
            <a:chOff x="1338" y="1553"/>
            <a:chExt cx="1609" cy="1609"/>
          </a:xfrm>
        </p:grpSpPr>
        <p:sp>
          <p:nvSpPr>
            <p:cNvPr id="1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8"/>
          <p:cNvGrpSpPr>
            <a:grpSpLocks noChangeAspect="1"/>
          </p:cNvGrpSpPr>
          <p:nvPr/>
        </p:nvGrpSpPr>
        <p:grpSpPr bwMode="auto">
          <a:xfrm>
            <a:off x="1569533" y="2816433"/>
            <a:ext cx="308429" cy="308429"/>
            <a:chOff x="1338" y="1553"/>
            <a:chExt cx="1609" cy="1609"/>
          </a:xfrm>
        </p:grpSpPr>
        <p:sp>
          <p:nvSpPr>
            <p:cNvPr id="1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102435" y="2439144"/>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8"/>
          <p:cNvGrpSpPr>
            <a:grpSpLocks noChangeAspect="1"/>
          </p:cNvGrpSpPr>
          <p:nvPr/>
        </p:nvGrpSpPr>
        <p:grpSpPr bwMode="auto">
          <a:xfrm>
            <a:off x="7416653" y="2527040"/>
            <a:ext cx="308429" cy="308429"/>
            <a:chOff x="1338" y="1553"/>
            <a:chExt cx="1609" cy="1609"/>
          </a:xfrm>
        </p:grpSpPr>
        <p:sp>
          <p:nvSpPr>
            <p:cNvPr id="1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8"/>
          <p:cNvGrpSpPr>
            <a:grpSpLocks noChangeAspect="1"/>
          </p:cNvGrpSpPr>
          <p:nvPr/>
        </p:nvGrpSpPr>
        <p:grpSpPr bwMode="auto">
          <a:xfrm>
            <a:off x="7232900" y="3163425"/>
            <a:ext cx="308429" cy="308429"/>
            <a:chOff x="1338" y="1553"/>
            <a:chExt cx="1609" cy="1609"/>
          </a:xfrm>
        </p:grpSpPr>
        <p:sp>
          <p:nvSpPr>
            <p:cNvPr id="2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8"/>
          <p:cNvGrpSpPr>
            <a:grpSpLocks noChangeAspect="1"/>
          </p:cNvGrpSpPr>
          <p:nvPr/>
        </p:nvGrpSpPr>
        <p:grpSpPr bwMode="auto">
          <a:xfrm>
            <a:off x="7579276" y="2822340"/>
            <a:ext cx="308429" cy="308429"/>
            <a:chOff x="1338" y="1553"/>
            <a:chExt cx="1609" cy="1609"/>
          </a:xfrm>
        </p:grpSpPr>
        <p:sp>
          <p:nvSpPr>
            <p:cNvPr id="2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5259651" y="2640678"/>
            <a:ext cx="1355116" cy="665740"/>
            <a:chOff x="6193110" y="1634670"/>
            <a:chExt cx="1355116" cy="665740"/>
          </a:xfrm>
        </p:grpSpPr>
        <p:grpSp>
          <p:nvGrpSpPr>
            <p:cNvPr id="26" name="Group 8"/>
            <p:cNvGrpSpPr>
              <a:grpSpLocks noChangeAspect="1"/>
            </p:cNvGrpSpPr>
            <p:nvPr/>
          </p:nvGrpSpPr>
          <p:grpSpPr bwMode="auto">
            <a:xfrm>
              <a:off x="6539627" y="1651361"/>
              <a:ext cx="308429" cy="308429"/>
              <a:chOff x="1338" y="1553"/>
              <a:chExt cx="1609" cy="1609"/>
            </a:xfrm>
          </p:grpSpPr>
          <p:sp>
            <p:nvSpPr>
              <p:cNvPr id="4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8"/>
            <p:cNvGrpSpPr>
              <a:grpSpLocks noChangeAspect="1"/>
            </p:cNvGrpSpPr>
            <p:nvPr/>
          </p:nvGrpSpPr>
          <p:grpSpPr bwMode="auto">
            <a:xfrm>
              <a:off x="6888303" y="1991981"/>
              <a:ext cx="308429" cy="308429"/>
              <a:chOff x="1338" y="1553"/>
              <a:chExt cx="1609" cy="1609"/>
            </a:xfrm>
          </p:grpSpPr>
          <p:sp>
            <p:nvSpPr>
              <p:cNvPr id="4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8"/>
            <p:cNvGrpSpPr>
              <a:grpSpLocks noChangeAspect="1"/>
            </p:cNvGrpSpPr>
            <p:nvPr/>
          </p:nvGrpSpPr>
          <p:grpSpPr bwMode="auto">
            <a:xfrm>
              <a:off x="6886144" y="1634670"/>
              <a:ext cx="308429" cy="308429"/>
              <a:chOff x="1338" y="1553"/>
              <a:chExt cx="1609" cy="1609"/>
            </a:xfrm>
          </p:grpSpPr>
          <p:sp>
            <p:nvSpPr>
              <p:cNvPr id="3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8"/>
            <p:cNvGrpSpPr>
              <a:grpSpLocks noChangeAspect="1"/>
            </p:cNvGrpSpPr>
            <p:nvPr/>
          </p:nvGrpSpPr>
          <p:grpSpPr bwMode="auto">
            <a:xfrm>
              <a:off x="6559237" y="1990831"/>
              <a:ext cx="308429" cy="308429"/>
              <a:chOff x="1338" y="1553"/>
              <a:chExt cx="1609" cy="1609"/>
            </a:xfrm>
          </p:grpSpPr>
          <p:sp>
            <p:nvSpPr>
              <p:cNvPr id="3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8"/>
            <p:cNvGrpSpPr>
              <a:grpSpLocks noChangeAspect="1"/>
            </p:cNvGrpSpPr>
            <p:nvPr/>
          </p:nvGrpSpPr>
          <p:grpSpPr bwMode="auto">
            <a:xfrm>
              <a:off x="6193110" y="1645940"/>
              <a:ext cx="308429" cy="308429"/>
              <a:chOff x="1338" y="1553"/>
              <a:chExt cx="1609" cy="1609"/>
            </a:xfrm>
          </p:grpSpPr>
          <p:sp>
            <p:nvSpPr>
              <p:cNvPr id="3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8"/>
            <p:cNvGrpSpPr>
              <a:grpSpLocks noChangeAspect="1"/>
            </p:cNvGrpSpPr>
            <p:nvPr/>
          </p:nvGrpSpPr>
          <p:grpSpPr bwMode="auto">
            <a:xfrm>
              <a:off x="7239797" y="1990166"/>
              <a:ext cx="308429" cy="308429"/>
              <a:chOff x="1338" y="1553"/>
              <a:chExt cx="1609" cy="1609"/>
            </a:xfrm>
          </p:grpSpPr>
          <p:sp>
            <p:nvSpPr>
              <p:cNvPr id="3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4" name="Group 43"/>
          <p:cNvGrpSpPr/>
          <p:nvPr/>
        </p:nvGrpSpPr>
        <p:grpSpPr>
          <a:xfrm>
            <a:off x="2128052" y="2665119"/>
            <a:ext cx="1355116" cy="665740"/>
            <a:chOff x="6193110" y="1634670"/>
            <a:chExt cx="1355116" cy="665740"/>
          </a:xfrm>
        </p:grpSpPr>
        <p:grpSp>
          <p:nvGrpSpPr>
            <p:cNvPr id="45" name="Group 8"/>
            <p:cNvGrpSpPr>
              <a:grpSpLocks noChangeAspect="1"/>
            </p:cNvGrpSpPr>
            <p:nvPr/>
          </p:nvGrpSpPr>
          <p:grpSpPr bwMode="auto">
            <a:xfrm>
              <a:off x="6539627" y="1651361"/>
              <a:ext cx="308429" cy="308429"/>
              <a:chOff x="1338" y="1553"/>
              <a:chExt cx="1609" cy="1609"/>
            </a:xfrm>
          </p:grpSpPr>
          <p:sp>
            <p:nvSpPr>
              <p:cNvPr id="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8"/>
            <p:cNvGrpSpPr>
              <a:grpSpLocks noChangeAspect="1"/>
            </p:cNvGrpSpPr>
            <p:nvPr/>
          </p:nvGrpSpPr>
          <p:grpSpPr bwMode="auto">
            <a:xfrm>
              <a:off x="6888303" y="1991981"/>
              <a:ext cx="308429" cy="308429"/>
              <a:chOff x="1338" y="1553"/>
              <a:chExt cx="1609" cy="1609"/>
            </a:xfrm>
          </p:grpSpPr>
          <p:sp>
            <p:nvSpPr>
              <p:cNvPr id="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8"/>
            <p:cNvGrpSpPr>
              <a:grpSpLocks noChangeAspect="1"/>
            </p:cNvGrpSpPr>
            <p:nvPr/>
          </p:nvGrpSpPr>
          <p:grpSpPr bwMode="auto">
            <a:xfrm>
              <a:off x="6886144" y="1634670"/>
              <a:ext cx="308429" cy="308429"/>
              <a:chOff x="1338" y="1553"/>
              <a:chExt cx="1609" cy="1609"/>
            </a:xfrm>
          </p:grpSpPr>
          <p:sp>
            <p:nvSpPr>
              <p:cNvPr id="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8"/>
            <p:cNvGrpSpPr>
              <a:grpSpLocks noChangeAspect="1"/>
            </p:cNvGrpSpPr>
            <p:nvPr/>
          </p:nvGrpSpPr>
          <p:grpSpPr bwMode="auto">
            <a:xfrm>
              <a:off x="6559237" y="1990831"/>
              <a:ext cx="308429" cy="308429"/>
              <a:chOff x="1338" y="1553"/>
              <a:chExt cx="1609" cy="1609"/>
            </a:xfrm>
          </p:grpSpPr>
          <p:sp>
            <p:nvSpPr>
              <p:cNvPr id="5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8"/>
            <p:cNvGrpSpPr>
              <a:grpSpLocks noChangeAspect="1"/>
            </p:cNvGrpSpPr>
            <p:nvPr/>
          </p:nvGrpSpPr>
          <p:grpSpPr bwMode="auto">
            <a:xfrm>
              <a:off x="6193110" y="1645940"/>
              <a:ext cx="308429" cy="308429"/>
              <a:chOff x="1338" y="1553"/>
              <a:chExt cx="1609" cy="1609"/>
            </a:xfrm>
          </p:grpSpPr>
          <p:sp>
            <p:nvSpPr>
              <p:cNvPr id="5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8"/>
            <p:cNvGrpSpPr>
              <a:grpSpLocks noChangeAspect="1"/>
            </p:cNvGrpSpPr>
            <p:nvPr/>
          </p:nvGrpSpPr>
          <p:grpSpPr bwMode="auto">
            <a:xfrm>
              <a:off x="7239797" y="1990166"/>
              <a:ext cx="308429" cy="308429"/>
              <a:chOff x="1338" y="1553"/>
              <a:chExt cx="1609" cy="1609"/>
            </a:xfrm>
          </p:grpSpPr>
          <p:sp>
            <p:nvSpPr>
              <p:cNvPr id="5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p:cNvGrpSpPr/>
          <p:nvPr/>
        </p:nvGrpSpPr>
        <p:grpSpPr>
          <a:xfrm>
            <a:off x="3169072" y="2648473"/>
            <a:ext cx="1355116" cy="665740"/>
            <a:chOff x="6193110" y="1634670"/>
            <a:chExt cx="1355116" cy="665740"/>
          </a:xfrm>
        </p:grpSpPr>
        <p:grpSp>
          <p:nvGrpSpPr>
            <p:cNvPr id="64" name="Group 8"/>
            <p:cNvGrpSpPr>
              <a:grpSpLocks noChangeAspect="1"/>
            </p:cNvGrpSpPr>
            <p:nvPr/>
          </p:nvGrpSpPr>
          <p:grpSpPr bwMode="auto">
            <a:xfrm>
              <a:off x="6539627" y="1651361"/>
              <a:ext cx="308429" cy="308429"/>
              <a:chOff x="1338" y="1553"/>
              <a:chExt cx="1609" cy="1609"/>
            </a:xfrm>
          </p:grpSpPr>
          <p:sp>
            <p:nvSpPr>
              <p:cNvPr id="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8"/>
            <p:cNvGrpSpPr>
              <a:grpSpLocks noChangeAspect="1"/>
            </p:cNvGrpSpPr>
            <p:nvPr/>
          </p:nvGrpSpPr>
          <p:grpSpPr bwMode="auto">
            <a:xfrm>
              <a:off x="6888303" y="1991981"/>
              <a:ext cx="308429" cy="308429"/>
              <a:chOff x="1338" y="1553"/>
              <a:chExt cx="1609" cy="1609"/>
            </a:xfrm>
          </p:grpSpPr>
          <p:sp>
            <p:nvSpPr>
              <p:cNvPr id="7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 name="Group 8"/>
            <p:cNvGrpSpPr>
              <a:grpSpLocks noChangeAspect="1"/>
            </p:cNvGrpSpPr>
            <p:nvPr/>
          </p:nvGrpSpPr>
          <p:grpSpPr bwMode="auto">
            <a:xfrm>
              <a:off x="6886144" y="1634670"/>
              <a:ext cx="308429" cy="308429"/>
              <a:chOff x="1338" y="1553"/>
              <a:chExt cx="1609" cy="1609"/>
            </a:xfrm>
          </p:grpSpPr>
          <p:sp>
            <p:nvSpPr>
              <p:cNvPr id="7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8"/>
            <p:cNvGrpSpPr>
              <a:grpSpLocks noChangeAspect="1"/>
            </p:cNvGrpSpPr>
            <p:nvPr/>
          </p:nvGrpSpPr>
          <p:grpSpPr bwMode="auto">
            <a:xfrm>
              <a:off x="6559237" y="1990831"/>
              <a:ext cx="308429" cy="308429"/>
              <a:chOff x="1338" y="1553"/>
              <a:chExt cx="1609" cy="1609"/>
            </a:xfrm>
          </p:grpSpPr>
          <p:sp>
            <p:nvSpPr>
              <p:cNvPr id="7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 name="Group 8"/>
            <p:cNvGrpSpPr>
              <a:grpSpLocks noChangeAspect="1"/>
            </p:cNvGrpSpPr>
            <p:nvPr/>
          </p:nvGrpSpPr>
          <p:grpSpPr bwMode="auto">
            <a:xfrm>
              <a:off x="6193110" y="1645940"/>
              <a:ext cx="308429" cy="308429"/>
              <a:chOff x="1338" y="1553"/>
              <a:chExt cx="1609" cy="1609"/>
            </a:xfrm>
          </p:grpSpPr>
          <p:sp>
            <p:nvSpPr>
              <p:cNvPr id="7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 name="Group 8"/>
            <p:cNvGrpSpPr>
              <a:grpSpLocks noChangeAspect="1"/>
            </p:cNvGrpSpPr>
            <p:nvPr/>
          </p:nvGrpSpPr>
          <p:grpSpPr bwMode="auto">
            <a:xfrm>
              <a:off x="7239797" y="1990166"/>
              <a:ext cx="308429" cy="308429"/>
              <a:chOff x="1338" y="1553"/>
              <a:chExt cx="1609" cy="1609"/>
            </a:xfrm>
          </p:grpSpPr>
          <p:sp>
            <p:nvSpPr>
              <p:cNvPr id="7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2" name="Group 81"/>
          <p:cNvGrpSpPr/>
          <p:nvPr/>
        </p:nvGrpSpPr>
        <p:grpSpPr>
          <a:xfrm>
            <a:off x="4209031" y="2638820"/>
            <a:ext cx="1355116" cy="665740"/>
            <a:chOff x="6193110" y="1634670"/>
            <a:chExt cx="1355116" cy="665740"/>
          </a:xfrm>
        </p:grpSpPr>
        <p:grpSp>
          <p:nvGrpSpPr>
            <p:cNvPr id="83" name="Group 8"/>
            <p:cNvGrpSpPr>
              <a:grpSpLocks noChangeAspect="1"/>
            </p:cNvGrpSpPr>
            <p:nvPr/>
          </p:nvGrpSpPr>
          <p:grpSpPr bwMode="auto">
            <a:xfrm>
              <a:off x="6539627" y="1651361"/>
              <a:ext cx="308429" cy="308429"/>
              <a:chOff x="1338" y="1553"/>
              <a:chExt cx="1609" cy="1609"/>
            </a:xfrm>
          </p:grpSpPr>
          <p:sp>
            <p:nvSpPr>
              <p:cNvPr id="9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4" name="Group 8"/>
            <p:cNvGrpSpPr>
              <a:grpSpLocks noChangeAspect="1"/>
            </p:cNvGrpSpPr>
            <p:nvPr/>
          </p:nvGrpSpPr>
          <p:grpSpPr bwMode="auto">
            <a:xfrm>
              <a:off x="6888303" y="1991981"/>
              <a:ext cx="308429" cy="308429"/>
              <a:chOff x="1338" y="1553"/>
              <a:chExt cx="1609" cy="1609"/>
            </a:xfrm>
          </p:grpSpPr>
          <p:sp>
            <p:nvSpPr>
              <p:cNvPr id="9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 name="Group 8"/>
            <p:cNvGrpSpPr>
              <a:grpSpLocks noChangeAspect="1"/>
            </p:cNvGrpSpPr>
            <p:nvPr/>
          </p:nvGrpSpPr>
          <p:grpSpPr bwMode="auto">
            <a:xfrm>
              <a:off x="6886144" y="1634670"/>
              <a:ext cx="308429" cy="308429"/>
              <a:chOff x="1338" y="1553"/>
              <a:chExt cx="1609" cy="1609"/>
            </a:xfrm>
          </p:grpSpPr>
          <p:sp>
            <p:nvSpPr>
              <p:cNvPr id="9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 name="Group 8"/>
            <p:cNvGrpSpPr>
              <a:grpSpLocks noChangeAspect="1"/>
            </p:cNvGrpSpPr>
            <p:nvPr/>
          </p:nvGrpSpPr>
          <p:grpSpPr bwMode="auto">
            <a:xfrm>
              <a:off x="6559237" y="1990831"/>
              <a:ext cx="308429" cy="308429"/>
              <a:chOff x="1338" y="1553"/>
              <a:chExt cx="1609" cy="1609"/>
            </a:xfrm>
          </p:grpSpPr>
          <p:sp>
            <p:nvSpPr>
              <p:cNvPr id="9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 name="Group 8"/>
            <p:cNvGrpSpPr>
              <a:grpSpLocks noChangeAspect="1"/>
            </p:cNvGrpSpPr>
            <p:nvPr/>
          </p:nvGrpSpPr>
          <p:grpSpPr bwMode="auto">
            <a:xfrm>
              <a:off x="6193110" y="1645940"/>
              <a:ext cx="308429" cy="308429"/>
              <a:chOff x="1338" y="1553"/>
              <a:chExt cx="1609" cy="1609"/>
            </a:xfrm>
          </p:grpSpPr>
          <p:sp>
            <p:nvSpPr>
              <p:cNvPr id="9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 name="Group 8"/>
            <p:cNvGrpSpPr>
              <a:grpSpLocks noChangeAspect="1"/>
            </p:cNvGrpSpPr>
            <p:nvPr/>
          </p:nvGrpSpPr>
          <p:grpSpPr bwMode="auto">
            <a:xfrm>
              <a:off x="7239797" y="1990166"/>
              <a:ext cx="308429" cy="308429"/>
              <a:chOff x="1338" y="1553"/>
              <a:chExt cx="1609" cy="1609"/>
            </a:xfrm>
          </p:grpSpPr>
          <p:sp>
            <p:nvSpPr>
              <p:cNvPr id="8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1" name="Group 8"/>
          <p:cNvGrpSpPr>
            <a:grpSpLocks noChangeAspect="1"/>
          </p:cNvGrpSpPr>
          <p:nvPr/>
        </p:nvGrpSpPr>
        <p:grpSpPr bwMode="auto">
          <a:xfrm>
            <a:off x="2135722" y="3018181"/>
            <a:ext cx="308429" cy="308429"/>
            <a:chOff x="1338" y="1553"/>
            <a:chExt cx="1609" cy="1609"/>
          </a:xfrm>
        </p:grpSpPr>
        <p:sp>
          <p:nvSpPr>
            <p:cNvPr id="10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4" name="Group 103"/>
          <p:cNvGrpSpPr/>
          <p:nvPr/>
        </p:nvGrpSpPr>
        <p:grpSpPr>
          <a:xfrm>
            <a:off x="6328685" y="2646914"/>
            <a:ext cx="669373" cy="658354"/>
            <a:chOff x="6886798" y="1284745"/>
            <a:chExt cx="669373" cy="658354"/>
          </a:xfrm>
        </p:grpSpPr>
        <p:grpSp>
          <p:nvGrpSpPr>
            <p:cNvPr id="105" name="Group 8"/>
            <p:cNvGrpSpPr>
              <a:grpSpLocks noChangeAspect="1"/>
            </p:cNvGrpSpPr>
            <p:nvPr/>
          </p:nvGrpSpPr>
          <p:grpSpPr bwMode="auto">
            <a:xfrm>
              <a:off x="6886798" y="1284745"/>
              <a:ext cx="308429" cy="308429"/>
              <a:chOff x="1338" y="1553"/>
              <a:chExt cx="1609" cy="1609"/>
            </a:xfrm>
          </p:grpSpPr>
          <p:sp>
            <p:nvSpPr>
              <p:cNvPr id="11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6" name="Group 8"/>
            <p:cNvGrpSpPr>
              <a:grpSpLocks noChangeAspect="1"/>
            </p:cNvGrpSpPr>
            <p:nvPr/>
          </p:nvGrpSpPr>
          <p:grpSpPr bwMode="auto">
            <a:xfrm>
              <a:off x="7247742" y="1284745"/>
              <a:ext cx="308429" cy="308429"/>
              <a:chOff x="1338" y="1553"/>
              <a:chExt cx="1609" cy="1609"/>
            </a:xfrm>
          </p:grpSpPr>
          <p:sp>
            <p:nvSpPr>
              <p:cNvPr id="11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8"/>
            <p:cNvGrpSpPr>
              <a:grpSpLocks noChangeAspect="1"/>
            </p:cNvGrpSpPr>
            <p:nvPr/>
          </p:nvGrpSpPr>
          <p:grpSpPr bwMode="auto">
            <a:xfrm>
              <a:off x="7245217" y="1634670"/>
              <a:ext cx="308429" cy="308429"/>
              <a:chOff x="1338" y="1553"/>
              <a:chExt cx="1609" cy="1609"/>
            </a:xfrm>
          </p:grpSpPr>
          <p:sp>
            <p:nvSpPr>
              <p:cNvPr id="10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4" name="Group 113"/>
          <p:cNvGrpSpPr/>
          <p:nvPr/>
        </p:nvGrpSpPr>
        <p:grpSpPr>
          <a:xfrm>
            <a:off x="2665393" y="2327940"/>
            <a:ext cx="2684258" cy="324483"/>
            <a:chOff x="5961656" y="1966756"/>
            <a:chExt cx="2684258" cy="324483"/>
          </a:xfrm>
        </p:grpSpPr>
        <p:grpSp>
          <p:nvGrpSpPr>
            <p:cNvPr id="115" name="Group 8"/>
            <p:cNvGrpSpPr>
              <a:grpSpLocks noChangeAspect="1"/>
            </p:cNvGrpSpPr>
            <p:nvPr/>
          </p:nvGrpSpPr>
          <p:grpSpPr bwMode="auto">
            <a:xfrm>
              <a:off x="6637114" y="1969632"/>
              <a:ext cx="308429" cy="308429"/>
              <a:chOff x="1338" y="1553"/>
              <a:chExt cx="1609" cy="1609"/>
            </a:xfrm>
          </p:grpSpPr>
          <p:sp>
            <p:nvSpPr>
              <p:cNvPr id="13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6" name="Group 8"/>
            <p:cNvGrpSpPr>
              <a:grpSpLocks noChangeAspect="1"/>
            </p:cNvGrpSpPr>
            <p:nvPr/>
          </p:nvGrpSpPr>
          <p:grpSpPr bwMode="auto">
            <a:xfrm>
              <a:off x="6975133" y="1974383"/>
              <a:ext cx="308429" cy="308429"/>
              <a:chOff x="1338" y="1553"/>
              <a:chExt cx="1609" cy="1609"/>
            </a:xfrm>
          </p:grpSpPr>
          <p:sp>
            <p:nvSpPr>
              <p:cNvPr id="13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7" name="Group 8"/>
            <p:cNvGrpSpPr>
              <a:grpSpLocks noChangeAspect="1"/>
            </p:cNvGrpSpPr>
            <p:nvPr/>
          </p:nvGrpSpPr>
          <p:grpSpPr bwMode="auto">
            <a:xfrm>
              <a:off x="7317715" y="1967817"/>
              <a:ext cx="308429" cy="308429"/>
              <a:chOff x="1338" y="1553"/>
              <a:chExt cx="1609" cy="1609"/>
            </a:xfrm>
          </p:grpSpPr>
          <p:sp>
            <p:nvSpPr>
              <p:cNvPr id="1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8" name="Group 8"/>
            <p:cNvGrpSpPr>
              <a:grpSpLocks noChangeAspect="1"/>
            </p:cNvGrpSpPr>
            <p:nvPr/>
          </p:nvGrpSpPr>
          <p:grpSpPr bwMode="auto">
            <a:xfrm>
              <a:off x="7655734" y="1972568"/>
              <a:ext cx="308429" cy="308429"/>
              <a:chOff x="1338" y="1553"/>
              <a:chExt cx="1609" cy="1609"/>
            </a:xfrm>
          </p:grpSpPr>
          <p:sp>
            <p:nvSpPr>
              <p:cNvPr id="13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9" name="Group 8"/>
            <p:cNvGrpSpPr>
              <a:grpSpLocks noChangeAspect="1"/>
            </p:cNvGrpSpPr>
            <p:nvPr/>
          </p:nvGrpSpPr>
          <p:grpSpPr bwMode="auto">
            <a:xfrm>
              <a:off x="7999466" y="1966756"/>
              <a:ext cx="308429" cy="308429"/>
              <a:chOff x="1338" y="1553"/>
              <a:chExt cx="1609" cy="1609"/>
            </a:xfrm>
          </p:grpSpPr>
          <p:sp>
            <p:nvSpPr>
              <p:cNvPr id="12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0" name="Group 8"/>
            <p:cNvGrpSpPr>
              <a:grpSpLocks noChangeAspect="1"/>
            </p:cNvGrpSpPr>
            <p:nvPr/>
          </p:nvGrpSpPr>
          <p:grpSpPr bwMode="auto">
            <a:xfrm>
              <a:off x="8337485" y="1971507"/>
              <a:ext cx="308429" cy="308429"/>
              <a:chOff x="1338" y="1553"/>
              <a:chExt cx="1609" cy="1609"/>
            </a:xfrm>
          </p:grpSpPr>
          <p:sp>
            <p:nvSpPr>
              <p:cNvPr id="12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8"/>
            <p:cNvGrpSpPr>
              <a:grpSpLocks noChangeAspect="1"/>
            </p:cNvGrpSpPr>
            <p:nvPr/>
          </p:nvGrpSpPr>
          <p:grpSpPr bwMode="auto">
            <a:xfrm>
              <a:off x="5961656" y="1978059"/>
              <a:ext cx="308429" cy="308429"/>
              <a:chOff x="1338" y="1553"/>
              <a:chExt cx="1609" cy="1609"/>
            </a:xfrm>
          </p:grpSpPr>
          <p:sp>
            <p:nvSpPr>
              <p:cNvPr id="12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 name="Group 8"/>
            <p:cNvGrpSpPr>
              <a:grpSpLocks noChangeAspect="1"/>
            </p:cNvGrpSpPr>
            <p:nvPr/>
          </p:nvGrpSpPr>
          <p:grpSpPr bwMode="auto">
            <a:xfrm>
              <a:off x="6299675" y="1982810"/>
              <a:ext cx="308429" cy="308429"/>
              <a:chOff x="1338" y="1553"/>
              <a:chExt cx="1609" cy="1609"/>
            </a:xfrm>
          </p:grpSpPr>
          <p:sp>
            <p:nvSpPr>
              <p:cNvPr id="12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9" name="Group 138"/>
          <p:cNvGrpSpPr/>
          <p:nvPr/>
        </p:nvGrpSpPr>
        <p:grpSpPr>
          <a:xfrm>
            <a:off x="3646115" y="3364717"/>
            <a:ext cx="2684258" cy="324483"/>
            <a:chOff x="5961656" y="1966756"/>
            <a:chExt cx="2684258" cy="324483"/>
          </a:xfrm>
        </p:grpSpPr>
        <p:grpSp>
          <p:nvGrpSpPr>
            <p:cNvPr id="140" name="Group 8"/>
            <p:cNvGrpSpPr>
              <a:grpSpLocks noChangeAspect="1"/>
            </p:cNvGrpSpPr>
            <p:nvPr/>
          </p:nvGrpSpPr>
          <p:grpSpPr bwMode="auto">
            <a:xfrm>
              <a:off x="6637114" y="1969632"/>
              <a:ext cx="308429" cy="308429"/>
              <a:chOff x="1338" y="1553"/>
              <a:chExt cx="1609" cy="1609"/>
            </a:xfrm>
          </p:grpSpPr>
          <p:sp>
            <p:nvSpPr>
              <p:cNvPr id="16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1" name="Group 8"/>
            <p:cNvGrpSpPr>
              <a:grpSpLocks noChangeAspect="1"/>
            </p:cNvGrpSpPr>
            <p:nvPr/>
          </p:nvGrpSpPr>
          <p:grpSpPr bwMode="auto">
            <a:xfrm>
              <a:off x="6975133" y="1974383"/>
              <a:ext cx="308429" cy="308429"/>
              <a:chOff x="1338" y="1553"/>
              <a:chExt cx="1609" cy="1609"/>
            </a:xfrm>
          </p:grpSpPr>
          <p:sp>
            <p:nvSpPr>
              <p:cNvPr id="16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2" name="Group 8"/>
            <p:cNvGrpSpPr>
              <a:grpSpLocks noChangeAspect="1"/>
            </p:cNvGrpSpPr>
            <p:nvPr/>
          </p:nvGrpSpPr>
          <p:grpSpPr bwMode="auto">
            <a:xfrm>
              <a:off x="7317715" y="1967817"/>
              <a:ext cx="308429" cy="308429"/>
              <a:chOff x="1338" y="1553"/>
              <a:chExt cx="1609" cy="1609"/>
            </a:xfrm>
          </p:grpSpPr>
          <p:sp>
            <p:nvSpPr>
              <p:cNvPr id="15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 name="Group 8"/>
            <p:cNvGrpSpPr>
              <a:grpSpLocks noChangeAspect="1"/>
            </p:cNvGrpSpPr>
            <p:nvPr/>
          </p:nvGrpSpPr>
          <p:grpSpPr bwMode="auto">
            <a:xfrm>
              <a:off x="7655734" y="1972568"/>
              <a:ext cx="308429" cy="308429"/>
              <a:chOff x="1338" y="1553"/>
              <a:chExt cx="1609" cy="1609"/>
            </a:xfrm>
          </p:grpSpPr>
          <p:sp>
            <p:nvSpPr>
              <p:cNvPr id="15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 name="Group 8"/>
            <p:cNvGrpSpPr>
              <a:grpSpLocks noChangeAspect="1"/>
            </p:cNvGrpSpPr>
            <p:nvPr/>
          </p:nvGrpSpPr>
          <p:grpSpPr bwMode="auto">
            <a:xfrm>
              <a:off x="7999466" y="1966756"/>
              <a:ext cx="308429" cy="308429"/>
              <a:chOff x="1338" y="1553"/>
              <a:chExt cx="1609" cy="1609"/>
            </a:xfrm>
          </p:grpSpPr>
          <p:sp>
            <p:nvSpPr>
              <p:cNvPr id="1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5" name="Group 8"/>
            <p:cNvGrpSpPr>
              <a:grpSpLocks noChangeAspect="1"/>
            </p:cNvGrpSpPr>
            <p:nvPr/>
          </p:nvGrpSpPr>
          <p:grpSpPr bwMode="auto">
            <a:xfrm>
              <a:off x="8337485" y="1971507"/>
              <a:ext cx="308429" cy="308429"/>
              <a:chOff x="1338" y="1553"/>
              <a:chExt cx="1609" cy="1609"/>
            </a:xfrm>
          </p:grpSpPr>
          <p:sp>
            <p:nvSpPr>
              <p:cNvPr id="1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 name="Group 8"/>
            <p:cNvGrpSpPr>
              <a:grpSpLocks noChangeAspect="1"/>
            </p:cNvGrpSpPr>
            <p:nvPr/>
          </p:nvGrpSpPr>
          <p:grpSpPr bwMode="auto">
            <a:xfrm>
              <a:off x="5961656" y="1978059"/>
              <a:ext cx="308429" cy="308429"/>
              <a:chOff x="1338" y="1553"/>
              <a:chExt cx="1609" cy="1609"/>
            </a:xfrm>
          </p:grpSpPr>
          <p:sp>
            <p:nvSpPr>
              <p:cNvPr id="15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7" name="Group 8"/>
            <p:cNvGrpSpPr>
              <a:grpSpLocks noChangeAspect="1"/>
            </p:cNvGrpSpPr>
            <p:nvPr/>
          </p:nvGrpSpPr>
          <p:grpSpPr bwMode="auto">
            <a:xfrm>
              <a:off x="6299675" y="1982810"/>
              <a:ext cx="308429" cy="308429"/>
              <a:chOff x="1338" y="1553"/>
              <a:chExt cx="1609" cy="1609"/>
            </a:xfrm>
          </p:grpSpPr>
          <p:sp>
            <p:nvSpPr>
              <p:cNvPr id="14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65" name="Shape 731"/>
          <p:cNvSpPr txBox="1"/>
          <p:nvPr/>
        </p:nvSpPr>
        <p:spPr>
          <a:xfrm>
            <a:off x="892277" y="149337"/>
            <a:ext cx="7449061" cy="510816"/>
          </a:xfrm>
          <a:prstGeom prst="rect">
            <a:avLst/>
          </a:prstGeom>
          <a:noFill/>
          <a:ln>
            <a:noFill/>
          </a:ln>
        </p:spPr>
        <p:txBody>
          <a:bodyPr lIns="91425" tIns="91425" rIns="91425" bIns="91425" anchor="b" anchorCtr="0">
            <a:noAutofit/>
          </a:bodyPr>
          <a:lstStyle/>
          <a:p>
            <a:pPr lvl="0" algn="ctr"/>
            <a:r>
              <a:rPr lang="en-US" sz="2800" dirty="0" smtClean="0"/>
              <a:t>Patching Apps w/o a Platform</a:t>
            </a:r>
            <a:endParaRPr lang="en" sz="2800" dirty="0">
              <a:solidFill>
                <a:srgbClr val="000000"/>
              </a:solidFill>
            </a:endParaRPr>
          </a:p>
        </p:txBody>
      </p:sp>
      <p:grpSp>
        <p:nvGrpSpPr>
          <p:cNvPr id="168" name="Group 167"/>
          <p:cNvGrpSpPr/>
          <p:nvPr/>
        </p:nvGrpSpPr>
        <p:grpSpPr>
          <a:xfrm>
            <a:off x="2133153" y="2657369"/>
            <a:ext cx="378778" cy="344115"/>
            <a:chOff x="2263273" y="1321989"/>
            <a:chExt cx="378778" cy="344115"/>
          </a:xfrm>
        </p:grpSpPr>
        <p:pic>
          <p:nvPicPr>
            <p:cNvPr id="166" name="Picture 1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67" name="Picture 16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69" name="Group 812"/>
          <p:cNvGrpSpPr>
            <a:grpSpLocks noChangeAspect="1"/>
          </p:cNvGrpSpPr>
          <p:nvPr/>
        </p:nvGrpSpPr>
        <p:grpSpPr bwMode="auto">
          <a:xfrm>
            <a:off x="4186558" y="3884358"/>
            <a:ext cx="767708" cy="767708"/>
            <a:chOff x="6034" y="3314"/>
            <a:chExt cx="386" cy="386"/>
          </a:xfrm>
        </p:grpSpPr>
        <p:sp>
          <p:nvSpPr>
            <p:cNvPr id="170"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7" name="Group 186"/>
          <p:cNvGrpSpPr/>
          <p:nvPr/>
        </p:nvGrpSpPr>
        <p:grpSpPr>
          <a:xfrm>
            <a:off x="4186149" y="3884358"/>
            <a:ext cx="768096" cy="943515"/>
            <a:chOff x="7020246" y="4185275"/>
            <a:chExt cx="768096" cy="943515"/>
          </a:xfrm>
        </p:grpSpPr>
        <p:grpSp>
          <p:nvGrpSpPr>
            <p:cNvPr id="188" name="Group 67"/>
            <p:cNvGrpSpPr>
              <a:grpSpLocks noChangeAspect="1"/>
            </p:cNvGrpSpPr>
            <p:nvPr/>
          </p:nvGrpSpPr>
          <p:grpSpPr bwMode="auto">
            <a:xfrm>
              <a:off x="7020246" y="4360694"/>
              <a:ext cx="768096" cy="768096"/>
              <a:chOff x="4173" y="2802"/>
              <a:chExt cx="386" cy="386"/>
            </a:xfrm>
          </p:grpSpPr>
          <p:sp>
            <p:nvSpPr>
              <p:cNvPr id="196" name="AutoShape 66"/>
              <p:cNvSpPr>
                <a:spLocks noChangeAspect="1" noChangeArrowheads="1" noTextEdit="1"/>
              </p:cNvSpPr>
              <p:nvPr/>
            </p:nvSpPr>
            <p:spPr bwMode="auto">
              <a:xfrm>
                <a:off x="4173" y="280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68"/>
              <p:cNvSpPr>
                <a:spLocks noChangeArrowheads="1"/>
              </p:cNvSpPr>
              <p:nvPr/>
            </p:nvSpPr>
            <p:spPr bwMode="auto">
              <a:xfrm>
                <a:off x="4185" y="2814"/>
                <a:ext cx="361" cy="361"/>
              </a:xfrm>
              <a:prstGeom prst="ellipse">
                <a:avLst/>
              </a:prstGeom>
              <a:solidFill>
                <a:srgbClr val="F467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9"/>
              <p:cNvSpPr>
                <a:spLocks/>
              </p:cNvSpPr>
              <p:nvPr/>
            </p:nvSpPr>
            <p:spPr bwMode="auto">
              <a:xfrm>
                <a:off x="4301" y="3059"/>
                <a:ext cx="129" cy="36"/>
              </a:xfrm>
              <a:custGeom>
                <a:avLst/>
                <a:gdLst>
                  <a:gd name="T0" fmla="*/ 268 w 268"/>
                  <a:gd name="T1" fmla="*/ 75 h 75"/>
                  <a:gd name="T2" fmla="*/ 201 w 268"/>
                  <a:gd name="T3" fmla="*/ 49 h 75"/>
                  <a:gd name="T4" fmla="*/ 134 w 268"/>
                  <a:gd name="T5" fmla="*/ 41 h 75"/>
                  <a:gd name="T6" fmla="*/ 67 w 268"/>
                  <a:gd name="T7" fmla="*/ 49 h 75"/>
                  <a:gd name="T8" fmla="*/ 0 w 268"/>
                  <a:gd name="T9" fmla="*/ 75 h 75"/>
                  <a:gd name="T10" fmla="*/ 55 w 268"/>
                  <a:gd name="T11" fmla="*/ 19 h 75"/>
                  <a:gd name="T12" fmla="*/ 134 w 268"/>
                  <a:gd name="T13" fmla="*/ 0 h 75"/>
                  <a:gd name="T14" fmla="*/ 213 w 268"/>
                  <a:gd name="T15" fmla="*/ 19 h 75"/>
                  <a:gd name="T16" fmla="*/ 268 w 268"/>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75">
                    <a:moveTo>
                      <a:pt x="268" y="75"/>
                    </a:moveTo>
                    <a:cubicBezTo>
                      <a:pt x="245" y="62"/>
                      <a:pt x="223" y="54"/>
                      <a:pt x="201" y="49"/>
                    </a:cubicBezTo>
                    <a:cubicBezTo>
                      <a:pt x="179" y="44"/>
                      <a:pt x="156" y="41"/>
                      <a:pt x="134" y="41"/>
                    </a:cubicBezTo>
                    <a:cubicBezTo>
                      <a:pt x="112" y="41"/>
                      <a:pt x="89" y="44"/>
                      <a:pt x="67" y="49"/>
                    </a:cubicBezTo>
                    <a:cubicBezTo>
                      <a:pt x="45" y="54"/>
                      <a:pt x="23" y="62"/>
                      <a:pt x="0" y="75"/>
                    </a:cubicBezTo>
                    <a:cubicBezTo>
                      <a:pt x="10" y="51"/>
                      <a:pt x="32" y="31"/>
                      <a:pt x="55" y="19"/>
                    </a:cubicBezTo>
                    <a:cubicBezTo>
                      <a:pt x="80" y="6"/>
                      <a:pt x="107" y="0"/>
                      <a:pt x="134" y="0"/>
                    </a:cubicBezTo>
                    <a:cubicBezTo>
                      <a:pt x="161" y="0"/>
                      <a:pt x="188" y="6"/>
                      <a:pt x="213" y="19"/>
                    </a:cubicBezTo>
                    <a:cubicBezTo>
                      <a:pt x="236" y="31"/>
                      <a:pt x="258" y="51"/>
                      <a:pt x="268" y="75"/>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0"/>
              <p:cNvSpPr>
                <a:spLocks/>
              </p:cNvSpPr>
              <p:nvPr/>
            </p:nvSpPr>
            <p:spPr bwMode="auto">
              <a:xfrm>
                <a:off x="4384" y="2930"/>
                <a:ext cx="116" cy="101"/>
              </a:xfrm>
              <a:custGeom>
                <a:avLst/>
                <a:gdLst>
                  <a:gd name="T0" fmla="*/ 215 w 240"/>
                  <a:gd name="T1" fmla="*/ 40 h 209"/>
                  <a:gd name="T2" fmla="*/ 163 w 240"/>
                  <a:gd name="T3" fmla="*/ 184 h 209"/>
                  <a:gd name="T4" fmla="*/ 19 w 240"/>
                  <a:gd name="T5" fmla="*/ 132 h 209"/>
                  <a:gd name="T6" fmla="*/ 215 w 240"/>
                  <a:gd name="T7" fmla="*/ 40 h 209"/>
                </a:gdLst>
                <a:ahLst/>
                <a:cxnLst>
                  <a:cxn ang="0">
                    <a:pos x="T0" y="T1"/>
                  </a:cxn>
                  <a:cxn ang="0">
                    <a:pos x="T2" y="T3"/>
                  </a:cxn>
                  <a:cxn ang="0">
                    <a:pos x="T4" y="T5"/>
                  </a:cxn>
                  <a:cxn ang="0">
                    <a:pos x="T6" y="T7"/>
                  </a:cxn>
                </a:cxnLst>
                <a:rect l="0" t="0" r="r" b="b"/>
                <a:pathLst>
                  <a:path w="240" h="209">
                    <a:moveTo>
                      <a:pt x="215" y="40"/>
                    </a:moveTo>
                    <a:cubicBezTo>
                      <a:pt x="240" y="94"/>
                      <a:pt x="216" y="158"/>
                      <a:pt x="163" y="184"/>
                    </a:cubicBezTo>
                    <a:cubicBezTo>
                      <a:pt x="109" y="209"/>
                      <a:pt x="45" y="185"/>
                      <a:pt x="19" y="132"/>
                    </a:cubicBezTo>
                    <a:cubicBezTo>
                      <a:pt x="0" y="91"/>
                      <a:pt x="196" y="0"/>
                      <a:pt x="21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1"/>
              <p:cNvSpPr>
                <a:spLocks/>
              </p:cNvSpPr>
              <p:nvPr/>
            </p:nvSpPr>
            <p:spPr bwMode="auto">
              <a:xfrm>
                <a:off x="4403" y="2946"/>
                <a:ext cx="77" cy="66"/>
              </a:xfrm>
              <a:custGeom>
                <a:avLst/>
                <a:gdLst>
                  <a:gd name="T0" fmla="*/ 143 w 160"/>
                  <a:gd name="T1" fmla="*/ 23 h 137"/>
                  <a:gd name="T2" fmla="*/ 108 w 160"/>
                  <a:gd name="T3" fmla="*/ 120 h 137"/>
                  <a:gd name="T4" fmla="*/ 11 w 160"/>
                  <a:gd name="T5" fmla="*/ 85 h 137"/>
                  <a:gd name="T6" fmla="*/ 143 w 160"/>
                  <a:gd name="T7" fmla="*/ 23 h 137"/>
                </a:gdLst>
                <a:ahLst/>
                <a:cxnLst>
                  <a:cxn ang="0">
                    <a:pos x="T0" y="T1"/>
                  </a:cxn>
                  <a:cxn ang="0">
                    <a:pos x="T2" y="T3"/>
                  </a:cxn>
                  <a:cxn ang="0">
                    <a:pos x="T4" y="T5"/>
                  </a:cxn>
                  <a:cxn ang="0">
                    <a:pos x="T6" y="T7"/>
                  </a:cxn>
                </a:cxnLst>
                <a:rect l="0" t="0" r="r" b="b"/>
                <a:pathLst>
                  <a:path w="160" h="137">
                    <a:moveTo>
                      <a:pt x="143" y="23"/>
                    </a:moveTo>
                    <a:cubicBezTo>
                      <a:pt x="160" y="60"/>
                      <a:pt x="144" y="103"/>
                      <a:pt x="108" y="120"/>
                    </a:cubicBezTo>
                    <a:cubicBezTo>
                      <a:pt x="71" y="137"/>
                      <a:pt x="28" y="121"/>
                      <a:pt x="11" y="85"/>
                    </a:cubicBezTo>
                    <a:cubicBezTo>
                      <a:pt x="0" y="62"/>
                      <a:pt x="132" y="0"/>
                      <a:pt x="143"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2"/>
              <p:cNvSpPr>
                <a:spLocks/>
              </p:cNvSpPr>
              <p:nvPr/>
            </p:nvSpPr>
            <p:spPr bwMode="auto">
              <a:xfrm>
                <a:off x="4389" y="2943"/>
                <a:ext cx="108" cy="59"/>
              </a:xfrm>
              <a:custGeom>
                <a:avLst/>
                <a:gdLst>
                  <a:gd name="T0" fmla="*/ 225 w 225"/>
                  <a:gd name="T1" fmla="*/ 19 h 123"/>
                  <a:gd name="T2" fmla="*/ 160 w 225"/>
                  <a:gd name="T3" fmla="*/ 30 h 123"/>
                  <a:gd name="T4" fmla="*/ 103 w 225"/>
                  <a:gd name="T5" fmla="*/ 51 h 123"/>
                  <a:gd name="T6" fmla="*/ 49 w 225"/>
                  <a:gd name="T7" fmla="*/ 81 h 123"/>
                  <a:gd name="T8" fmla="*/ 0 w 225"/>
                  <a:gd name="T9" fmla="*/ 123 h 123"/>
                  <a:gd name="T10" fmla="*/ 29 w 225"/>
                  <a:gd name="T11" fmla="*/ 60 h 123"/>
                  <a:gd name="T12" fmla="*/ 87 w 225"/>
                  <a:gd name="T13" fmla="*/ 17 h 123"/>
                  <a:gd name="T14" fmla="*/ 157 w 225"/>
                  <a:gd name="T15" fmla="*/ 1 h 123"/>
                  <a:gd name="T16" fmla="*/ 225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225" y="19"/>
                    </a:moveTo>
                    <a:cubicBezTo>
                      <a:pt x="201" y="21"/>
                      <a:pt x="180" y="24"/>
                      <a:pt x="160" y="30"/>
                    </a:cubicBezTo>
                    <a:cubicBezTo>
                      <a:pt x="140" y="35"/>
                      <a:pt x="121" y="42"/>
                      <a:pt x="103" y="51"/>
                    </a:cubicBezTo>
                    <a:cubicBezTo>
                      <a:pt x="84" y="59"/>
                      <a:pt x="66" y="69"/>
                      <a:pt x="49" y="81"/>
                    </a:cubicBezTo>
                    <a:cubicBezTo>
                      <a:pt x="32" y="93"/>
                      <a:pt x="16" y="107"/>
                      <a:pt x="0" y="123"/>
                    </a:cubicBezTo>
                    <a:cubicBezTo>
                      <a:pt x="2" y="100"/>
                      <a:pt x="14" y="78"/>
                      <a:pt x="29" y="60"/>
                    </a:cubicBezTo>
                    <a:cubicBezTo>
                      <a:pt x="45" y="41"/>
                      <a:pt x="65" y="27"/>
                      <a:pt x="87" y="17"/>
                    </a:cubicBezTo>
                    <a:cubicBezTo>
                      <a:pt x="109" y="6"/>
                      <a:pt x="133" y="1"/>
                      <a:pt x="157" y="1"/>
                    </a:cubicBezTo>
                    <a:cubicBezTo>
                      <a:pt x="181" y="0"/>
                      <a:pt x="205" y="6"/>
                      <a:pt x="225"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3"/>
              <p:cNvSpPr>
                <a:spLocks/>
              </p:cNvSpPr>
              <p:nvPr/>
            </p:nvSpPr>
            <p:spPr bwMode="auto">
              <a:xfrm>
                <a:off x="4231" y="2930"/>
                <a:ext cx="116" cy="101"/>
              </a:xfrm>
              <a:custGeom>
                <a:avLst/>
                <a:gdLst>
                  <a:gd name="T0" fmla="*/ 25 w 240"/>
                  <a:gd name="T1" fmla="*/ 40 h 209"/>
                  <a:gd name="T2" fmla="*/ 77 w 240"/>
                  <a:gd name="T3" fmla="*/ 184 h 209"/>
                  <a:gd name="T4" fmla="*/ 221 w 240"/>
                  <a:gd name="T5" fmla="*/ 132 h 209"/>
                  <a:gd name="T6" fmla="*/ 25 w 240"/>
                  <a:gd name="T7" fmla="*/ 40 h 209"/>
                </a:gdLst>
                <a:ahLst/>
                <a:cxnLst>
                  <a:cxn ang="0">
                    <a:pos x="T0" y="T1"/>
                  </a:cxn>
                  <a:cxn ang="0">
                    <a:pos x="T2" y="T3"/>
                  </a:cxn>
                  <a:cxn ang="0">
                    <a:pos x="T4" y="T5"/>
                  </a:cxn>
                  <a:cxn ang="0">
                    <a:pos x="T6" y="T7"/>
                  </a:cxn>
                </a:cxnLst>
                <a:rect l="0" t="0" r="r" b="b"/>
                <a:pathLst>
                  <a:path w="240" h="209">
                    <a:moveTo>
                      <a:pt x="25" y="40"/>
                    </a:moveTo>
                    <a:cubicBezTo>
                      <a:pt x="0" y="94"/>
                      <a:pt x="24" y="158"/>
                      <a:pt x="77" y="184"/>
                    </a:cubicBezTo>
                    <a:cubicBezTo>
                      <a:pt x="131" y="209"/>
                      <a:pt x="195" y="185"/>
                      <a:pt x="221" y="132"/>
                    </a:cubicBezTo>
                    <a:cubicBezTo>
                      <a:pt x="240" y="91"/>
                      <a:pt x="44" y="0"/>
                      <a:pt x="25" y="4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4"/>
              <p:cNvSpPr>
                <a:spLocks/>
              </p:cNvSpPr>
              <p:nvPr/>
            </p:nvSpPr>
            <p:spPr bwMode="auto">
              <a:xfrm>
                <a:off x="4250" y="2946"/>
                <a:ext cx="77" cy="66"/>
              </a:xfrm>
              <a:custGeom>
                <a:avLst/>
                <a:gdLst>
                  <a:gd name="T0" fmla="*/ 17 w 160"/>
                  <a:gd name="T1" fmla="*/ 23 h 137"/>
                  <a:gd name="T2" fmla="*/ 52 w 160"/>
                  <a:gd name="T3" fmla="*/ 120 h 137"/>
                  <a:gd name="T4" fmla="*/ 149 w 160"/>
                  <a:gd name="T5" fmla="*/ 85 h 137"/>
                  <a:gd name="T6" fmla="*/ 17 w 160"/>
                  <a:gd name="T7" fmla="*/ 23 h 137"/>
                </a:gdLst>
                <a:ahLst/>
                <a:cxnLst>
                  <a:cxn ang="0">
                    <a:pos x="T0" y="T1"/>
                  </a:cxn>
                  <a:cxn ang="0">
                    <a:pos x="T2" y="T3"/>
                  </a:cxn>
                  <a:cxn ang="0">
                    <a:pos x="T4" y="T5"/>
                  </a:cxn>
                  <a:cxn ang="0">
                    <a:pos x="T6" y="T7"/>
                  </a:cxn>
                </a:cxnLst>
                <a:rect l="0" t="0" r="r" b="b"/>
                <a:pathLst>
                  <a:path w="160" h="137">
                    <a:moveTo>
                      <a:pt x="17" y="23"/>
                    </a:moveTo>
                    <a:cubicBezTo>
                      <a:pt x="0" y="60"/>
                      <a:pt x="16" y="103"/>
                      <a:pt x="52" y="120"/>
                    </a:cubicBezTo>
                    <a:cubicBezTo>
                      <a:pt x="89" y="137"/>
                      <a:pt x="132" y="121"/>
                      <a:pt x="149" y="85"/>
                    </a:cubicBezTo>
                    <a:cubicBezTo>
                      <a:pt x="160" y="62"/>
                      <a:pt x="28" y="0"/>
                      <a:pt x="17" y="23"/>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5"/>
              <p:cNvSpPr>
                <a:spLocks/>
              </p:cNvSpPr>
              <p:nvPr/>
            </p:nvSpPr>
            <p:spPr bwMode="auto">
              <a:xfrm>
                <a:off x="4234" y="2943"/>
                <a:ext cx="108" cy="59"/>
              </a:xfrm>
              <a:custGeom>
                <a:avLst/>
                <a:gdLst>
                  <a:gd name="T0" fmla="*/ 0 w 225"/>
                  <a:gd name="T1" fmla="*/ 19 h 123"/>
                  <a:gd name="T2" fmla="*/ 68 w 225"/>
                  <a:gd name="T3" fmla="*/ 1 h 123"/>
                  <a:gd name="T4" fmla="*/ 138 w 225"/>
                  <a:gd name="T5" fmla="*/ 17 h 123"/>
                  <a:gd name="T6" fmla="*/ 196 w 225"/>
                  <a:gd name="T7" fmla="*/ 60 h 123"/>
                  <a:gd name="T8" fmla="*/ 225 w 225"/>
                  <a:gd name="T9" fmla="*/ 123 h 123"/>
                  <a:gd name="T10" fmla="*/ 176 w 225"/>
                  <a:gd name="T11" fmla="*/ 81 h 123"/>
                  <a:gd name="T12" fmla="*/ 123 w 225"/>
                  <a:gd name="T13" fmla="*/ 51 h 123"/>
                  <a:gd name="T14" fmla="*/ 65 w 225"/>
                  <a:gd name="T15" fmla="*/ 30 h 123"/>
                  <a:gd name="T16" fmla="*/ 0 w 225"/>
                  <a:gd name="T17"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3">
                    <a:moveTo>
                      <a:pt x="0" y="19"/>
                    </a:moveTo>
                    <a:cubicBezTo>
                      <a:pt x="20" y="6"/>
                      <a:pt x="44" y="0"/>
                      <a:pt x="68" y="1"/>
                    </a:cubicBezTo>
                    <a:cubicBezTo>
                      <a:pt x="92" y="1"/>
                      <a:pt x="116" y="6"/>
                      <a:pt x="138" y="17"/>
                    </a:cubicBezTo>
                    <a:cubicBezTo>
                      <a:pt x="160" y="27"/>
                      <a:pt x="180" y="41"/>
                      <a:pt x="196" y="60"/>
                    </a:cubicBezTo>
                    <a:cubicBezTo>
                      <a:pt x="211" y="78"/>
                      <a:pt x="223" y="100"/>
                      <a:pt x="225" y="123"/>
                    </a:cubicBezTo>
                    <a:cubicBezTo>
                      <a:pt x="209" y="107"/>
                      <a:pt x="193" y="93"/>
                      <a:pt x="176" y="81"/>
                    </a:cubicBezTo>
                    <a:cubicBezTo>
                      <a:pt x="159" y="69"/>
                      <a:pt x="141" y="59"/>
                      <a:pt x="123" y="51"/>
                    </a:cubicBezTo>
                    <a:cubicBezTo>
                      <a:pt x="104" y="42"/>
                      <a:pt x="85" y="35"/>
                      <a:pt x="65" y="30"/>
                    </a:cubicBezTo>
                    <a:cubicBezTo>
                      <a:pt x="45" y="24"/>
                      <a:pt x="24" y="21"/>
                      <a:pt x="0" y="19"/>
                    </a:cubicBezTo>
                    <a:close/>
                  </a:path>
                </a:pathLst>
              </a:custGeom>
              <a:solidFill>
                <a:srgbClr val="493B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9" name="Group 812"/>
            <p:cNvGrpSpPr>
              <a:grpSpLocks noChangeAspect="1"/>
            </p:cNvGrpSpPr>
            <p:nvPr/>
          </p:nvGrpSpPr>
          <p:grpSpPr bwMode="auto">
            <a:xfrm>
              <a:off x="7020246" y="4185275"/>
              <a:ext cx="768096" cy="439765"/>
              <a:chOff x="6034" y="3314"/>
              <a:chExt cx="386" cy="221"/>
            </a:xfrm>
          </p:grpSpPr>
          <p:sp>
            <p:nvSpPr>
              <p:cNvPr id="190" name="AutoShape 811"/>
              <p:cNvSpPr>
                <a:spLocks noChangeAspect="1" noChangeArrowheads="1" noTextEdit="1"/>
              </p:cNvSpPr>
              <p:nvPr/>
            </p:nvSpPr>
            <p:spPr bwMode="auto">
              <a:xfrm>
                <a:off x="6034" y="3314"/>
                <a:ext cx="3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08" name="Group 207"/>
          <p:cNvGrpSpPr/>
          <p:nvPr/>
        </p:nvGrpSpPr>
        <p:grpSpPr>
          <a:xfrm>
            <a:off x="4631114" y="2335567"/>
            <a:ext cx="378778" cy="344115"/>
            <a:chOff x="2263273" y="1321989"/>
            <a:chExt cx="378778" cy="344115"/>
          </a:xfrm>
        </p:grpSpPr>
        <p:pic>
          <p:nvPicPr>
            <p:cNvPr id="209" name="Picture 20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10" name="Picture 20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11" name="Group 210"/>
          <p:cNvGrpSpPr/>
          <p:nvPr/>
        </p:nvGrpSpPr>
        <p:grpSpPr>
          <a:xfrm>
            <a:off x="3339151" y="2326256"/>
            <a:ext cx="378778" cy="344115"/>
            <a:chOff x="2263273" y="1321989"/>
            <a:chExt cx="378778" cy="344115"/>
          </a:xfrm>
        </p:grpSpPr>
        <p:pic>
          <p:nvPicPr>
            <p:cNvPr id="212" name="Picture 2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13" name="Picture 2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14" name="Group 213"/>
          <p:cNvGrpSpPr/>
          <p:nvPr/>
        </p:nvGrpSpPr>
        <p:grpSpPr>
          <a:xfrm>
            <a:off x="2618187" y="2349390"/>
            <a:ext cx="378778" cy="344115"/>
            <a:chOff x="2263273" y="1321989"/>
            <a:chExt cx="378778" cy="344115"/>
          </a:xfrm>
        </p:grpSpPr>
        <p:pic>
          <p:nvPicPr>
            <p:cNvPr id="215" name="Picture 2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16" name="Picture 2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17" name="Group 216"/>
          <p:cNvGrpSpPr/>
          <p:nvPr/>
        </p:nvGrpSpPr>
        <p:grpSpPr>
          <a:xfrm>
            <a:off x="2448774" y="3020602"/>
            <a:ext cx="378778" cy="344115"/>
            <a:chOff x="2263273" y="1321989"/>
            <a:chExt cx="378778" cy="344115"/>
          </a:xfrm>
        </p:grpSpPr>
        <p:pic>
          <p:nvPicPr>
            <p:cNvPr id="218" name="Picture 2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19" name="Picture 2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20" name="Group 219"/>
          <p:cNvGrpSpPr/>
          <p:nvPr/>
        </p:nvGrpSpPr>
        <p:grpSpPr>
          <a:xfrm>
            <a:off x="2426777" y="2694949"/>
            <a:ext cx="378778" cy="344115"/>
            <a:chOff x="2263273" y="1321989"/>
            <a:chExt cx="378778" cy="344115"/>
          </a:xfrm>
        </p:grpSpPr>
        <p:pic>
          <p:nvPicPr>
            <p:cNvPr id="221" name="Picture 2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22" name="Picture 2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23" name="Group 222"/>
          <p:cNvGrpSpPr/>
          <p:nvPr/>
        </p:nvGrpSpPr>
        <p:grpSpPr>
          <a:xfrm>
            <a:off x="4201743" y="2665438"/>
            <a:ext cx="378778" cy="344115"/>
            <a:chOff x="2263273" y="1321989"/>
            <a:chExt cx="378778" cy="344115"/>
          </a:xfrm>
        </p:grpSpPr>
        <p:pic>
          <p:nvPicPr>
            <p:cNvPr id="224" name="Picture 22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25" name="Picture 22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26" name="Group 225"/>
          <p:cNvGrpSpPr/>
          <p:nvPr/>
        </p:nvGrpSpPr>
        <p:grpSpPr>
          <a:xfrm>
            <a:off x="3986943" y="2315161"/>
            <a:ext cx="378778" cy="344115"/>
            <a:chOff x="2263273" y="1321989"/>
            <a:chExt cx="378778" cy="344115"/>
          </a:xfrm>
        </p:grpSpPr>
        <p:pic>
          <p:nvPicPr>
            <p:cNvPr id="227" name="Picture 22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28" name="Picture 22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29" name="Group 228"/>
          <p:cNvGrpSpPr/>
          <p:nvPr/>
        </p:nvGrpSpPr>
        <p:grpSpPr>
          <a:xfrm>
            <a:off x="3590908" y="3323002"/>
            <a:ext cx="378778" cy="344115"/>
            <a:chOff x="2263273" y="1321989"/>
            <a:chExt cx="378778" cy="344115"/>
          </a:xfrm>
        </p:grpSpPr>
        <p:pic>
          <p:nvPicPr>
            <p:cNvPr id="230" name="Picture 2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31" name="Picture 23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32" name="Group 231"/>
          <p:cNvGrpSpPr/>
          <p:nvPr/>
        </p:nvGrpSpPr>
        <p:grpSpPr>
          <a:xfrm>
            <a:off x="3527950" y="2993769"/>
            <a:ext cx="378778" cy="344115"/>
            <a:chOff x="2263273" y="1321989"/>
            <a:chExt cx="378778" cy="344115"/>
          </a:xfrm>
        </p:grpSpPr>
        <p:pic>
          <p:nvPicPr>
            <p:cNvPr id="233" name="Picture 23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34" name="Picture 23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35" name="Group 234"/>
          <p:cNvGrpSpPr/>
          <p:nvPr/>
        </p:nvGrpSpPr>
        <p:grpSpPr>
          <a:xfrm>
            <a:off x="3508818" y="2627396"/>
            <a:ext cx="378778" cy="344115"/>
            <a:chOff x="2263273" y="1321989"/>
            <a:chExt cx="378778" cy="344115"/>
          </a:xfrm>
        </p:grpSpPr>
        <p:pic>
          <p:nvPicPr>
            <p:cNvPr id="236" name="Picture 23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37" name="Picture 23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38" name="Group 237"/>
          <p:cNvGrpSpPr/>
          <p:nvPr/>
        </p:nvGrpSpPr>
        <p:grpSpPr>
          <a:xfrm>
            <a:off x="3156491" y="2678898"/>
            <a:ext cx="378778" cy="344115"/>
            <a:chOff x="2263273" y="1321989"/>
            <a:chExt cx="378778" cy="344115"/>
          </a:xfrm>
        </p:grpSpPr>
        <p:pic>
          <p:nvPicPr>
            <p:cNvPr id="239" name="Picture 23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40" name="Picture 2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41" name="Group 240"/>
          <p:cNvGrpSpPr/>
          <p:nvPr/>
        </p:nvGrpSpPr>
        <p:grpSpPr>
          <a:xfrm>
            <a:off x="6315425" y="2618306"/>
            <a:ext cx="378778" cy="344115"/>
            <a:chOff x="2263273" y="1321989"/>
            <a:chExt cx="378778" cy="344115"/>
          </a:xfrm>
        </p:grpSpPr>
        <p:pic>
          <p:nvPicPr>
            <p:cNvPr id="242" name="Picture 2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43" name="Picture 2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44" name="Group 243"/>
          <p:cNvGrpSpPr/>
          <p:nvPr/>
        </p:nvGrpSpPr>
        <p:grpSpPr>
          <a:xfrm>
            <a:off x="5577847" y="2956896"/>
            <a:ext cx="378778" cy="344115"/>
            <a:chOff x="2263273" y="1321989"/>
            <a:chExt cx="378778" cy="344115"/>
          </a:xfrm>
        </p:grpSpPr>
        <p:pic>
          <p:nvPicPr>
            <p:cNvPr id="245" name="Picture 2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46" name="Picture 24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47" name="Group 246"/>
          <p:cNvGrpSpPr/>
          <p:nvPr/>
        </p:nvGrpSpPr>
        <p:grpSpPr>
          <a:xfrm>
            <a:off x="5585811" y="2611042"/>
            <a:ext cx="378778" cy="344115"/>
            <a:chOff x="2263273" y="1321989"/>
            <a:chExt cx="378778" cy="344115"/>
          </a:xfrm>
        </p:grpSpPr>
        <p:pic>
          <p:nvPicPr>
            <p:cNvPr id="248" name="Picture 24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49" name="Picture 24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50" name="Group 249"/>
          <p:cNvGrpSpPr/>
          <p:nvPr/>
        </p:nvGrpSpPr>
        <p:grpSpPr>
          <a:xfrm>
            <a:off x="5234738" y="2635640"/>
            <a:ext cx="378778" cy="344115"/>
            <a:chOff x="2263273" y="1321989"/>
            <a:chExt cx="378778" cy="344115"/>
          </a:xfrm>
        </p:grpSpPr>
        <p:pic>
          <p:nvPicPr>
            <p:cNvPr id="251" name="Picture 25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52" name="Picture 25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53" name="Group 252"/>
          <p:cNvGrpSpPr/>
          <p:nvPr/>
        </p:nvGrpSpPr>
        <p:grpSpPr>
          <a:xfrm>
            <a:off x="4987172" y="3327894"/>
            <a:ext cx="378778" cy="344115"/>
            <a:chOff x="2263273" y="1321989"/>
            <a:chExt cx="378778" cy="344115"/>
          </a:xfrm>
        </p:grpSpPr>
        <p:pic>
          <p:nvPicPr>
            <p:cNvPr id="254" name="Picture 2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55" name="Picture 25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56" name="Group 255"/>
          <p:cNvGrpSpPr/>
          <p:nvPr/>
        </p:nvGrpSpPr>
        <p:grpSpPr>
          <a:xfrm>
            <a:off x="4286589" y="3350359"/>
            <a:ext cx="378778" cy="344115"/>
            <a:chOff x="2263273" y="1321989"/>
            <a:chExt cx="378778" cy="344115"/>
          </a:xfrm>
        </p:grpSpPr>
        <p:pic>
          <p:nvPicPr>
            <p:cNvPr id="257" name="Picture 25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58" name="Picture 25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59" name="Group 258"/>
          <p:cNvGrpSpPr/>
          <p:nvPr/>
        </p:nvGrpSpPr>
        <p:grpSpPr>
          <a:xfrm>
            <a:off x="4557127" y="2999626"/>
            <a:ext cx="378778" cy="344115"/>
            <a:chOff x="2263273" y="1321989"/>
            <a:chExt cx="378778" cy="344115"/>
          </a:xfrm>
        </p:grpSpPr>
        <p:pic>
          <p:nvPicPr>
            <p:cNvPr id="260" name="Picture 25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61" name="Picture 26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62" name="Group 261"/>
          <p:cNvGrpSpPr/>
          <p:nvPr/>
        </p:nvGrpSpPr>
        <p:grpSpPr>
          <a:xfrm>
            <a:off x="4541419" y="2654956"/>
            <a:ext cx="378778" cy="344115"/>
            <a:chOff x="2263273" y="1321989"/>
            <a:chExt cx="378778" cy="344115"/>
          </a:xfrm>
        </p:grpSpPr>
        <p:pic>
          <p:nvPicPr>
            <p:cNvPr id="263" name="Picture 26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64" name="Picture 26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65" name="Group 264"/>
          <p:cNvGrpSpPr/>
          <p:nvPr/>
        </p:nvGrpSpPr>
        <p:grpSpPr>
          <a:xfrm>
            <a:off x="5665419" y="3346993"/>
            <a:ext cx="378778" cy="344115"/>
            <a:chOff x="2263273" y="1321989"/>
            <a:chExt cx="378778" cy="344115"/>
          </a:xfrm>
        </p:grpSpPr>
        <p:pic>
          <p:nvPicPr>
            <p:cNvPr id="266" name="Picture 2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67" name="Picture 26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68" name="Group 267"/>
          <p:cNvGrpSpPr/>
          <p:nvPr/>
        </p:nvGrpSpPr>
        <p:grpSpPr>
          <a:xfrm>
            <a:off x="6670748" y="2985233"/>
            <a:ext cx="378778" cy="344115"/>
            <a:chOff x="2263273" y="1321989"/>
            <a:chExt cx="378778" cy="344115"/>
          </a:xfrm>
        </p:grpSpPr>
        <p:pic>
          <p:nvPicPr>
            <p:cNvPr id="269" name="Picture 26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70" name="Picture 26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71" name="Group 270"/>
          <p:cNvGrpSpPr/>
          <p:nvPr/>
        </p:nvGrpSpPr>
        <p:grpSpPr>
          <a:xfrm>
            <a:off x="6658534" y="2612201"/>
            <a:ext cx="378778" cy="344115"/>
            <a:chOff x="2263273" y="1321989"/>
            <a:chExt cx="378778" cy="344115"/>
          </a:xfrm>
        </p:grpSpPr>
        <p:pic>
          <p:nvPicPr>
            <p:cNvPr id="272" name="Picture 27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73" name="Picture 27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cxnSp>
        <p:nvCxnSpPr>
          <p:cNvPr id="274" name="Straight Arrow Connector 273"/>
          <p:cNvCxnSpPr/>
          <p:nvPr/>
        </p:nvCxnSpPr>
        <p:spPr>
          <a:xfrm flipH="1" flipV="1">
            <a:off x="2823245" y="3395940"/>
            <a:ext cx="1160889" cy="68771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flipV="1">
            <a:off x="2443001" y="3029834"/>
            <a:ext cx="1693534" cy="12062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H="1" flipV="1">
            <a:off x="2710952" y="2962545"/>
            <a:ext cx="1461385" cy="11211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flipV="1">
            <a:off x="2902093" y="2683618"/>
            <a:ext cx="1345578" cy="12772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flipV="1">
            <a:off x="4996909" y="3295388"/>
            <a:ext cx="1692720" cy="8753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p:nvPr/>
        </p:nvCxnSpPr>
        <p:spPr>
          <a:xfrm flipV="1">
            <a:off x="4924935" y="2963844"/>
            <a:ext cx="1753805" cy="10311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p:nvPr/>
        </p:nvCxnSpPr>
        <p:spPr>
          <a:xfrm flipV="1">
            <a:off x="4825350" y="2878882"/>
            <a:ext cx="1486689" cy="10750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74</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8669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4"/>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17"/>
                                        </p:tgtEl>
                                        <p:attrNameLst>
                                          <p:attrName>style.visibility</p:attrName>
                                        </p:attrNameLst>
                                      </p:cBhvr>
                                      <p:to>
                                        <p:strVal val="hidden"/>
                                      </p:to>
                                    </p:set>
                                  </p:childTnLst>
                                </p:cTn>
                              </p:par>
                            </p:childTnLst>
                          </p:cTn>
                        </p:par>
                        <p:par>
                          <p:cTn id="57" fill="hold">
                            <p:stCondLst>
                              <p:cond delay="0"/>
                            </p:stCondLst>
                            <p:childTnLst>
                              <p:par>
                                <p:cTn id="58" presetID="1" presetClass="entr" presetSubtype="0" fill="hold" nodeType="afterEffect">
                                  <p:stCondLst>
                                    <p:cond delay="1000"/>
                                  </p:stCondLst>
                                  <p:childTnLst>
                                    <p:set>
                                      <p:cBhvr>
                                        <p:cTn id="59" dur="1" fill="hold">
                                          <p:stCondLst>
                                            <p:cond delay="0"/>
                                          </p:stCondLst>
                                        </p:cTn>
                                        <p:tgtEl>
                                          <p:spTgt spid="279"/>
                                        </p:tgtEl>
                                        <p:attrNameLst>
                                          <p:attrName>style.visibility</p:attrName>
                                        </p:attrNameLst>
                                      </p:cBhvr>
                                      <p:to>
                                        <p:strVal val="visible"/>
                                      </p:to>
                                    </p:set>
                                  </p:childTnLst>
                                </p:cTn>
                              </p:par>
                              <p:par>
                                <p:cTn id="60" presetID="1" presetClass="exit" presetSubtype="0" fill="hold" nodeType="withEffect">
                                  <p:stCondLst>
                                    <p:cond delay="0"/>
                                  </p:stCondLst>
                                  <p:childTnLst>
                                    <p:set>
                                      <p:cBhvr>
                                        <p:cTn id="61" dur="1" fill="hold">
                                          <p:stCondLst>
                                            <p:cond delay="0"/>
                                          </p:stCondLst>
                                        </p:cTn>
                                        <p:tgtEl>
                                          <p:spTgt spid="274"/>
                                        </p:tgtEl>
                                        <p:attrNameLst>
                                          <p:attrName>style.visibility</p:attrName>
                                        </p:attrNameLst>
                                      </p:cBhvr>
                                      <p:to>
                                        <p:strVal val="hidden"/>
                                      </p:to>
                                    </p:set>
                                  </p:childTnLst>
                                </p:cTn>
                              </p:par>
                              <p:par>
                                <p:cTn id="62" presetID="1" presetClass="exit" presetSubtype="0" fill="hold" nodeType="withEffect">
                                  <p:stCondLst>
                                    <p:cond delay="500"/>
                                  </p:stCondLst>
                                  <p:childTnLst>
                                    <p:set>
                                      <p:cBhvr>
                                        <p:cTn id="63" dur="1" fill="hold">
                                          <p:stCondLst>
                                            <p:cond delay="0"/>
                                          </p:stCondLst>
                                        </p:cTn>
                                        <p:tgtEl>
                                          <p:spTgt spid="168"/>
                                        </p:tgtEl>
                                        <p:attrNameLst>
                                          <p:attrName>style.visibility</p:attrName>
                                        </p:attrNameLst>
                                      </p:cBhvr>
                                      <p:to>
                                        <p:strVal val="hidden"/>
                                      </p:to>
                                    </p:set>
                                  </p:childTnLst>
                                </p:cTn>
                              </p:par>
                            </p:childTnLst>
                          </p:cTn>
                        </p:par>
                        <p:par>
                          <p:cTn id="64" fill="hold">
                            <p:stCondLst>
                              <p:cond delay="1000"/>
                            </p:stCondLst>
                            <p:childTnLst>
                              <p:par>
                                <p:cTn id="65" presetID="1" presetClass="entr" presetSubtype="0" fill="hold" nodeType="afterEffect">
                                  <p:stCondLst>
                                    <p:cond delay="1000"/>
                                  </p:stCondLst>
                                  <p:childTnLst>
                                    <p:set>
                                      <p:cBhvr>
                                        <p:cTn id="66" dur="1" fill="hold">
                                          <p:stCondLst>
                                            <p:cond delay="0"/>
                                          </p:stCondLst>
                                        </p:cTn>
                                        <p:tgtEl>
                                          <p:spTgt spid="283"/>
                                        </p:tgtEl>
                                        <p:attrNameLst>
                                          <p:attrName>style.visibility</p:attrName>
                                        </p:attrNameLst>
                                      </p:cBhvr>
                                      <p:to>
                                        <p:strVal val="visible"/>
                                      </p:to>
                                    </p:set>
                                  </p:childTnLst>
                                </p:cTn>
                              </p:par>
                              <p:par>
                                <p:cTn id="67" presetID="1" presetClass="exit" presetSubtype="0" fill="hold" nodeType="withEffect">
                                  <p:stCondLst>
                                    <p:cond delay="1000"/>
                                  </p:stCondLst>
                                  <p:childTnLst>
                                    <p:set>
                                      <p:cBhvr>
                                        <p:cTn id="68" dur="1" fill="hold">
                                          <p:stCondLst>
                                            <p:cond delay="0"/>
                                          </p:stCondLst>
                                        </p:cTn>
                                        <p:tgtEl>
                                          <p:spTgt spid="279"/>
                                        </p:tgtEl>
                                        <p:attrNameLst>
                                          <p:attrName>style.visibility</p:attrName>
                                        </p:attrNameLst>
                                      </p:cBhvr>
                                      <p:to>
                                        <p:strVal val="hidden"/>
                                      </p:to>
                                    </p:set>
                                  </p:childTnLst>
                                </p:cTn>
                              </p:par>
                              <p:par>
                                <p:cTn id="69" presetID="1" presetClass="exit" presetSubtype="0" fill="hold" nodeType="withEffect">
                                  <p:stCondLst>
                                    <p:cond delay="1000"/>
                                  </p:stCondLst>
                                  <p:childTnLst>
                                    <p:set>
                                      <p:cBhvr>
                                        <p:cTn id="70" dur="1" fill="hold">
                                          <p:stCondLst>
                                            <p:cond delay="0"/>
                                          </p:stCondLst>
                                        </p:cTn>
                                        <p:tgtEl>
                                          <p:spTgt spid="220"/>
                                        </p:tgtEl>
                                        <p:attrNameLst>
                                          <p:attrName>style.visibility</p:attrName>
                                        </p:attrNameLst>
                                      </p:cBhvr>
                                      <p:to>
                                        <p:strVal val="hidden"/>
                                      </p:to>
                                    </p:set>
                                  </p:childTnLst>
                                </p:cTn>
                              </p:par>
                            </p:childTnLst>
                          </p:cTn>
                        </p:par>
                        <p:par>
                          <p:cTn id="71" fill="hold">
                            <p:stCondLst>
                              <p:cond delay="2000"/>
                            </p:stCondLst>
                            <p:childTnLst>
                              <p:par>
                                <p:cTn id="72" presetID="1" presetClass="entr" presetSubtype="0" fill="hold" nodeType="afterEffect">
                                  <p:stCondLst>
                                    <p:cond delay="1000"/>
                                  </p:stCondLst>
                                  <p:childTnLst>
                                    <p:set>
                                      <p:cBhvr>
                                        <p:cTn id="73" dur="1" fill="hold">
                                          <p:stCondLst>
                                            <p:cond delay="0"/>
                                          </p:stCondLst>
                                        </p:cTn>
                                        <p:tgtEl>
                                          <p:spTgt spid="285"/>
                                        </p:tgtEl>
                                        <p:attrNameLst>
                                          <p:attrName>style.visibility</p:attrName>
                                        </p:attrNameLst>
                                      </p:cBhvr>
                                      <p:to>
                                        <p:strVal val="visible"/>
                                      </p:to>
                                    </p:set>
                                  </p:childTnLst>
                                </p:cTn>
                              </p:par>
                              <p:par>
                                <p:cTn id="74" presetID="1" presetClass="exit" presetSubtype="0" fill="hold" nodeType="withEffect">
                                  <p:stCondLst>
                                    <p:cond delay="1000"/>
                                  </p:stCondLst>
                                  <p:childTnLst>
                                    <p:set>
                                      <p:cBhvr>
                                        <p:cTn id="75" dur="1" fill="hold">
                                          <p:stCondLst>
                                            <p:cond delay="0"/>
                                          </p:stCondLst>
                                        </p:cTn>
                                        <p:tgtEl>
                                          <p:spTgt spid="283"/>
                                        </p:tgtEl>
                                        <p:attrNameLst>
                                          <p:attrName>style.visibility</p:attrName>
                                        </p:attrNameLst>
                                      </p:cBhvr>
                                      <p:to>
                                        <p:strVal val="hidden"/>
                                      </p:to>
                                    </p:set>
                                  </p:childTnLst>
                                </p:cTn>
                              </p:par>
                              <p:par>
                                <p:cTn id="76" presetID="1" presetClass="exit" presetSubtype="0" fill="hold" nodeType="withEffect">
                                  <p:stCondLst>
                                    <p:cond delay="1000"/>
                                  </p:stCondLst>
                                  <p:childTnLst>
                                    <p:set>
                                      <p:cBhvr>
                                        <p:cTn id="77" dur="1" fill="hold">
                                          <p:stCondLst>
                                            <p:cond delay="0"/>
                                          </p:stCondLst>
                                        </p:cTn>
                                        <p:tgtEl>
                                          <p:spTgt spid="214"/>
                                        </p:tgtEl>
                                        <p:attrNameLst>
                                          <p:attrName>style.visibility</p:attrName>
                                        </p:attrNameLst>
                                      </p:cBhvr>
                                      <p:to>
                                        <p:strVal val="hidden"/>
                                      </p:to>
                                    </p:set>
                                  </p:childTnLst>
                                </p:cTn>
                              </p:par>
                            </p:childTnLst>
                          </p:cTn>
                        </p:par>
                        <p:par>
                          <p:cTn id="78" fill="hold">
                            <p:stCondLst>
                              <p:cond delay="3000"/>
                            </p:stCondLst>
                            <p:childTnLst>
                              <p:par>
                                <p:cTn id="79" presetID="1" presetClass="entr" presetSubtype="0" fill="hold" nodeType="afterEffect">
                                  <p:stCondLst>
                                    <p:cond delay="1000"/>
                                  </p:stCondLst>
                                  <p:childTnLst>
                                    <p:set>
                                      <p:cBhvr>
                                        <p:cTn id="80" dur="1" fill="hold">
                                          <p:stCondLst>
                                            <p:cond delay="0"/>
                                          </p:stCondLst>
                                        </p:cTn>
                                        <p:tgtEl>
                                          <p:spTgt spid="287"/>
                                        </p:tgtEl>
                                        <p:attrNameLst>
                                          <p:attrName>style.visibility</p:attrName>
                                        </p:attrNameLst>
                                      </p:cBhvr>
                                      <p:to>
                                        <p:strVal val="visible"/>
                                      </p:to>
                                    </p:set>
                                  </p:childTnLst>
                                </p:cTn>
                              </p:par>
                              <p:par>
                                <p:cTn id="81" presetID="1" presetClass="exit" presetSubtype="0" fill="hold" nodeType="withEffect">
                                  <p:stCondLst>
                                    <p:cond delay="1000"/>
                                  </p:stCondLst>
                                  <p:childTnLst>
                                    <p:set>
                                      <p:cBhvr>
                                        <p:cTn id="82" dur="1" fill="hold">
                                          <p:stCondLst>
                                            <p:cond delay="0"/>
                                          </p:stCondLst>
                                        </p:cTn>
                                        <p:tgtEl>
                                          <p:spTgt spid="285"/>
                                        </p:tgtEl>
                                        <p:attrNameLst>
                                          <p:attrName>style.visibility</p:attrName>
                                        </p:attrNameLst>
                                      </p:cBhvr>
                                      <p:to>
                                        <p:strVal val="hidden"/>
                                      </p:to>
                                    </p:set>
                                  </p:childTnLst>
                                </p:cTn>
                              </p:par>
                              <p:par>
                                <p:cTn id="83" presetID="1" presetClass="exit" presetSubtype="0" fill="hold" nodeType="withEffect">
                                  <p:stCondLst>
                                    <p:cond delay="1000"/>
                                  </p:stCondLst>
                                  <p:childTnLst>
                                    <p:set>
                                      <p:cBhvr>
                                        <p:cTn id="84" dur="1" fill="hold">
                                          <p:stCondLst>
                                            <p:cond delay="0"/>
                                          </p:stCondLst>
                                        </p:cTn>
                                        <p:tgtEl>
                                          <p:spTgt spid="268"/>
                                        </p:tgtEl>
                                        <p:attrNameLst>
                                          <p:attrName>style.visibility</p:attrName>
                                        </p:attrNameLst>
                                      </p:cBhvr>
                                      <p:to>
                                        <p:strVal val="hidden"/>
                                      </p:to>
                                    </p:set>
                                  </p:childTnLst>
                                </p:cTn>
                              </p:par>
                            </p:childTnLst>
                          </p:cTn>
                        </p:par>
                        <p:par>
                          <p:cTn id="85" fill="hold">
                            <p:stCondLst>
                              <p:cond delay="4000"/>
                            </p:stCondLst>
                            <p:childTnLst>
                              <p:par>
                                <p:cTn id="86" presetID="1" presetClass="entr" presetSubtype="0" fill="hold" nodeType="afterEffect">
                                  <p:stCondLst>
                                    <p:cond delay="1000"/>
                                  </p:stCondLst>
                                  <p:childTnLst>
                                    <p:set>
                                      <p:cBhvr>
                                        <p:cTn id="87" dur="1" fill="hold">
                                          <p:stCondLst>
                                            <p:cond delay="0"/>
                                          </p:stCondLst>
                                        </p:cTn>
                                        <p:tgtEl>
                                          <p:spTgt spid="291"/>
                                        </p:tgtEl>
                                        <p:attrNameLst>
                                          <p:attrName>style.visibility</p:attrName>
                                        </p:attrNameLst>
                                      </p:cBhvr>
                                      <p:to>
                                        <p:strVal val="visible"/>
                                      </p:to>
                                    </p:set>
                                  </p:childTnLst>
                                </p:cTn>
                              </p:par>
                              <p:par>
                                <p:cTn id="88" presetID="1" presetClass="exit" presetSubtype="0" fill="hold" nodeType="withEffect">
                                  <p:stCondLst>
                                    <p:cond delay="1000"/>
                                  </p:stCondLst>
                                  <p:childTnLst>
                                    <p:set>
                                      <p:cBhvr>
                                        <p:cTn id="89" dur="1" fill="hold">
                                          <p:stCondLst>
                                            <p:cond delay="0"/>
                                          </p:stCondLst>
                                        </p:cTn>
                                        <p:tgtEl>
                                          <p:spTgt spid="287"/>
                                        </p:tgtEl>
                                        <p:attrNameLst>
                                          <p:attrName>style.visibility</p:attrName>
                                        </p:attrNameLst>
                                      </p:cBhvr>
                                      <p:to>
                                        <p:strVal val="hidden"/>
                                      </p:to>
                                    </p:set>
                                  </p:childTnLst>
                                </p:cTn>
                              </p:par>
                              <p:par>
                                <p:cTn id="90" presetID="1" presetClass="exit" presetSubtype="0" fill="hold" nodeType="withEffect">
                                  <p:stCondLst>
                                    <p:cond delay="1000"/>
                                  </p:stCondLst>
                                  <p:childTnLst>
                                    <p:set>
                                      <p:cBhvr>
                                        <p:cTn id="91" dur="1" fill="hold">
                                          <p:stCondLst>
                                            <p:cond delay="0"/>
                                          </p:stCondLst>
                                        </p:cTn>
                                        <p:tgtEl>
                                          <p:spTgt spid="271"/>
                                        </p:tgtEl>
                                        <p:attrNameLst>
                                          <p:attrName>style.visibility</p:attrName>
                                        </p:attrNameLst>
                                      </p:cBhvr>
                                      <p:to>
                                        <p:strVal val="hidden"/>
                                      </p:to>
                                    </p:set>
                                  </p:childTnLst>
                                </p:cTn>
                              </p:par>
                            </p:childTnLst>
                          </p:cTn>
                        </p:par>
                        <p:par>
                          <p:cTn id="92" fill="hold">
                            <p:stCondLst>
                              <p:cond delay="5000"/>
                            </p:stCondLst>
                            <p:childTnLst>
                              <p:par>
                                <p:cTn id="93" presetID="1" presetClass="entr" presetSubtype="0" fill="hold" nodeType="afterEffect">
                                  <p:stCondLst>
                                    <p:cond delay="1000"/>
                                  </p:stCondLst>
                                  <p:childTnLst>
                                    <p:set>
                                      <p:cBhvr>
                                        <p:cTn id="94" dur="1" fill="hold">
                                          <p:stCondLst>
                                            <p:cond delay="0"/>
                                          </p:stCondLst>
                                        </p:cTn>
                                        <p:tgtEl>
                                          <p:spTgt spid="294"/>
                                        </p:tgtEl>
                                        <p:attrNameLst>
                                          <p:attrName>style.visibility</p:attrName>
                                        </p:attrNameLst>
                                      </p:cBhvr>
                                      <p:to>
                                        <p:strVal val="visible"/>
                                      </p:to>
                                    </p:set>
                                  </p:childTnLst>
                                </p:cTn>
                              </p:par>
                              <p:par>
                                <p:cTn id="95" presetID="1" presetClass="exit" presetSubtype="0" fill="hold" nodeType="withEffect">
                                  <p:stCondLst>
                                    <p:cond delay="1000"/>
                                  </p:stCondLst>
                                  <p:childTnLst>
                                    <p:set>
                                      <p:cBhvr>
                                        <p:cTn id="96" dur="1" fill="hold">
                                          <p:stCondLst>
                                            <p:cond delay="0"/>
                                          </p:stCondLst>
                                        </p:cTn>
                                        <p:tgtEl>
                                          <p:spTgt spid="291"/>
                                        </p:tgtEl>
                                        <p:attrNameLst>
                                          <p:attrName>style.visibility</p:attrName>
                                        </p:attrNameLst>
                                      </p:cBhvr>
                                      <p:to>
                                        <p:strVal val="hidden"/>
                                      </p:to>
                                    </p:set>
                                  </p:childTnLst>
                                </p:cTn>
                              </p:par>
                              <p:par>
                                <p:cTn id="97" presetID="1" presetClass="exit" presetSubtype="0" fill="hold" nodeType="withEffect">
                                  <p:stCondLst>
                                    <p:cond delay="1000"/>
                                  </p:stCondLst>
                                  <p:childTnLst>
                                    <p:set>
                                      <p:cBhvr>
                                        <p:cTn id="98" dur="1" fill="hold">
                                          <p:stCondLst>
                                            <p:cond delay="0"/>
                                          </p:stCondLst>
                                        </p:cTn>
                                        <p:tgtEl>
                                          <p:spTgt spid="241"/>
                                        </p:tgtEl>
                                        <p:attrNameLst>
                                          <p:attrName>style.visibility</p:attrName>
                                        </p:attrNameLst>
                                      </p:cBhvr>
                                      <p:to>
                                        <p:strVal val="hidden"/>
                                      </p:to>
                                    </p:set>
                                  </p:childTnLst>
                                </p:cTn>
                              </p:par>
                              <p:par>
                                <p:cTn id="99" presetID="1" presetClass="exit" presetSubtype="0" fill="hold" nodeType="withEffect">
                                  <p:stCondLst>
                                    <p:cond delay="1000"/>
                                  </p:stCondLst>
                                  <p:childTnLst>
                                    <p:set>
                                      <p:cBhvr>
                                        <p:cTn id="100" dur="1" fill="hold">
                                          <p:stCondLst>
                                            <p:cond delay="0"/>
                                          </p:stCondLst>
                                        </p:cTn>
                                        <p:tgtEl>
                                          <p:spTgt spid="294"/>
                                        </p:tgtEl>
                                        <p:attrNameLst>
                                          <p:attrName>style.visibility</p:attrName>
                                        </p:attrNameLst>
                                      </p:cBhvr>
                                      <p:to>
                                        <p:strVal val="hidden"/>
                                      </p:to>
                                    </p:set>
                                  </p:childTnLst>
                                </p:cTn>
                              </p:par>
                            </p:childTnLst>
                          </p:cTn>
                        </p:par>
                        <p:par>
                          <p:cTn id="101" fill="hold">
                            <p:stCondLst>
                              <p:cond delay="6000"/>
                            </p:stCondLst>
                            <p:childTnLst>
                              <p:par>
                                <p:cTn id="102" presetID="1" presetClass="exit" presetSubtype="0" fill="hold" nodeType="afterEffect">
                                  <p:stCondLst>
                                    <p:cond delay="0"/>
                                  </p:stCondLst>
                                  <p:childTnLst>
                                    <p:set>
                                      <p:cBhvr>
                                        <p:cTn id="103" dur="1" fill="hold">
                                          <p:stCondLst>
                                            <p:cond delay="0"/>
                                          </p:stCondLst>
                                        </p:cTn>
                                        <p:tgtEl>
                                          <p:spTgt spid="169"/>
                                        </p:tgtEl>
                                        <p:attrNameLst>
                                          <p:attrName>style.visibility</p:attrName>
                                        </p:attrNameLst>
                                      </p:cBhvr>
                                      <p:to>
                                        <p:strVal val="hidden"/>
                                      </p:to>
                                    </p:set>
                                  </p:childTnLst>
                                </p:cTn>
                              </p:par>
                              <p:par>
                                <p:cTn id="104" presetID="1" presetClass="entr" presetSubtype="0" fill="hold" nodeType="withEffect">
                                  <p:stCondLst>
                                    <p:cond delay="0"/>
                                  </p:stCondLst>
                                  <p:childTnLst>
                                    <p:set>
                                      <p:cBhvr>
                                        <p:cTn id="105"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1043" y="2334144"/>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234" name="Picture 233"/>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3986193" y="2356667"/>
            <a:ext cx="1186464" cy="1267143"/>
          </a:xfrm>
          <a:prstGeom prst="rect">
            <a:avLst/>
          </a:prstGeom>
        </p:spPr>
      </p:pic>
      <p:sp>
        <p:nvSpPr>
          <p:cNvPr id="5" name="Rectangle 4"/>
          <p:cNvSpPr/>
          <p:nvPr/>
        </p:nvSpPr>
        <p:spPr>
          <a:xfrm>
            <a:off x="1092692" y="2433237"/>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8"/>
          <p:cNvGrpSpPr>
            <a:grpSpLocks noChangeAspect="1"/>
          </p:cNvGrpSpPr>
          <p:nvPr/>
        </p:nvGrpSpPr>
        <p:grpSpPr bwMode="auto">
          <a:xfrm>
            <a:off x="1406910" y="2521133"/>
            <a:ext cx="308429" cy="308429"/>
            <a:chOff x="1338" y="1553"/>
            <a:chExt cx="1609" cy="1609"/>
          </a:xfrm>
        </p:grpSpPr>
        <p:sp>
          <p:nvSpPr>
            <p:cNvPr id="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a:grpSpLocks noChangeAspect="1"/>
          </p:cNvGrpSpPr>
          <p:nvPr/>
        </p:nvGrpSpPr>
        <p:grpSpPr bwMode="auto">
          <a:xfrm>
            <a:off x="1223157" y="3157518"/>
            <a:ext cx="308429" cy="308429"/>
            <a:chOff x="1338" y="1553"/>
            <a:chExt cx="1609" cy="1609"/>
          </a:xfrm>
        </p:grpSpPr>
        <p:sp>
          <p:nvSpPr>
            <p:cNvPr id="1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8"/>
          <p:cNvGrpSpPr>
            <a:grpSpLocks noChangeAspect="1"/>
          </p:cNvGrpSpPr>
          <p:nvPr/>
        </p:nvGrpSpPr>
        <p:grpSpPr bwMode="auto">
          <a:xfrm>
            <a:off x="1569533" y="2816433"/>
            <a:ext cx="308429" cy="308429"/>
            <a:chOff x="1338" y="1553"/>
            <a:chExt cx="1609" cy="1609"/>
          </a:xfrm>
        </p:grpSpPr>
        <p:sp>
          <p:nvSpPr>
            <p:cNvPr id="1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102435" y="2439144"/>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8"/>
          <p:cNvGrpSpPr>
            <a:grpSpLocks noChangeAspect="1"/>
          </p:cNvGrpSpPr>
          <p:nvPr/>
        </p:nvGrpSpPr>
        <p:grpSpPr bwMode="auto">
          <a:xfrm>
            <a:off x="7416653" y="2527040"/>
            <a:ext cx="308429" cy="308429"/>
            <a:chOff x="1338" y="1553"/>
            <a:chExt cx="1609" cy="1609"/>
          </a:xfrm>
        </p:grpSpPr>
        <p:sp>
          <p:nvSpPr>
            <p:cNvPr id="1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8"/>
          <p:cNvGrpSpPr>
            <a:grpSpLocks noChangeAspect="1"/>
          </p:cNvGrpSpPr>
          <p:nvPr/>
        </p:nvGrpSpPr>
        <p:grpSpPr bwMode="auto">
          <a:xfrm>
            <a:off x="7232900" y="3163425"/>
            <a:ext cx="308429" cy="308429"/>
            <a:chOff x="1338" y="1553"/>
            <a:chExt cx="1609" cy="1609"/>
          </a:xfrm>
        </p:grpSpPr>
        <p:sp>
          <p:nvSpPr>
            <p:cNvPr id="2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8"/>
          <p:cNvGrpSpPr>
            <a:grpSpLocks noChangeAspect="1"/>
          </p:cNvGrpSpPr>
          <p:nvPr/>
        </p:nvGrpSpPr>
        <p:grpSpPr bwMode="auto">
          <a:xfrm>
            <a:off x="7579276" y="2822340"/>
            <a:ext cx="308429" cy="308429"/>
            <a:chOff x="1338" y="1553"/>
            <a:chExt cx="1609" cy="1609"/>
          </a:xfrm>
        </p:grpSpPr>
        <p:sp>
          <p:nvSpPr>
            <p:cNvPr id="2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5259651" y="2640678"/>
            <a:ext cx="1355116" cy="665740"/>
            <a:chOff x="6193110" y="1634670"/>
            <a:chExt cx="1355116" cy="665740"/>
          </a:xfrm>
        </p:grpSpPr>
        <p:grpSp>
          <p:nvGrpSpPr>
            <p:cNvPr id="26" name="Group 8"/>
            <p:cNvGrpSpPr>
              <a:grpSpLocks noChangeAspect="1"/>
            </p:cNvGrpSpPr>
            <p:nvPr/>
          </p:nvGrpSpPr>
          <p:grpSpPr bwMode="auto">
            <a:xfrm>
              <a:off x="6539627" y="1651361"/>
              <a:ext cx="308429" cy="308429"/>
              <a:chOff x="1338" y="1553"/>
              <a:chExt cx="1609" cy="1609"/>
            </a:xfrm>
          </p:grpSpPr>
          <p:sp>
            <p:nvSpPr>
              <p:cNvPr id="4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8"/>
            <p:cNvGrpSpPr>
              <a:grpSpLocks noChangeAspect="1"/>
            </p:cNvGrpSpPr>
            <p:nvPr/>
          </p:nvGrpSpPr>
          <p:grpSpPr bwMode="auto">
            <a:xfrm>
              <a:off x="6888303" y="1991981"/>
              <a:ext cx="308429" cy="308429"/>
              <a:chOff x="1338" y="1553"/>
              <a:chExt cx="1609" cy="1609"/>
            </a:xfrm>
          </p:grpSpPr>
          <p:sp>
            <p:nvSpPr>
              <p:cNvPr id="4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8"/>
            <p:cNvGrpSpPr>
              <a:grpSpLocks noChangeAspect="1"/>
            </p:cNvGrpSpPr>
            <p:nvPr/>
          </p:nvGrpSpPr>
          <p:grpSpPr bwMode="auto">
            <a:xfrm>
              <a:off x="6886144" y="1634670"/>
              <a:ext cx="308429" cy="308429"/>
              <a:chOff x="1338" y="1553"/>
              <a:chExt cx="1609" cy="1609"/>
            </a:xfrm>
          </p:grpSpPr>
          <p:sp>
            <p:nvSpPr>
              <p:cNvPr id="3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8"/>
            <p:cNvGrpSpPr>
              <a:grpSpLocks noChangeAspect="1"/>
            </p:cNvGrpSpPr>
            <p:nvPr/>
          </p:nvGrpSpPr>
          <p:grpSpPr bwMode="auto">
            <a:xfrm>
              <a:off x="6559237" y="1990831"/>
              <a:ext cx="308429" cy="308429"/>
              <a:chOff x="1338" y="1553"/>
              <a:chExt cx="1609" cy="1609"/>
            </a:xfrm>
          </p:grpSpPr>
          <p:sp>
            <p:nvSpPr>
              <p:cNvPr id="3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8"/>
            <p:cNvGrpSpPr>
              <a:grpSpLocks noChangeAspect="1"/>
            </p:cNvGrpSpPr>
            <p:nvPr/>
          </p:nvGrpSpPr>
          <p:grpSpPr bwMode="auto">
            <a:xfrm>
              <a:off x="6193110" y="1645940"/>
              <a:ext cx="308429" cy="308429"/>
              <a:chOff x="1338" y="1553"/>
              <a:chExt cx="1609" cy="1609"/>
            </a:xfrm>
          </p:grpSpPr>
          <p:sp>
            <p:nvSpPr>
              <p:cNvPr id="3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8"/>
            <p:cNvGrpSpPr>
              <a:grpSpLocks noChangeAspect="1"/>
            </p:cNvGrpSpPr>
            <p:nvPr/>
          </p:nvGrpSpPr>
          <p:grpSpPr bwMode="auto">
            <a:xfrm>
              <a:off x="7239797" y="1990166"/>
              <a:ext cx="308429" cy="308429"/>
              <a:chOff x="1338" y="1553"/>
              <a:chExt cx="1609" cy="1609"/>
            </a:xfrm>
          </p:grpSpPr>
          <p:sp>
            <p:nvSpPr>
              <p:cNvPr id="3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4" name="Group 43"/>
          <p:cNvGrpSpPr/>
          <p:nvPr/>
        </p:nvGrpSpPr>
        <p:grpSpPr>
          <a:xfrm>
            <a:off x="2128052" y="2665119"/>
            <a:ext cx="1355116" cy="665740"/>
            <a:chOff x="6193110" y="1634670"/>
            <a:chExt cx="1355116" cy="665740"/>
          </a:xfrm>
        </p:grpSpPr>
        <p:grpSp>
          <p:nvGrpSpPr>
            <p:cNvPr id="45" name="Group 8"/>
            <p:cNvGrpSpPr>
              <a:grpSpLocks noChangeAspect="1"/>
            </p:cNvGrpSpPr>
            <p:nvPr/>
          </p:nvGrpSpPr>
          <p:grpSpPr bwMode="auto">
            <a:xfrm>
              <a:off x="6539627" y="1651361"/>
              <a:ext cx="308429" cy="308429"/>
              <a:chOff x="1338" y="1553"/>
              <a:chExt cx="1609" cy="1609"/>
            </a:xfrm>
          </p:grpSpPr>
          <p:sp>
            <p:nvSpPr>
              <p:cNvPr id="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8"/>
            <p:cNvGrpSpPr>
              <a:grpSpLocks noChangeAspect="1"/>
            </p:cNvGrpSpPr>
            <p:nvPr/>
          </p:nvGrpSpPr>
          <p:grpSpPr bwMode="auto">
            <a:xfrm>
              <a:off x="6888303" y="1991981"/>
              <a:ext cx="308429" cy="308429"/>
              <a:chOff x="1338" y="1553"/>
              <a:chExt cx="1609" cy="1609"/>
            </a:xfrm>
          </p:grpSpPr>
          <p:sp>
            <p:nvSpPr>
              <p:cNvPr id="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8"/>
            <p:cNvGrpSpPr>
              <a:grpSpLocks noChangeAspect="1"/>
            </p:cNvGrpSpPr>
            <p:nvPr/>
          </p:nvGrpSpPr>
          <p:grpSpPr bwMode="auto">
            <a:xfrm>
              <a:off x="6886144" y="1634670"/>
              <a:ext cx="308429" cy="308429"/>
              <a:chOff x="1338" y="1553"/>
              <a:chExt cx="1609" cy="1609"/>
            </a:xfrm>
          </p:grpSpPr>
          <p:sp>
            <p:nvSpPr>
              <p:cNvPr id="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8"/>
            <p:cNvGrpSpPr>
              <a:grpSpLocks noChangeAspect="1"/>
            </p:cNvGrpSpPr>
            <p:nvPr/>
          </p:nvGrpSpPr>
          <p:grpSpPr bwMode="auto">
            <a:xfrm>
              <a:off x="6559237" y="1990831"/>
              <a:ext cx="308429" cy="308429"/>
              <a:chOff x="1338" y="1553"/>
              <a:chExt cx="1609" cy="1609"/>
            </a:xfrm>
          </p:grpSpPr>
          <p:sp>
            <p:nvSpPr>
              <p:cNvPr id="5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8"/>
            <p:cNvGrpSpPr>
              <a:grpSpLocks noChangeAspect="1"/>
            </p:cNvGrpSpPr>
            <p:nvPr/>
          </p:nvGrpSpPr>
          <p:grpSpPr bwMode="auto">
            <a:xfrm>
              <a:off x="6193110" y="1645940"/>
              <a:ext cx="308429" cy="308429"/>
              <a:chOff x="1338" y="1553"/>
              <a:chExt cx="1609" cy="1609"/>
            </a:xfrm>
          </p:grpSpPr>
          <p:sp>
            <p:nvSpPr>
              <p:cNvPr id="5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8"/>
            <p:cNvGrpSpPr>
              <a:grpSpLocks noChangeAspect="1"/>
            </p:cNvGrpSpPr>
            <p:nvPr/>
          </p:nvGrpSpPr>
          <p:grpSpPr bwMode="auto">
            <a:xfrm>
              <a:off x="7239797" y="1990166"/>
              <a:ext cx="308429" cy="308429"/>
              <a:chOff x="1338" y="1553"/>
              <a:chExt cx="1609" cy="1609"/>
            </a:xfrm>
          </p:grpSpPr>
          <p:sp>
            <p:nvSpPr>
              <p:cNvPr id="5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p:cNvGrpSpPr/>
          <p:nvPr/>
        </p:nvGrpSpPr>
        <p:grpSpPr>
          <a:xfrm>
            <a:off x="3169072" y="2648473"/>
            <a:ext cx="1355116" cy="665740"/>
            <a:chOff x="6193110" y="1634670"/>
            <a:chExt cx="1355116" cy="665740"/>
          </a:xfrm>
        </p:grpSpPr>
        <p:grpSp>
          <p:nvGrpSpPr>
            <p:cNvPr id="64" name="Group 8"/>
            <p:cNvGrpSpPr>
              <a:grpSpLocks noChangeAspect="1"/>
            </p:cNvGrpSpPr>
            <p:nvPr/>
          </p:nvGrpSpPr>
          <p:grpSpPr bwMode="auto">
            <a:xfrm>
              <a:off x="6539627" y="1651361"/>
              <a:ext cx="308429" cy="308429"/>
              <a:chOff x="1338" y="1553"/>
              <a:chExt cx="1609" cy="1609"/>
            </a:xfrm>
          </p:grpSpPr>
          <p:sp>
            <p:nvSpPr>
              <p:cNvPr id="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8"/>
            <p:cNvGrpSpPr>
              <a:grpSpLocks noChangeAspect="1"/>
            </p:cNvGrpSpPr>
            <p:nvPr/>
          </p:nvGrpSpPr>
          <p:grpSpPr bwMode="auto">
            <a:xfrm>
              <a:off x="6888303" y="1991981"/>
              <a:ext cx="308429" cy="308429"/>
              <a:chOff x="1338" y="1553"/>
              <a:chExt cx="1609" cy="1609"/>
            </a:xfrm>
          </p:grpSpPr>
          <p:sp>
            <p:nvSpPr>
              <p:cNvPr id="7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 name="Group 8"/>
            <p:cNvGrpSpPr>
              <a:grpSpLocks noChangeAspect="1"/>
            </p:cNvGrpSpPr>
            <p:nvPr/>
          </p:nvGrpSpPr>
          <p:grpSpPr bwMode="auto">
            <a:xfrm>
              <a:off x="6886144" y="1634670"/>
              <a:ext cx="308429" cy="308429"/>
              <a:chOff x="1338" y="1553"/>
              <a:chExt cx="1609" cy="1609"/>
            </a:xfrm>
          </p:grpSpPr>
          <p:sp>
            <p:nvSpPr>
              <p:cNvPr id="7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8"/>
            <p:cNvGrpSpPr>
              <a:grpSpLocks noChangeAspect="1"/>
            </p:cNvGrpSpPr>
            <p:nvPr/>
          </p:nvGrpSpPr>
          <p:grpSpPr bwMode="auto">
            <a:xfrm>
              <a:off x="6559237" y="1990831"/>
              <a:ext cx="308429" cy="308429"/>
              <a:chOff x="1338" y="1553"/>
              <a:chExt cx="1609" cy="1609"/>
            </a:xfrm>
          </p:grpSpPr>
          <p:sp>
            <p:nvSpPr>
              <p:cNvPr id="7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 name="Group 8"/>
            <p:cNvGrpSpPr>
              <a:grpSpLocks noChangeAspect="1"/>
            </p:cNvGrpSpPr>
            <p:nvPr/>
          </p:nvGrpSpPr>
          <p:grpSpPr bwMode="auto">
            <a:xfrm>
              <a:off x="6193110" y="1645940"/>
              <a:ext cx="308429" cy="308429"/>
              <a:chOff x="1338" y="1553"/>
              <a:chExt cx="1609" cy="1609"/>
            </a:xfrm>
          </p:grpSpPr>
          <p:sp>
            <p:nvSpPr>
              <p:cNvPr id="7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 name="Group 8"/>
            <p:cNvGrpSpPr>
              <a:grpSpLocks noChangeAspect="1"/>
            </p:cNvGrpSpPr>
            <p:nvPr/>
          </p:nvGrpSpPr>
          <p:grpSpPr bwMode="auto">
            <a:xfrm>
              <a:off x="7239797" y="1990166"/>
              <a:ext cx="308429" cy="308429"/>
              <a:chOff x="1338" y="1553"/>
              <a:chExt cx="1609" cy="1609"/>
            </a:xfrm>
          </p:grpSpPr>
          <p:sp>
            <p:nvSpPr>
              <p:cNvPr id="7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2" name="Group 81"/>
          <p:cNvGrpSpPr/>
          <p:nvPr/>
        </p:nvGrpSpPr>
        <p:grpSpPr>
          <a:xfrm>
            <a:off x="4209031" y="2638820"/>
            <a:ext cx="1355116" cy="665740"/>
            <a:chOff x="6193110" y="1634670"/>
            <a:chExt cx="1355116" cy="665740"/>
          </a:xfrm>
        </p:grpSpPr>
        <p:grpSp>
          <p:nvGrpSpPr>
            <p:cNvPr id="83" name="Group 8"/>
            <p:cNvGrpSpPr>
              <a:grpSpLocks noChangeAspect="1"/>
            </p:cNvGrpSpPr>
            <p:nvPr/>
          </p:nvGrpSpPr>
          <p:grpSpPr bwMode="auto">
            <a:xfrm>
              <a:off x="6539627" y="1651361"/>
              <a:ext cx="308429" cy="308429"/>
              <a:chOff x="1338" y="1553"/>
              <a:chExt cx="1609" cy="1609"/>
            </a:xfrm>
          </p:grpSpPr>
          <p:sp>
            <p:nvSpPr>
              <p:cNvPr id="9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4" name="Group 8"/>
            <p:cNvGrpSpPr>
              <a:grpSpLocks noChangeAspect="1"/>
            </p:cNvGrpSpPr>
            <p:nvPr/>
          </p:nvGrpSpPr>
          <p:grpSpPr bwMode="auto">
            <a:xfrm>
              <a:off x="6888303" y="1991981"/>
              <a:ext cx="308429" cy="308429"/>
              <a:chOff x="1338" y="1553"/>
              <a:chExt cx="1609" cy="1609"/>
            </a:xfrm>
          </p:grpSpPr>
          <p:sp>
            <p:nvSpPr>
              <p:cNvPr id="9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 name="Group 8"/>
            <p:cNvGrpSpPr>
              <a:grpSpLocks noChangeAspect="1"/>
            </p:cNvGrpSpPr>
            <p:nvPr/>
          </p:nvGrpSpPr>
          <p:grpSpPr bwMode="auto">
            <a:xfrm>
              <a:off x="6886144" y="1634670"/>
              <a:ext cx="308429" cy="308429"/>
              <a:chOff x="1338" y="1553"/>
              <a:chExt cx="1609" cy="1609"/>
            </a:xfrm>
          </p:grpSpPr>
          <p:sp>
            <p:nvSpPr>
              <p:cNvPr id="9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 name="Group 8"/>
            <p:cNvGrpSpPr>
              <a:grpSpLocks noChangeAspect="1"/>
            </p:cNvGrpSpPr>
            <p:nvPr/>
          </p:nvGrpSpPr>
          <p:grpSpPr bwMode="auto">
            <a:xfrm>
              <a:off x="6559237" y="1990831"/>
              <a:ext cx="308429" cy="308429"/>
              <a:chOff x="1338" y="1553"/>
              <a:chExt cx="1609" cy="1609"/>
            </a:xfrm>
          </p:grpSpPr>
          <p:sp>
            <p:nvSpPr>
              <p:cNvPr id="9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 name="Group 8"/>
            <p:cNvGrpSpPr>
              <a:grpSpLocks noChangeAspect="1"/>
            </p:cNvGrpSpPr>
            <p:nvPr/>
          </p:nvGrpSpPr>
          <p:grpSpPr bwMode="auto">
            <a:xfrm>
              <a:off x="6193110" y="1645940"/>
              <a:ext cx="308429" cy="308429"/>
              <a:chOff x="1338" y="1553"/>
              <a:chExt cx="1609" cy="1609"/>
            </a:xfrm>
          </p:grpSpPr>
          <p:sp>
            <p:nvSpPr>
              <p:cNvPr id="9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 name="Group 8"/>
            <p:cNvGrpSpPr>
              <a:grpSpLocks noChangeAspect="1"/>
            </p:cNvGrpSpPr>
            <p:nvPr/>
          </p:nvGrpSpPr>
          <p:grpSpPr bwMode="auto">
            <a:xfrm>
              <a:off x="7239797" y="1990166"/>
              <a:ext cx="308429" cy="308429"/>
              <a:chOff x="1338" y="1553"/>
              <a:chExt cx="1609" cy="1609"/>
            </a:xfrm>
          </p:grpSpPr>
          <p:sp>
            <p:nvSpPr>
              <p:cNvPr id="8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1" name="Group 8"/>
          <p:cNvGrpSpPr>
            <a:grpSpLocks noChangeAspect="1"/>
          </p:cNvGrpSpPr>
          <p:nvPr/>
        </p:nvGrpSpPr>
        <p:grpSpPr bwMode="auto">
          <a:xfrm>
            <a:off x="2135722" y="3018181"/>
            <a:ext cx="308429" cy="308429"/>
            <a:chOff x="1338" y="1553"/>
            <a:chExt cx="1609" cy="1609"/>
          </a:xfrm>
        </p:grpSpPr>
        <p:sp>
          <p:nvSpPr>
            <p:cNvPr id="10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4" name="Group 103"/>
          <p:cNvGrpSpPr/>
          <p:nvPr/>
        </p:nvGrpSpPr>
        <p:grpSpPr>
          <a:xfrm>
            <a:off x="6328685" y="2646914"/>
            <a:ext cx="669373" cy="658354"/>
            <a:chOff x="6886798" y="1284745"/>
            <a:chExt cx="669373" cy="658354"/>
          </a:xfrm>
        </p:grpSpPr>
        <p:grpSp>
          <p:nvGrpSpPr>
            <p:cNvPr id="105" name="Group 8"/>
            <p:cNvGrpSpPr>
              <a:grpSpLocks noChangeAspect="1"/>
            </p:cNvGrpSpPr>
            <p:nvPr/>
          </p:nvGrpSpPr>
          <p:grpSpPr bwMode="auto">
            <a:xfrm>
              <a:off x="6886798" y="1284745"/>
              <a:ext cx="308429" cy="308429"/>
              <a:chOff x="1338" y="1553"/>
              <a:chExt cx="1609" cy="1609"/>
            </a:xfrm>
          </p:grpSpPr>
          <p:sp>
            <p:nvSpPr>
              <p:cNvPr id="11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6" name="Group 8"/>
            <p:cNvGrpSpPr>
              <a:grpSpLocks noChangeAspect="1"/>
            </p:cNvGrpSpPr>
            <p:nvPr/>
          </p:nvGrpSpPr>
          <p:grpSpPr bwMode="auto">
            <a:xfrm>
              <a:off x="7247742" y="1284745"/>
              <a:ext cx="308429" cy="308429"/>
              <a:chOff x="1338" y="1553"/>
              <a:chExt cx="1609" cy="1609"/>
            </a:xfrm>
          </p:grpSpPr>
          <p:sp>
            <p:nvSpPr>
              <p:cNvPr id="11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8"/>
            <p:cNvGrpSpPr>
              <a:grpSpLocks noChangeAspect="1"/>
            </p:cNvGrpSpPr>
            <p:nvPr/>
          </p:nvGrpSpPr>
          <p:grpSpPr bwMode="auto">
            <a:xfrm>
              <a:off x="7245217" y="1634670"/>
              <a:ext cx="308429" cy="308429"/>
              <a:chOff x="1338" y="1553"/>
              <a:chExt cx="1609" cy="1609"/>
            </a:xfrm>
          </p:grpSpPr>
          <p:sp>
            <p:nvSpPr>
              <p:cNvPr id="10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4" name="Group 113"/>
          <p:cNvGrpSpPr/>
          <p:nvPr/>
        </p:nvGrpSpPr>
        <p:grpSpPr>
          <a:xfrm>
            <a:off x="2665393" y="2327940"/>
            <a:ext cx="2684258" cy="324483"/>
            <a:chOff x="5961656" y="1966756"/>
            <a:chExt cx="2684258" cy="324483"/>
          </a:xfrm>
        </p:grpSpPr>
        <p:grpSp>
          <p:nvGrpSpPr>
            <p:cNvPr id="115" name="Group 8"/>
            <p:cNvGrpSpPr>
              <a:grpSpLocks noChangeAspect="1"/>
            </p:cNvGrpSpPr>
            <p:nvPr/>
          </p:nvGrpSpPr>
          <p:grpSpPr bwMode="auto">
            <a:xfrm>
              <a:off x="6637114" y="1969632"/>
              <a:ext cx="308429" cy="308429"/>
              <a:chOff x="1338" y="1553"/>
              <a:chExt cx="1609" cy="1609"/>
            </a:xfrm>
          </p:grpSpPr>
          <p:sp>
            <p:nvSpPr>
              <p:cNvPr id="13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6" name="Group 8"/>
            <p:cNvGrpSpPr>
              <a:grpSpLocks noChangeAspect="1"/>
            </p:cNvGrpSpPr>
            <p:nvPr/>
          </p:nvGrpSpPr>
          <p:grpSpPr bwMode="auto">
            <a:xfrm>
              <a:off x="6975133" y="1974383"/>
              <a:ext cx="308429" cy="308429"/>
              <a:chOff x="1338" y="1553"/>
              <a:chExt cx="1609" cy="1609"/>
            </a:xfrm>
          </p:grpSpPr>
          <p:sp>
            <p:nvSpPr>
              <p:cNvPr id="13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7" name="Group 8"/>
            <p:cNvGrpSpPr>
              <a:grpSpLocks noChangeAspect="1"/>
            </p:cNvGrpSpPr>
            <p:nvPr/>
          </p:nvGrpSpPr>
          <p:grpSpPr bwMode="auto">
            <a:xfrm>
              <a:off x="7317715" y="1967817"/>
              <a:ext cx="308429" cy="308429"/>
              <a:chOff x="1338" y="1553"/>
              <a:chExt cx="1609" cy="1609"/>
            </a:xfrm>
          </p:grpSpPr>
          <p:sp>
            <p:nvSpPr>
              <p:cNvPr id="1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8" name="Group 8"/>
            <p:cNvGrpSpPr>
              <a:grpSpLocks noChangeAspect="1"/>
            </p:cNvGrpSpPr>
            <p:nvPr/>
          </p:nvGrpSpPr>
          <p:grpSpPr bwMode="auto">
            <a:xfrm>
              <a:off x="7655734" y="1972568"/>
              <a:ext cx="308429" cy="308429"/>
              <a:chOff x="1338" y="1553"/>
              <a:chExt cx="1609" cy="1609"/>
            </a:xfrm>
          </p:grpSpPr>
          <p:sp>
            <p:nvSpPr>
              <p:cNvPr id="13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9" name="Group 8"/>
            <p:cNvGrpSpPr>
              <a:grpSpLocks noChangeAspect="1"/>
            </p:cNvGrpSpPr>
            <p:nvPr/>
          </p:nvGrpSpPr>
          <p:grpSpPr bwMode="auto">
            <a:xfrm>
              <a:off x="7999466" y="1966756"/>
              <a:ext cx="308429" cy="308429"/>
              <a:chOff x="1338" y="1553"/>
              <a:chExt cx="1609" cy="1609"/>
            </a:xfrm>
          </p:grpSpPr>
          <p:sp>
            <p:nvSpPr>
              <p:cNvPr id="12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0" name="Group 8"/>
            <p:cNvGrpSpPr>
              <a:grpSpLocks noChangeAspect="1"/>
            </p:cNvGrpSpPr>
            <p:nvPr/>
          </p:nvGrpSpPr>
          <p:grpSpPr bwMode="auto">
            <a:xfrm>
              <a:off x="8337485" y="1971507"/>
              <a:ext cx="308429" cy="308429"/>
              <a:chOff x="1338" y="1553"/>
              <a:chExt cx="1609" cy="1609"/>
            </a:xfrm>
          </p:grpSpPr>
          <p:sp>
            <p:nvSpPr>
              <p:cNvPr id="12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8"/>
            <p:cNvGrpSpPr>
              <a:grpSpLocks noChangeAspect="1"/>
            </p:cNvGrpSpPr>
            <p:nvPr/>
          </p:nvGrpSpPr>
          <p:grpSpPr bwMode="auto">
            <a:xfrm>
              <a:off x="5961656" y="1978059"/>
              <a:ext cx="308429" cy="308429"/>
              <a:chOff x="1338" y="1553"/>
              <a:chExt cx="1609" cy="1609"/>
            </a:xfrm>
          </p:grpSpPr>
          <p:sp>
            <p:nvSpPr>
              <p:cNvPr id="12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 name="Group 8"/>
            <p:cNvGrpSpPr>
              <a:grpSpLocks noChangeAspect="1"/>
            </p:cNvGrpSpPr>
            <p:nvPr/>
          </p:nvGrpSpPr>
          <p:grpSpPr bwMode="auto">
            <a:xfrm>
              <a:off x="6299675" y="1982810"/>
              <a:ext cx="308429" cy="308429"/>
              <a:chOff x="1338" y="1553"/>
              <a:chExt cx="1609" cy="1609"/>
            </a:xfrm>
          </p:grpSpPr>
          <p:sp>
            <p:nvSpPr>
              <p:cNvPr id="12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9" name="Group 138"/>
          <p:cNvGrpSpPr/>
          <p:nvPr/>
        </p:nvGrpSpPr>
        <p:grpSpPr>
          <a:xfrm>
            <a:off x="3646115" y="3364717"/>
            <a:ext cx="2684258" cy="324483"/>
            <a:chOff x="5961656" y="1966756"/>
            <a:chExt cx="2684258" cy="324483"/>
          </a:xfrm>
        </p:grpSpPr>
        <p:grpSp>
          <p:nvGrpSpPr>
            <p:cNvPr id="140" name="Group 8"/>
            <p:cNvGrpSpPr>
              <a:grpSpLocks noChangeAspect="1"/>
            </p:cNvGrpSpPr>
            <p:nvPr/>
          </p:nvGrpSpPr>
          <p:grpSpPr bwMode="auto">
            <a:xfrm>
              <a:off x="6637114" y="1969632"/>
              <a:ext cx="308429" cy="308429"/>
              <a:chOff x="1338" y="1553"/>
              <a:chExt cx="1609" cy="1609"/>
            </a:xfrm>
          </p:grpSpPr>
          <p:sp>
            <p:nvSpPr>
              <p:cNvPr id="16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1" name="Group 8"/>
            <p:cNvGrpSpPr>
              <a:grpSpLocks noChangeAspect="1"/>
            </p:cNvGrpSpPr>
            <p:nvPr/>
          </p:nvGrpSpPr>
          <p:grpSpPr bwMode="auto">
            <a:xfrm>
              <a:off x="6975133" y="1974383"/>
              <a:ext cx="308429" cy="308429"/>
              <a:chOff x="1338" y="1553"/>
              <a:chExt cx="1609" cy="1609"/>
            </a:xfrm>
          </p:grpSpPr>
          <p:sp>
            <p:nvSpPr>
              <p:cNvPr id="16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2" name="Group 8"/>
            <p:cNvGrpSpPr>
              <a:grpSpLocks noChangeAspect="1"/>
            </p:cNvGrpSpPr>
            <p:nvPr/>
          </p:nvGrpSpPr>
          <p:grpSpPr bwMode="auto">
            <a:xfrm>
              <a:off x="7317715" y="1967817"/>
              <a:ext cx="308429" cy="308429"/>
              <a:chOff x="1338" y="1553"/>
              <a:chExt cx="1609" cy="1609"/>
            </a:xfrm>
          </p:grpSpPr>
          <p:sp>
            <p:nvSpPr>
              <p:cNvPr id="15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 name="Group 8"/>
            <p:cNvGrpSpPr>
              <a:grpSpLocks noChangeAspect="1"/>
            </p:cNvGrpSpPr>
            <p:nvPr/>
          </p:nvGrpSpPr>
          <p:grpSpPr bwMode="auto">
            <a:xfrm>
              <a:off x="7655734" y="1972568"/>
              <a:ext cx="308429" cy="308429"/>
              <a:chOff x="1338" y="1553"/>
              <a:chExt cx="1609" cy="1609"/>
            </a:xfrm>
          </p:grpSpPr>
          <p:sp>
            <p:nvSpPr>
              <p:cNvPr id="15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 name="Group 8"/>
            <p:cNvGrpSpPr>
              <a:grpSpLocks noChangeAspect="1"/>
            </p:cNvGrpSpPr>
            <p:nvPr/>
          </p:nvGrpSpPr>
          <p:grpSpPr bwMode="auto">
            <a:xfrm>
              <a:off x="7999466" y="1966756"/>
              <a:ext cx="308429" cy="308429"/>
              <a:chOff x="1338" y="1553"/>
              <a:chExt cx="1609" cy="1609"/>
            </a:xfrm>
          </p:grpSpPr>
          <p:sp>
            <p:nvSpPr>
              <p:cNvPr id="1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5" name="Group 8"/>
            <p:cNvGrpSpPr>
              <a:grpSpLocks noChangeAspect="1"/>
            </p:cNvGrpSpPr>
            <p:nvPr/>
          </p:nvGrpSpPr>
          <p:grpSpPr bwMode="auto">
            <a:xfrm>
              <a:off x="8337485" y="1971507"/>
              <a:ext cx="308429" cy="308429"/>
              <a:chOff x="1338" y="1553"/>
              <a:chExt cx="1609" cy="1609"/>
            </a:xfrm>
          </p:grpSpPr>
          <p:sp>
            <p:nvSpPr>
              <p:cNvPr id="1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 name="Group 8"/>
            <p:cNvGrpSpPr>
              <a:grpSpLocks noChangeAspect="1"/>
            </p:cNvGrpSpPr>
            <p:nvPr/>
          </p:nvGrpSpPr>
          <p:grpSpPr bwMode="auto">
            <a:xfrm>
              <a:off x="5961656" y="1978059"/>
              <a:ext cx="308429" cy="308429"/>
              <a:chOff x="1338" y="1553"/>
              <a:chExt cx="1609" cy="1609"/>
            </a:xfrm>
          </p:grpSpPr>
          <p:sp>
            <p:nvSpPr>
              <p:cNvPr id="15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7" name="Group 8"/>
            <p:cNvGrpSpPr>
              <a:grpSpLocks noChangeAspect="1"/>
            </p:cNvGrpSpPr>
            <p:nvPr/>
          </p:nvGrpSpPr>
          <p:grpSpPr bwMode="auto">
            <a:xfrm>
              <a:off x="6299675" y="1982810"/>
              <a:ext cx="308429" cy="308429"/>
              <a:chOff x="1338" y="1553"/>
              <a:chExt cx="1609" cy="1609"/>
            </a:xfrm>
          </p:grpSpPr>
          <p:sp>
            <p:nvSpPr>
              <p:cNvPr id="14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4" name="Group 163"/>
          <p:cNvGrpSpPr/>
          <p:nvPr/>
        </p:nvGrpSpPr>
        <p:grpSpPr>
          <a:xfrm>
            <a:off x="2133153" y="2657369"/>
            <a:ext cx="378778" cy="344115"/>
            <a:chOff x="2263273" y="1321989"/>
            <a:chExt cx="378778" cy="344115"/>
          </a:xfrm>
        </p:grpSpPr>
        <p:pic>
          <p:nvPicPr>
            <p:cNvPr id="165" name="Picture 16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66" name="Picture 16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67" name="Group 166"/>
          <p:cNvGrpSpPr/>
          <p:nvPr/>
        </p:nvGrpSpPr>
        <p:grpSpPr>
          <a:xfrm>
            <a:off x="4631114" y="2335567"/>
            <a:ext cx="378778" cy="344115"/>
            <a:chOff x="2263273" y="1321989"/>
            <a:chExt cx="378778" cy="344115"/>
          </a:xfrm>
        </p:grpSpPr>
        <p:pic>
          <p:nvPicPr>
            <p:cNvPr id="168" name="Picture 16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69" name="Picture 1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70" name="Group 169"/>
          <p:cNvGrpSpPr/>
          <p:nvPr/>
        </p:nvGrpSpPr>
        <p:grpSpPr>
          <a:xfrm>
            <a:off x="3339151" y="2326256"/>
            <a:ext cx="378778" cy="344115"/>
            <a:chOff x="2263273" y="1321989"/>
            <a:chExt cx="378778" cy="344115"/>
          </a:xfrm>
        </p:grpSpPr>
        <p:pic>
          <p:nvPicPr>
            <p:cNvPr id="171" name="Picture 17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72" name="Picture 17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73" name="Group 172"/>
          <p:cNvGrpSpPr/>
          <p:nvPr/>
        </p:nvGrpSpPr>
        <p:grpSpPr>
          <a:xfrm>
            <a:off x="2618187" y="2349390"/>
            <a:ext cx="378778" cy="344115"/>
            <a:chOff x="2263273" y="1321989"/>
            <a:chExt cx="378778" cy="344115"/>
          </a:xfrm>
        </p:grpSpPr>
        <p:pic>
          <p:nvPicPr>
            <p:cNvPr id="174" name="Picture 17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75" name="Picture 17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76" name="Group 175"/>
          <p:cNvGrpSpPr/>
          <p:nvPr/>
        </p:nvGrpSpPr>
        <p:grpSpPr>
          <a:xfrm>
            <a:off x="2448774" y="3020602"/>
            <a:ext cx="378778" cy="344115"/>
            <a:chOff x="2263273" y="1321989"/>
            <a:chExt cx="378778" cy="344115"/>
          </a:xfrm>
        </p:grpSpPr>
        <p:pic>
          <p:nvPicPr>
            <p:cNvPr id="177" name="Picture 17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78" name="Picture 1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79" name="Group 178"/>
          <p:cNvGrpSpPr/>
          <p:nvPr/>
        </p:nvGrpSpPr>
        <p:grpSpPr>
          <a:xfrm>
            <a:off x="2426777" y="2694949"/>
            <a:ext cx="378778" cy="344115"/>
            <a:chOff x="2263273" y="1321989"/>
            <a:chExt cx="378778" cy="344115"/>
          </a:xfrm>
        </p:grpSpPr>
        <p:pic>
          <p:nvPicPr>
            <p:cNvPr id="180" name="Picture 17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81" name="Picture 18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82" name="Group 181"/>
          <p:cNvGrpSpPr/>
          <p:nvPr/>
        </p:nvGrpSpPr>
        <p:grpSpPr>
          <a:xfrm>
            <a:off x="4201743" y="2665438"/>
            <a:ext cx="378778" cy="344115"/>
            <a:chOff x="2263273" y="1321989"/>
            <a:chExt cx="378778" cy="344115"/>
          </a:xfrm>
        </p:grpSpPr>
        <p:pic>
          <p:nvPicPr>
            <p:cNvPr id="183" name="Picture 18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84" name="Picture 18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85" name="Group 184"/>
          <p:cNvGrpSpPr/>
          <p:nvPr/>
        </p:nvGrpSpPr>
        <p:grpSpPr>
          <a:xfrm>
            <a:off x="3986943" y="2315161"/>
            <a:ext cx="378778" cy="344115"/>
            <a:chOff x="2263273" y="1321989"/>
            <a:chExt cx="378778" cy="344115"/>
          </a:xfrm>
        </p:grpSpPr>
        <p:pic>
          <p:nvPicPr>
            <p:cNvPr id="186" name="Picture 18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87" name="Picture 18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88" name="Group 187"/>
          <p:cNvGrpSpPr/>
          <p:nvPr/>
        </p:nvGrpSpPr>
        <p:grpSpPr>
          <a:xfrm>
            <a:off x="3590908" y="3323002"/>
            <a:ext cx="378778" cy="344115"/>
            <a:chOff x="2263273" y="1321989"/>
            <a:chExt cx="378778" cy="344115"/>
          </a:xfrm>
        </p:grpSpPr>
        <p:pic>
          <p:nvPicPr>
            <p:cNvPr id="189" name="Picture 18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90" name="Picture 18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91" name="Group 190"/>
          <p:cNvGrpSpPr/>
          <p:nvPr/>
        </p:nvGrpSpPr>
        <p:grpSpPr>
          <a:xfrm>
            <a:off x="3527950" y="2993769"/>
            <a:ext cx="378778" cy="344115"/>
            <a:chOff x="2263273" y="1321989"/>
            <a:chExt cx="378778" cy="344115"/>
          </a:xfrm>
        </p:grpSpPr>
        <p:pic>
          <p:nvPicPr>
            <p:cNvPr id="192" name="Picture 19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94" name="Group 193"/>
          <p:cNvGrpSpPr/>
          <p:nvPr/>
        </p:nvGrpSpPr>
        <p:grpSpPr>
          <a:xfrm>
            <a:off x="3508818" y="2627396"/>
            <a:ext cx="378778" cy="344115"/>
            <a:chOff x="2263273" y="1321989"/>
            <a:chExt cx="378778" cy="344115"/>
          </a:xfrm>
        </p:grpSpPr>
        <p:pic>
          <p:nvPicPr>
            <p:cNvPr id="195" name="Picture 19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96" name="Picture 19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197" name="Group 196"/>
          <p:cNvGrpSpPr/>
          <p:nvPr/>
        </p:nvGrpSpPr>
        <p:grpSpPr>
          <a:xfrm>
            <a:off x="3156491" y="2678898"/>
            <a:ext cx="378778" cy="344115"/>
            <a:chOff x="2263273" y="1321989"/>
            <a:chExt cx="378778" cy="344115"/>
          </a:xfrm>
        </p:grpSpPr>
        <p:pic>
          <p:nvPicPr>
            <p:cNvPr id="198" name="Picture 19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199" name="Picture 19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00" name="Group 199"/>
          <p:cNvGrpSpPr/>
          <p:nvPr/>
        </p:nvGrpSpPr>
        <p:grpSpPr>
          <a:xfrm>
            <a:off x="6315425" y="2618306"/>
            <a:ext cx="378778" cy="344115"/>
            <a:chOff x="2263273" y="1321989"/>
            <a:chExt cx="378778" cy="344115"/>
          </a:xfrm>
        </p:grpSpPr>
        <p:pic>
          <p:nvPicPr>
            <p:cNvPr id="201" name="Picture 20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02" name="Picture 20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03" name="Group 202"/>
          <p:cNvGrpSpPr/>
          <p:nvPr/>
        </p:nvGrpSpPr>
        <p:grpSpPr>
          <a:xfrm>
            <a:off x="5577847" y="2956896"/>
            <a:ext cx="378778" cy="344115"/>
            <a:chOff x="2263273" y="1321989"/>
            <a:chExt cx="378778" cy="344115"/>
          </a:xfrm>
        </p:grpSpPr>
        <p:pic>
          <p:nvPicPr>
            <p:cNvPr id="204" name="Picture 2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05" name="Picture 20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06" name="Group 205"/>
          <p:cNvGrpSpPr/>
          <p:nvPr/>
        </p:nvGrpSpPr>
        <p:grpSpPr>
          <a:xfrm>
            <a:off x="5585811" y="2611042"/>
            <a:ext cx="378778" cy="344115"/>
            <a:chOff x="2263273" y="1321989"/>
            <a:chExt cx="378778" cy="344115"/>
          </a:xfrm>
        </p:grpSpPr>
        <p:pic>
          <p:nvPicPr>
            <p:cNvPr id="207" name="Picture 20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08" name="Picture 20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09" name="Group 208"/>
          <p:cNvGrpSpPr/>
          <p:nvPr/>
        </p:nvGrpSpPr>
        <p:grpSpPr>
          <a:xfrm>
            <a:off x="5234738" y="2635640"/>
            <a:ext cx="378778" cy="344115"/>
            <a:chOff x="2263273" y="1321989"/>
            <a:chExt cx="378778" cy="344115"/>
          </a:xfrm>
        </p:grpSpPr>
        <p:pic>
          <p:nvPicPr>
            <p:cNvPr id="210" name="Picture 20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11" name="Picture 2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12" name="Group 211"/>
          <p:cNvGrpSpPr/>
          <p:nvPr/>
        </p:nvGrpSpPr>
        <p:grpSpPr>
          <a:xfrm>
            <a:off x="4987172" y="3327894"/>
            <a:ext cx="378778" cy="344115"/>
            <a:chOff x="2263273" y="1321989"/>
            <a:chExt cx="378778" cy="344115"/>
          </a:xfrm>
        </p:grpSpPr>
        <p:pic>
          <p:nvPicPr>
            <p:cNvPr id="213" name="Picture 2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14" name="Picture 2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15" name="Group 214"/>
          <p:cNvGrpSpPr/>
          <p:nvPr/>
        </p:nvGrpSpPr>
        <p:grpSpPr>
          <a:xfrm>
            <a:off x="4286589" y="3350359"/>
            <a:ext cx="378778" cy="344115"/>
            <a:chOff x="2263273" y="1321989"/>
            <a:chExt cx="378778" cy="344115"/>
          </a:xfrm>
        </p:grpSpPr>
        <p:pic>
          <p:nvPicPr>
            <p:cNvPr id="216" name="Picture 2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17" name="Picture 2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18" name="Group 217"/>
          <p:cNvGrpSpPr/>
          <p:nvPr/>
        </p:nvGrpSpPr>
        <p:grpSpPr>
          <a:xfrm>
            <a:off x="4557127" y="2999626"/>
            <a:ext cx="378778" cy="344115"/>
            <a:chOff x="2263273" y="1321989"/>
            <a:chExt cx="378778" cy="344115"/>
          </a:xfrm>
        </p:grpSpPr>
        <p:pic>
          <p:nvPicPr>
            <p:cNvPr id="219" name="Picture 2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20" name="Picture 21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21" name="Group 220"/>
          <p:cNvGrpSpPr/>
          <p:nvPr/>
        </p:nvGrpSpPr>
        <p:grpSpPr>
          <a:xfrm>
            <a:off x="4541419" y="2654956"/>
            <a:ext cx="378778" cy="344115"/>
            <a:chOff x="2263273" y="1321989"/>
            <a:chExt cx="378778" cy="344115"/>
          </a:xfrm>
        </p:grpSpPr>
        <p:pic>
          <p:nvPicPr>
            <p:cNvPr id="222" name="Picture 2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23" name="Picture 2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24" name="Group 223"/>
          <p:cNvGrpSpPr/>
          <p:nvPr/>
        </p:nvGrpSpPr>
        <p:grpSpPr>
          <a:xfrm>
            <a:off x="5665419" y="3346993"/>
            <a:ext cx="378778" cy="344115"/>
            <a:chOff x="2263273" y="1321989"/>
            <a:chExt cx="378778" cy="344115"/>
          </a:xfrm>
        </p:grpSpPr>
        <p:pic>
          <p:nvPicPr>
            <p:cNvPr id="225" name="Picture 22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26" name="Picture 22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27" name="Group 226"/>
          <p:cNvGrpSpPr/>
          <p:nvPr/>
        </p:nvGrpSpPr>
        <p:grpSpPr>
          <a:xfrm>
            <a:off x="6670748" y="2985233"/>
            <a:ext cx="378778" cy="344115"/>
            <a:chOff x="2263273" y="1321989"/>
            <a:chExt cx="378778" cy="344115"/>
          </a:xfrm>
        </p:grpSpPr>
        <p:pic>
          <p:nvPicPr>
            <p:cNvPr id="228" name="Picture 22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29" name="Picture 2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30" name="Group 229"/>
          <p:cNvGrpSpPr/>
          <p:nvPr/>
        </p:nvGrpSpPr>
        <p:grpSpPr>
          <a:xfrm>
            <a:off x="6658534" y="2612201"/>
            <a:ext cx="378778" cy="344115"/>
            <a:chOff x="2263273" y="1321989"/>
            <a:chExt cx="378778" cy="344115"/>
          </a:xfrm>
        </p:grpSpPr>
        <p:pic>
          <p:nvPicPr>
            <p:cNvPr id="231" name="Picture 23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32" name="Picture 23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sp>
        <p:nvSpPr>
          <p:cNvPr id="233" name="Shape 731"/>
          <p:cNvSpPr txBox="1"/>
          <p:nvPr/>
        </p:nvSpPr>
        <p:spPr>
          <a:xfrm>
            <a:off x="892277" y="149337"/>
            <a:ext cx="7449061" cy="510816"/>
          </a:xfrm>
          <a:prstGeom prst="rect">
            <a:avLst/>
          </a:prstGeom>
          <a:noFill/>
          <a:ln>
            <a:noFill/>
          </a:ln>
        </p:spPr>
        <p:txBody>
          <a:bodyPr lIns="91425" tIns="91425" rIns="91425" bIns="91425" anchor="b" anchorCtr="0">
            <a:noAutofit/>
          </a:bodyPr>
          <a:lstStyle/>
          <a:p>
            <a:pPr lvl="0" algn="ctr"/>
            <a:r>
              <a:rPr lang="en-US" sz="2800" dirty="0" smtClean="0"/>
              <a:t>Patching Apps w/ OpenShift</a:t>
            </a:r>
            <a:endParaRPr lang="en" sz="2800" dirty="0">
              <a:solidFill>
                <a:srgbClr val="000000"/>
              </a:solidFill>
            </a:endParaRPr>
          </a:p>
        </p:txBody>
      </p:sp>
      <p:grpSp>
        <p:nvGrpSpPr>
          <p:cNvPr id="235" name="Group 812"/>
          <p:cNvGrpSpPr>
            <a:grpSpLocks noChangeAspect="1"/>
          </p:cNvGrpSpPr>
          <p:nvPr/>
        </p:nvGrpSpPr>
        <p:grpSpPr bwMode="auto">
          <a:xfrm>
            <a:off x="4186558" y="3884358"/>
            <a:ext cx="767708" cy="767708"/>
            <a:chOff x="6034" y="3314"/>
            <a:chExt cx="386" cy="386"/>
          </a:xfrm>
        </p:grpSpPr>
        <p:sp>
          <p:nvSpPr>
            <p:cNvPr id="236"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3" name="Slide Number Placeholder 252"/>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75</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195828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10720" y="1216990"/>
            <a:ext cx="2122559" cy="270952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34740" y="3408868"/>
            <a:ext cx="1897380" cy="38862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Base OS</a:t>
            </a:r>
            <a:endParaRPr lang="en-US" dirty="0">
              <a:solidFill>
                <a:sysClr val="windowText" lastClr="000000"/>
              </a:solidFill>
            </a:endParaRPr>
          </a:p>
        </p:txBody>
      </p:sp>
      <p:grpSp>
        <p:nvGrpSpPr>
          <p:cNvPr id="4" name="Group 3"/>
          <p:cNvGrpSpPr/>
          <p:nvPr/>
        </p:nvGrpSpPr>
        <p:grpSpPr>
          <a:xfrm>
            <a:off x="3634740" y="2920946"/>
            <a:ext cx="1897380" cy="388620"/>
            <a:chOff x="3634740" y="2920946"/>
            <a:chExt cx="1897380" cy="388620"/>
          </a:xfrm>
        </p:grpSpPr>
        <p:sp>
          <p:nvSpPr>
            <p:cNvPr id="5" name="Rectangle 4"/>
            <p:cNvSpPr/>
            <p:nvPr/>
          </p:nvSpPr>
          <p:spPr>
            <a:xfrm>
              <a:off x="3634740" y="2920946"/>
              <a:ext cx="1897380" cy="388620"/>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rPr>
                <a:t>MW </a:t>
              </a:r>
              <a:endParaRPr lang="en-US" dirty="0">
                <a:solidFill>
                  <a:sysClr val="windowText" lastClr="000000"/>
                </a:solidFill>
              </a:endParaRPr>
            </a:p>
          </p:txBody>
        </p:sp>
        <p:grpSp>
          <p:nvGrpSpPr>
            <p:cNvPr id="6" name="Group 891"/>
            <p:cNvGrpSpPr>
              <a:grpSpLocks noChangeAspect="1"/>
            </p:cNvGrpSpPr>
            <p:nvPr/>
          </p:nvGrpSpPr>
          <p:grpSpPr bwMode="auto">
            <a:xfrm>
              <a:off x="4869754" y="2957911"/>
              <a:ext cx="475297" cy="314689"/>
              <a:chOff x="6411" y="1714"/>
              <a:chExt cx="364" cy="241"/>
            </a:xfrm>
          </p:grpSpPr>
          <p:sp>
            <p:nvSpPr>
              <p:cNvPr id="7"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 28"/>
          <p:cNvGrpSpPr/>
          <p:nvPr/>
        </p:nvGrpSpPr>
        <p:grpSpPr>
          <a:xfrm>
            <a:off x="3634740" y="2438311"/>
            <a:ext cx="1897380" cy="388620"/>
            <a:chOff x="3634740" y="2438311"/>
            <a:chExt cx="1897380" cy="388620"/>
          </a:xfrm>
        </p:grpSpPr>
        <p:sp>
          <p:nvSpPr>
            <p:cNvPr id="30" name="Rectangle 29"/>
            <p:cNvSpPr/>
            <p:nvPr/>
          </p:nvSpPr>
          <p:spPr>
            <a:xfrm>
              <a:off x="3634740" y="2438311"/>
              <a:ext cx="1897380" cy="38862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rPr>
                <a:t>Other Libs</a:t>
              </a:r>
              <a:endParaRPr lang="en-US" dirty="0">
                <a:solidFill>
                  <a:sysClr val="windowText" lastClr="000000"/>
                </a:solidFill>
              </a:endParaRPr>
            </a:p>
          </p:txBody>
        </p:sp>
        <p:sp>
          <p:nvSpPr>
            <p:cNvPr id="31" name="Freeform 923"/>
            <p:cNvSpPr>
              <a:spLocks noEditPoints="1"/>
            </p:cNvSpPr>
            <p:nvPr/>
          </p:nvSpPr>
          <p:spPr bwMode="auto">
            <a:xfrm>
              <a:off x="5040809" y="2464106"/>
              <a:ext cx="321652" cy="355348"/>
            </a:xfrm>
            <a:custGeom>
              <a:avLst/>
              <a:gdLst>
                <a:gd name="T0" fmla="*/ 866 w 978"/>
                <a:gd name="T1" fmla="*/ 90 h 1079"/>
                <a:gd name="T2" fmla="*/ 817 w 978"/>
                <a:gd name="T3" fmla="*/ 176 h 1079"/>
                <a:gd name="T4" fmla="*/ 175 w 978"/>
                <a:gd name="T5" fmla="*/ 184 h 1079"/>
                <a:gd name="T6" fmla="*/ 183 w 978"/>
                <a:gd name="T7" fmla="*/ 826 h 1079"/>
                <a:gd name="T8" fmla="*/ 193 w 978"/>
                <a:gd name="T9" fmla="*/ 834 h 1079"/>
                <a:gd name="T10" fmla="*/ 214 w 978"/>
                <a:gd name="T11" fmla="*/ 765 h 1079"/>
                <a:gd name="T12" fmla="*/ 248 w 978"/>
                <a:gd name="T13" fmla="*/ 829 h 1079"/>
                <a:gd name="T14" fmla="*/ 193 w 978"/>
                <a:gd name="T15" fmla="*/ 834 h 1079"/>
                <a:gd name="T16" fmla="*/ 200 w 978"/>
                <a:gd name="T17" fmla="*/ 840 h 1079"/>
                <a:gd name="T18" fmla="*/ 945 w 978"/>
                <a:gd name="T19" fmla="*/ 526 h 1079"/>
                <a:gd name="T20" fmla="*/ 866 w 978"/>
                <a:gd name="T21" fmla="*/ 90 h 1079"/>
                <a:gd name="T22" fmla="*/ 864 w 978"/>
                <a:gd name="T23" fmla="*/ 692 h 1079"/>
                <a:gd name="T24" fmla="*/ 359 w 978"/>
                <a:gd name="T25" fmla="*/ 798 h 1079"/>
                <a:gd name="T26" fmla="*/ 305 w 978"/>
                <a:gd name="T27" fmla="*/ 804 h 1079"/>
                <a:gd name="T28" fmla="*/ 328 w 978"/>
                <a:gd name="T29" fmla="*/ 795 h 1079"/>
                <a:gd name="T30" fmla="*/ 552 w 978"/>
                <a:gd name="T31" fmla="*/ 717 h 1079"/>
                <a:gd name="T32" fmla="*/ 823 w 978"/>
                <a:gd name="T33" fmla="*/ 374 h 1079"/>
                <a:gd name="T34" fmla="*/ 504 w 978"/>
                <a:gd name="T35" fmla="*/ 677 h 1079"/>
                <a:gd name="T36" fmla="*/ 255 w 978"/>
                <a:gd name="T37" fmla="*/ 742 h 1079"/>
                <a:gd name="T38" fmla="*/ 248 w 978"/>
                <a:gd name="T39" fmla="*/ 738 h 1079"/>
                <a:gd name="T40" fmla="*/ 334 w 978"/>
                <a:gd name="T41" fmla="*/ 373 h 1079"/>
                <a:gd name="T42" fmla="*/ 598 w 978"/>
                <a:gd name="T43" fmla="*/ 335 h 1079"/>
                <a:gd name="T44" fmla="*/ 861 w 978"/>
                <a:gd name="T45" fmla="*/ 138 h 1079"/>
                <a:gd name="T46" fmla="*/ 864 w 978"/>
                <a:gd name="T47" fmla="*/ 692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8" h="1079">
                  <a:moveTo>
                    <a:pt x="866" y="90"/>
                  </a:moveTo>
                  <a:cubicBezTo>
                    <a:pt x="853" y="120"/>
                    <a:pt x="837" y="149"/>
                    <a:pt x="817" y="176"/>
                  </a:cubicBezTo>
                  <a:cubicBezTo>
                    <a:pt x="638" y="0"/>
                    <a:pt x="350" y="4"/>
                    <a:pt x="175" y="184"/>
                  </a:cubicBezTo>
                  <a:cubicBezTo>
                    <a:pt x="0" y="363"/>
                    <a:pt x="4" y="650"/>
                    <a:pt x="183" y="826"/>
                  </a:cubicBezTo>
                  <a:lnTo>
                    <a:pt x="193" y="834"/>
                  </a:lnTo>
                  <a:cubicBezTo>
                    <a:pt x="166" y="812"/>
                    <a:pt x="179" y="769"/>
                    <a:pt x="214" y="765"/>
                  </a:cubicBezTo>
                  <a:cubicBezTo>
                    <a:pt x="248" y="762"/>
                    <a:pt x="270" y="802"/>
                    <a:pt x="248" y="829"/>
                  </a:cubicBezTo>
                  <a:cubicBezTo>
                    <a:pt x="234" y="845"/>
                    <a:pt x="210" y="848"/>
                    <a:pt x="193" y="834"/>
                  </a:cubicBezTo>
                  <a:lnTo>
                    <a:pt x="200" y="840"/>
                  </a:lnTo>
                  <a:cubicBezTo>
                    <a:pt x="484" y="1079"/>
                    <a:pt x="919" y="895"/>
                    <a:pt x="945" y="526"/>
                  </a:cubicBezTo>
                  <a:cubicBezTo>
                    <a:pt x="958" y="410"/>
                    <a:pt x="924" y="264"/>
                    <a:pt x="866" y="90"/>
                  </a:cubicBezTo>
                  <a:close/>
                  <a:moveTo>
                    <a:pt x="864" y="692"/>
                  </a:moveTo>
                  <a:cubicBezTo>
                    <a:pt x="752" y="841"/>
                    <a:pt x="513" y="791"/>
                    <a:pt x="359" y="798"/>
                  </a:cubicBezTo>
                  <a:cubicBezTo>
                    <a:pt x="359" y="798"/>
                    <a:pt x="332" y="800"/>
                    <a:pt x="305" y="804"/>
                  </a:cubicBezTo>
                  <a:cubicBezTo>
                    <a:pt x="305" y="804"/>
                    <a:pt x="315" y="800"/>
                    <a:pt x="328" y="795"/>
                  </a:cubicBezTo>
                  <a:cubicBezTo>
                    <a:pt x="436" y="758"/>
                    <a:pt x="487" y="751"/>
                    <a:pt x="552" y="717"/>
                  </a:cubicBezTo>
                  <a:cubicBezTo>
                    <a:pt x="675" y="654"/>
                    <a:pt x="798" y="517"/>
                    <a:pt x="823" y="374"/>
                  </a:cubicBezTo>
                  <a:cubicBezTo>
                    <a:pt x="776" y="512"/>
                    <a:pt x="633" y="629"/>
                    <a:pt x="504" y="677"/>
                  </a:cubicBezTo>
                  <a:cubicBezTo>
                    <a:pt x="415" y="710"/>
                    <a:pt x="255" y="742"/>
                    <a:pt x="255" y="742"/>
                  </a:cubicBezTo>
                  <a:lnTo>
                    <a:pt x="248" y="738"/>
                  </a:lnTo>
                  <a:cubicBezTo>
                    <a:pt x="139" y="685"/>
                    <a:pt x="136" y="449"/>
                    <a:pt x="334" y="373"/>
                  </a:cubicBezTo>
                  <a:cubicBezTo>
                    <a:pt x="422" y="339"/>
                    <a:pt x="504" y="357"/>
                    <a:pt x="598" y="335"/>
                  </a:cubicBezTo>
                  <a:cubicBezTo>
                    <a:pt x="698" y="311"/>
                    <a:pt x="814" y="236"/>
                    <a:pt x="861" y="138"/>
                  </a:cubicBezTo>
                  <a:cubicBezTo>
                    <a:pt x="914" y="295"/>
                    <a:pt x="978" y="541"/>
                    <a:pt x="864" y="692"/>
                  </a:cubicBezTo>
                  <a:close/>
                </a:path>
              </a:pathLst>
            </a:custGeom>
            <a:solidFill>
              <a:srgbClr val="6CB24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p:nvGrpSpPr>
        <p:grpSpPr>
          <a:xfrm>
            <a:off x="3634740" y="1952231"/>
            <a:ext cx="1897380" cy="388620"/>
            <a:chOff x="3634740" y="1952231"/>
            <a:chExt cx="1897380" cy="388620"/>
          </a:xfrm>
        </p:grpSpPr>
        <p:sp>
          <p:nvSpPr>
            <p:cNvPr id="33" name="Rectangle 32"/>
            <p:cNvSpPr/>
            <p:nvPr/>
          </p:nvSpPr>
          <p:spPr>
            <a:xfrm>
              <a:off x="3634740" y="1952231"/>
              <a:ext cx="1897380" cy="388620"/>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Agents?</a:t>
              </a:r>
              <a:endParaRPr lang="en-US" dirty="0">
                <a:solidFill>
                  <a:sysClr val="windowText" lastClr="000000"/>
                </a:solidFill>
              </a:endParaRPr>
            </a:p>
          </p:txBody>
        </p:sp>
        <p:pic>
          <p:nvPicPr>
            <p:cNvPr id="34" name="Picture 3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27706" y="1961518"/>
              <a:ext cx="589349" cy="352305"/>
            </a:xfrm>
            <a:prstGeom prst="rect">
              <a:avLst/>
            </a:prstGeom>
          </p:spPr>
        </p:pic>
      </p:grpSp>
      <p:grpSp>
        <p:nvGrpSpPr>
          <p:cNvPr id="35" name="Group 34"/>
          <p:cNvGrpSpPr/>
          <p:nvPr/>
        </p:nvGrpSpPr>
        <p:grpSpPr>
          <a:xfrm>
            <a:off x="3634740" y="1317171"/>
            <a:ext cx="861060" cy="535758"/>
            <a:chOff x="3634740" y="1317171"/>
            <a:chExt cx="861060" cy="535758"/>
          </a:xfrm>
        </p:grpSpPr>
        <p:sp>
          <p:nvSpPr>
            <p:cNvPr id="36" name="Rectangle 35"/>
            <p:cNvSpPr/>
            <p:nvPr/>
          </p:nvSpPr>
          <p:spPr>
            <a:xfrm>
              <a:off x="3634740" y="1317171"/>
              <a:ext cx="861060" cy="53575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48812" y="1368592"/>
              <a:ext cx="432916" cy="432916"/>
            </a:xfrm>
            <a:prstGeom prst="rect">
              <a:avLst/>
            </a:prstGeom>
          </p:spPr>
        </p:pic>
      </p:grpSp>
      <p:grpSp>
        <p:nvGrpSpPr>
          <p:cNvPr id="38" name="Group 37"/>
          <p:cNvGrpSpPr/>
          <p:nvPr/>
        </p:nvGrpSpPr>
        <p:grpSpPr>
          <a:xfrm>
            <a:off x="4668616" y="1309730"/>
            <a:ext cx="861060" cy="535758"/>
            <a:chOff x="4668616" y="1309730"/>
            <a:chExt cx="861060" cy="535758"/>
          </a:xfrm>
        </p:grpSpPr>
        <p:sp>
          <p:nvSpPr>
            <p:cNvPr id="39" name="Rectangle 38"/>
            <p:cNvSpPr/>
            <p:nvPr/>
          </p:nvSpPr>
          <p:spPr>
            <a:xfrm>
              <a:off x="4668616" y="1309730"/>
              <a:ext cx="861060" cy="53575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40" name="Pictur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90393" y="1355359"/>
              <a:ext cx="444500" cy="444500"/>
            </a:xfrm>
            <a:prstGeom prst="rect">
              <a:avLst/>
            </a:prstGeom>
          </p:spPr>
        </p:pic>
      </p:grpSp>
      <p:sp>
        <p:nvSpPr>
          <p:cNvPr id="41" name="TextBox 40"/>
          <p:cNvSpPr txBox="1"/>
          <p:nvPr/>
        </p:nvSpPr>
        <p:spPr>
          <a:xfrm>
            <a:off x="3510720" y="4011385"/>
            <a:ext cx="2122559" cy="369332"/>
          </a:xfrm>
          <a:prstGeom prst="rect">
            <a:avLst/>
          </a:prstGeom>
          <a:noFill/>
        </p:spPr>
        <p:txBody>
          <a:bodyPr wrap="square" rtlCol="0">
            <a:spAutoFit/>
          </a:bodyPr>
          <a:lstStyle/>
          <a:p>
            <a:pPr algn="ctr"/>
            <a:r>
              <a:rPr lang="en-US" sz="1800" dirty="0" smtClean="0"/>
              <a:t>Builder Image</a:t>
            </a:r>
            <a:endParaRPr lang="en-US" sz="1800" dirty="0"/>
          </a:p>
        </p:txBody>
      </p:sp>
      <p:grpSp>
        <p:nvGrpSpPr>
          <p:cNvPr id="42" name="Group 41"/>
          <p:cNvGrpSpPr/>
          <p:nvPr/>
        </p:nvGrpSpPr>
        <p:grpSpPr>
          <a:xfrm>
            <a:off x="5076286" y="3410338"/>
            <a:ext cx="378778" cy="344115"/>
            <a:chOff x="2263273" y="1321989"/>
            <a:chExt cx="378778" cy="344115"/>
          </a:xfrm>
        </p:grpSpPr>
        <p:pic>
          <p:nvPicPr>
            <p:cNvPr id="43" name="Picture 4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sp>
        <p:nvSpPr>
          <p:cNvPr id="45" name="Shape 731"/>
          <p:cNvSpPr txBox="1"/>
          <p:nvPr/>
        </p:nvSpPr>
        <p:spPr>
          <a:xfrm>
            <a:off x="892277" y="149337"/>
            <a:ext cx="7449061" cy="510816"/>
          </a:xfrm>
          <a:prstGeom prst="rect">
            <a:avLst/>
          </a:prstGeom>
          <a:noFill/>
          <a:ln>
            <a:noFill/>
          </a:ln>
        </p:spPr>
        <p:txBody>
          <a:bodyPr lIns="91425" tIns="91425" rIns="91425" bIns="91425" anchor="b" anchorCtr="0">
            <a:noAutofit/>
          </a:bodyPr>
          <a:lstStyle/>
          <a:p>
            <a:pPr lvl="0" algn="ctr"/>
            <a:r>
              <a:rPr lang="en-US" sz="2800" dirty="0" smtClean="0"/>
              <a:t>Remember the Builder Images?</a:t>
            </a:r>
            <a:endParaRPr lang="en" sz="2800" dirty="0">
              <a:solidFill>
                <a:srgbClr val="000000"/>
              </a:solidFill>
            </a:endParaRPr>
          </a:p>
        </p:txBody>
      </p:sp>
      <p:grpSp>
        <p:nvGrpSpPr>
          <p:cNvPr id="46" name="Group 812"/>
          <p:cNvGrpSpPr>
            <a:grpSpLocks noChangeAspect="1"/>
          </p:cNvGrpSpPr>
          <p:nvPr/>
        </p:nvGrpSpPr>
        <p:grpSpPr bwMode="auto">
          <a:xfrm>
            <a:off x="1175263" y="2137670"/>
            <a:ext cx="767708" cy="767708"/>
            <a:chOff x="6034" y="3314"/>
            <a:chExt cx="386" cy="386"/>
          </a:xfrm>
        </p:grpSpPr>
        <p:sp>
          <p:nvSpPr>
            <p:cNvPr id="47"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64" name="Straight Arrow Connector 63"/>
          <p:cNvCxnSpPr/>
          <p:nvPr/>
        </p:nvCxnSpPr>
        <p:spPr>
          <a:xfrm>
            <a:off x="1942971" y="2807923"/>
            <a:ext cx="1441546" cy="76593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Slide Number Placeholder 6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76</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5569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31"/>
          <p:cNvSpPr txBox="1"/>
          <p:nvPr/>
        </p:nvSpPr>
        <p:spPr>
          <a:xfrm>
            <a:off x="852949" y="146459"/>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Remember how Apps </a:t>
            </a:r>
            <a:r>
              <a:rPr lang="en-US" sz="2800" smtClean="0">
                <a:solidFill>
                  <a:srgbClr val="000000"/>
                </a:solidFill>
              </a:rPr>
              <a:t>Get Pushed?</a:t>
            </a:r>
            <a:endParaRPr lang="en" sz="2800" dirty="0">
              <a:solidFill>
                <a:srgbClr val="000000"/>
              </a:solidFill>
            </a:endParaRPr>
          </a:p>
        </p:txBody>
      </p:sp>
      <p:grpSp>
        <p:nvGrpSpPr>
          <p:cNvPr id="7" name="Group 6"/>
          <p:cNvGrpSpPr/>
          <p:nvPr/>
        </p:nvGrpSpPr>
        <p:grpSpPr>
          <a:xfrm>
            <a:off x="2941573" y="907169"/>
            <a:ext cx="6010379" cy="3770739"/>
            <a:chOff x="2227384" y="824706"/>
            <a:chExt cx="6010379" cy="3770739"/>
          </a:xfrm>
        </p:grpSpPr>
        <p:sp>
          <p:nvSpPr>
            <p:cNvPr id="5" name="Rectangle 4"/>
            <p:cNvSpPr/>
            <p:nvPr/>
          </p:nvSpPr>
          <p:spPr>
            <a:xfrm>
              <a:off x="2227384" y="824706"/>
              <a:ext cx="6010379" cy="377073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6" name="Picture 5"/>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3621623" y="989581"/>
              <a:ext cx="3221899" cy="3440988"/>
            </a:xfrm>
            <a:prstGeom prst="rect">
              <a:avLst/>
            </a:prstGeom>
          </p:spPr>
        </p:pic>
      </p:grpSp>
      <p:cxnSp>
        <p:nvCxnSpPr>
          <p:cNvPr id="21" name="Straight Arrow Connector 20"/>
          <p:cNvCxnSpPr/>
          <p:nvPr/>
        </p:nvCxnSpPr>
        <p:spPr>
          <a:xfrm flipV="1">
            <a:off x="1019908" y="2551906"/>
            <a:ext cx="1733427" cy="44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3076461" y="2048780"/>
            <a:ext cx="885434" cy="1349312"/>
            <a:chOff x="3510720" y="1216990"/>
            <a:chExt cx="885434" cy="1349312"/>
          </a:xfrm>
        </p:grpSpPr>
        <p:sp>
          <p:nvSpPr>
            <p:cNvPr id="37" name="Rectangle 36"/>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510720" y="2196970"/>
              <a:ext cx="885434" cy="369332"/>
            </a:xfrm>
            <a:prstGeom prst="rect">
              <a:avLst/>
            </a:prstGeom>
            <a:noFill/>
          </p:spPr>
          <p:txBody>
            <a:bodyPr wrap="square" rtlCol="0">
              <a:spAutoFit/>
            </a:bodyPr>
            <a:lstStyle/>
            <a:p>
              <a:pPr algn="ctr"/>
              <a:r>
                <a:rPr lang="en-US" sz="1800" dirty="0" smtClean="0"/>
                <a:t>Master</a:t>
              </a:r>
              <a:endParaRPr lang="en-US" sz="1800" dirty="0"/>
            </a:p>
          </p:txBody>
        </p:sp>
      </p:grpSp>
      <p:grpSp>
        <p:nvGrpSpPr>
          <p:cNvPr id="43" name="Group 144"/>
          <p:cNvGrpSpPr>
            <a:grpSpLocks noChangeAspect="1"/>
          </p:cNvGrpSpPr>
          <p:nvPr/>
        </p:nvGrpSpPr>
        <p:grpSpPr bwMode="auto">
          <a:xfrm>
            <a:off x="3226849" y="2515918"/>
            <a:ext cx="525989" cy="525989"/>
            <a:chOff x="3245" y="3112"/>
            <a:chExt cx="386" cy="386"/>
          </a:xfrm>
        </p:grpSpPr>
        <p:sp>
          <p:nvSpPr>
            <p:cNvPr id="44" name="AutoShape 143"/>
            <p:cNvSpPr>
              <a:spLocks noChangeAspect="1" noChangeArrowheads="1" noTextEdit="1"/>
            </p:cNvSpPr>
            <p:nvPr/>
          </p:nvSpPr>
          <p:spPr bwMode="auto">
            <a:xfrm>
              <a:off x="3245" y="311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5"/>
            <p:cNvSpPr>
              <a:spLocks/>
            </p:cNvSpPr>
            <p:nvPr/>
          </p:nvSpPr>
          <p:spPr bwMode="auto">
            <a:xfrm>
              <a:off x="3282" y="3113"/>
              <a:ext cx="312" cy="91"/>
            </a:xfrm>
            <a:custGeom>
              <a:avLst/>
              <a:gdLst>
                <a:gd name="T0" fmla="*/ 644 w 650"/>
                <a:gd name="T1" fmla="*/ 170 h 190"/>
                <a:gd name="T2" fmla="*/ 610 w 650"/>
                <a:gd name="T3" fmla="*/ 143 h 190"/>
                <a:gd name="T4" fmla="*/ 456 w 650"/>
                <a:gd name="T5" fmla="*/ 72 h 190"/>
                <a:gd name="T6" fmla="*/ 371 w 650"/>
                <a:gd name="T7" fmla="*/ 73 h 190"/>
                <a:gd name="T8" fmla="*/ 325 w 650"/>
                <a:gd name="T9" fmla="*/ 24 h 190"/>
                <a:gd name="T10" fmla="*/ 279 w 650"/>
                <a:gd name="T11" fmla="*/ 73 h 190"/>
                <a:gd name="T12" fmla="*/ 194 w 650"/>
                <a:gd name="T13" fmla="*/ 72 h 190"/>
                <a:gd name="T14" fmla="*/ 40 w 650"/>
                <a:gd name="T15" fmla="*/ 143 h 190"/>
                <a:gd name="T16" fmla="*/ 6 w 650"/>
                <a:gd name="T17" fmla="*/ 170 h 190"/>
                <a:gd name="T18" fmla="*/ 21 w 650"/>
                <a:gd name="T19" fmla="*/ 182 h 190"/>
                <a:gd name="T20" fmla="*/ 110 w 650"/>
                <a:gd name="T21" fmla="*/ 147 h 190"/>
                <a:gd name="T22" fmla="*/ 184 w 650"/>
                <a:gd name="T23" fmla="*/ 129 h 190"/>
                <a:gd name="T24" fmla="*/ 225 w 650"/>
                <a:gd name="T25" fmla="*/ 68 h 190"/>
                <a:gd name="T26" fmla="*/ 281 w 650"/>
                <a:gd name="T27" fmla="*/ 105 h 190"/>
                <a:gd name="T28" fmla="*/ 325 w 650"/>
                <a:gd name="T29" fmla="*/ 59 h 190"/>
                <a:gd name="T30" fmla="*/ 369 w 650"/>
                <a:gd name="T31" fmla="*/ 105 h 190"/>
                <a:gd name="T32" fmla="*/ 426 w 650"/>
                <a:gd name="T33" fmla="*/ 68 h 190"/>
                <a:gd name="T34" fmla="*/ 468 w 650"/>
                <a:gd name="T35" fmla="*/ 129 h 190"/>
                <a:gd name="T36" fmla="*/ 541 w 650"/>
                <a:gd name="T37" fmla="*/ 147 h 190"/>
                <a:gd name="T38" fmla="*/ 630 w 650"/>
                <a:gd name="T39" fmla="*/ 182 h 190"/>
                <a:gd name="T40" fmla="*/ 644 w 650"/>
                <a:gd name="T41" fmla="*/ 17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190">
                  <a:moveTo>
                    <a:pt x="644" y="170"/>
                  </a:moveTo>
                  <a:cubicBezTo>
                    <a:pt x="635" y="158"/>
                    <a:pt x="624" y="149"/>
                    <a:pt x="610" y="143"/>
                  </a:cubicBezTo>
                  <a:cubicBezTo>
                    <a:pt x="568" y="122"/>
                    <a:pt x="465" y="126"/>
                    <a:pt x="456" y="72"/>
                  </a:cubicBezTo>
                  <a:cubicBezTo>
                    <a:pt x="445" y="0"/>
                    <a:pt x="383" y="73"/>
                    <a:pt x="371" y="73"/>
                  </a:cubicBezTo>
                  <a:cubicBezTo>
                    <a:pt x="358" y="73"/>
                    <a:pt x="351" y="24"/>
                    <a:pt x="325" y="24"/>
                  </a:cubicBezTo>
                  <a:cubicBezTo>
                    <a:pt x="298" y="24"/>
                    <a:pt x="291" y="73"/>
                    <a:pt x="279" y="73"/>
                  </a:cubicBezTo>
                  <a:cubicBezTo>
                    <a:pt x="268" y="73"/>
                    <a:pt x="205" y="0"/>
                    <a:pt x="194" y="72"/>
                  </a:cubicBezTo>
                  <a:cubicBezTo>
                    <a:pt x="185" y="125"/>
                    <a:pt x="81" y="122"/>
                    <a:pt x="40" y="143"/>
                  </a:cubicBezTo>
                  <a:cubicBezTo>
                    <a:pt x="28" y="149"/>
                    <a:pt x="15" y="158"/>
                    <a:pt x="6" y="170"/>
                  </a:cubicBezTo>
                  <a:cubicBezTo>
                    <a:pt x="0" y="180"/>
                    <a:pt x="14" y="190"/>
                    <a:pt x="21" y="182"/>
                  </a:cubicBezTo>
                  <a:cubicBezTo>
                    <a:pt x="41" y="157"/>
                    <a:pt x="81" y="152"/>
                    <a:pt x="110" y="147"/>
                  </a:cubicBezTo>
                  <a:cubicBezTo>
                    <a:pt x="134" y="142"/>
                    <a:pt x="160" y="139"/>
                    <a:pt x="184" y="129"/>
                  </a:cubicBezTo>
                  <a:cubicBezTo>
                    <a:pt x="216" y="117"/>
                    <a:pt x="215" y="68"/>
                    <a:pt x="225" y="68"/>
                  </a:cubicBezTo>
                  <a:cubicBezTo>
                    <a:pt x="233" y="68"/>
                    <a:pt x="259" y="105"/>
                    <a:pt x="281" y="105"/>
                  </a:cubicBezTo>
                  <a:cubicBezTo>
                    <a:pt x="301" y="105"/>
                    <a:pt x="314" y="59"/>
                    <a:pt x="325" y="59"/>
                  </a:cubicBezTo>
                  <a:cubicBezTo>
                    <a:pt x="336" y="59"/>
                    <a:pt x="349" y="105"/>
                    <a:pt x="369" y="105"/>
                  </a:cubicBezTo>
                  <a:cubicBezTo>
                    <a:pt x="393" y="105"/>
                    <a:pt x="419" y="68"/>
                    <a:pt x="426" y="68"/>
                  </a:cubicBezTo>
                  <a:cubicBezTo>
                    <a:pt x="436" y="68"/>
                    <a:pt x="435" y="117"/>
                    <a:pt x="468" y="129"/>
                  </a:cubicBezTo>
                  <a:cubicBezTo>
                    <a:pt x="490" y="139"/>
                    <a:pt x="516" y="142"/>
                    <a:pt x="541" y="147"/>
                  </a:cubicBezTo>
                  <a:cubicBezTo>
                    <a:pt x="570" y="153"/>
                    <a:pt x="611" y="157"/>
                    <a:pt x="630" y="182"/>
                  </a:cubicBezTo>
                  <a:cubicBezTo>
                    <a:pt x="636" y="190"/>
                    <a:pt x="650" y="179"/>
                    <a:pt x="644" y="170"/>
                  </a:cubicBezTo>
                </a:path>
              </a:pathLst>
            </a:custGeom>
            <a:solidFill>
              <a:srgbClr val="00B9F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46"/>
            <p:cNvSpPr>
              <a:spLocks/>
            </p:cNvSpPr>
            <p:nvPr/>
          </p:nvSpPr>
          <p:spPr bwMode="auto">
            <a:xfrm>
              <a:off x="3311" y="3328"/>
              <a:ext cx="253" cy="157"/>
            </a:xfrm>
            <a:custGeom>
              <a:avLst/>
              <a:gdLst>
                <a:gd name="T0" fmla="*/ 525 w 525"/>
                <a:gd name="T1" fmla="*/ 263 h 325"/>
                <a:gd name="T2" fmla="*/ 462 w 525"/>
                <a:gd name="T3" fmla="*/ 325 h 325"/>
                <a:gd name="T4" fmla="*/ 62 w 525"/>
                <a:gd name="T5" fmla="*/ 325 h 325"/>
                <a:gd name="T6" fmla="*/ 0 w 525"/>
                <a:gd name="T7" fmla="*/ 263 h 325"/>
                <a:gd name="T8" fmla="*/ 0 w 525"/>
                <a:gd name="T9" fmla="*/ 0 h 325"/>
                <a:gd name="T10" fmla="*/ 525 w 525"/>
                <a:gd name="T11" fmla="*/ 0 h 325"/>
                <a:gd name="T12" fmla="*/ 525 w 525"/>
                <a:gd name="T13" fmla="*/ 263 h 325"/>
              </a:gdLst>
              <a:ahLst/>
              <a:cxnLst>
                <a:cxn ang="0">
                  <a:pos x="T0" y="T1"/>
                </a:cxn>
                <a:cxn ang="0">
                  <a:pos x="T2" y="T3"/>
                </a:cxn>
                <a:cxn ang="0">
                  <a:pos x="T4" y="T5"/>
                </a:cxn>
                <a:cxn ang="0">
                  <a:pos x="T6" y="T7"/>
                </a:cxn>
                <a:cxn ang="0">
                  <a:pos x="T8" y="T9"/>
                </a:cxn>
                <a:cxn ang="0">
                  <a:pos x="T10" y="T11"/>
                </a:cxn>
                <a:cxn ang="0">
                  <a:pos x="T12" y="T13"/>
                </a:cxn>
              </a:cxnLst>
              <a:rect l="0" t="0" r="r" b="b"/>
              <a:pathLst>
                <a:path w="525" h="325">
                  <a:moveTo>
                    <a:pt x="525" y="263"/>
                  </a:moveTo>
                  <a:cubicBezTo>
                    <a:pt x="525" y="298"/>
                    <a:pt x="497" y="325"/>
                    <a:pt x="462" y="325"/>
                  </a:cubicBezTo>
                  <a:lnTo>
                    <a:pt x="62" y="325"/>
                  </a:lnTo>
                  <a:cubicBezTo>
                    <a:pt x="27" y="325"/>
                    <a:pt x="0" y="298"/>
                    <a:pt x="0" y="263"/>
                  </a:cubicBezTo>
                  <a:lnTo>
                    <a:pt x="0" y="0"/>
                  </a:lnTo>
                  <a:lnTo>
                    <a:pt x="525" y="0"/>
                  </a:lnTo>
                  <a:lnTo>
                    <a:pt x="525" y="263"/>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47"/>
            <p:cNvSpPr>
              <a:spLocks/>
            </p:cNvSpPr>
            <p:nvPr/>
          </p:nvSpPr>
          <p:spPr bwMode="auto">
            <a:xfrm>
              <a:off x="3311" y="3184"/>
              <a:ext cx="253" cy="271"/>
            </a:xfrm>
            <a:custGeom>
              <a:avLst/>
              <a:gdLst>
                <a:gd name="T0" fmla="*/ 262 w 525"/>
                <a:gd name="T1" fmla="*/ 0 h 563"/>
                <a:gd name="T2" fmla="*/ 0 w 525"/>
                <a:gd name="T3" fmla="*/ 300 h 563"/>
                <a:gd name="T4" fmla="*/ 0 w 525"/>
                <a:gd name="T5" fmla="*/ 563 h 563"/>
                <a:gd name="T6" fmla="*/ 525 w 525"/>
                <a:gd name="T7" fmla="*/ 563 h 563"/>
                <a:gd name="T8" fmla="*/ 525 w 525"/>
                <a:gd name="T9" fmla="*/ 300 h 563"/>
                <a:gd name="T10" fmla="*/ 262 w 525"/>
                <a:gd name="T11" fmla="*/ 0 h 563"/>
              </a:gdLst>
              <a:ahLst/>
              <a:cxnLst>
                <a:cxn ang="0">
                  <a:pos x="T0" y="T1"/>
                </a:cxn>
                <a:cxn ang="0">
                  <a:pos x="T2" y="T3"/>
                </a:cxn>
                <a:cxn ang="0">
                  <a:pos x="T4" y="T5"/>
                </a:cxn>
                <a:cxn ang="0">
                  <a:pos x="T6" y="T7"/>
                </a:cxn>
                <a:cxn ang="0">
                  <a:pos x="T8" y="T9"/>
                </a:cxn>
                <a:cxn ang="0">
                  <a:pos x="T10" y="T11"/>
                </a:cxn>
              </a:cxnLst>
              <a:rect l="0" t="0" r="r" b="b"/>
              <a:pathLst>
                <a:path w="525" h="563">
                  <a:moveTo>
                    <a:pt x="262" y="0"/>
                  </a:moveTo>
                  <a:cubicBezTo>
                    <a:pt x="68" y="0"/>
                    <a:pt x="0" y="106"/>
                    <a:pt x="0" y="300"/>
                  </a:cubicBezTo>
                  <a:lnTo>
                    <a:pt x="0" y="563"/>
                  </a:lnTo>
                  <a:lnTo>
                    <a:pt x="525" y="563"/>
                  </a:lnTo>
                  <a:lnTo>
                    <a:pt x="525" y="300"/>
                  </a:lnTo>
                  <a:cubicBezTo>
                    <a:pt x="525" y="106"/>
                    <a:pt x="456" y="0"/>
                    <a:pt x="262" y="0"/>
                  </a:cubicBezTo>
                  <a:close/>
                </a:path>
              </a:pathLst>
            </a:custGeom>
            <a:solidFill>
              <a:srgbClr val="B6C4A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48"/>
            <p:cNvSpPr>
              <a:spLocks/>
            </p:cNvSpPr>
            <p:nvPr/>
          </p:nvSpPr>
          <p:spPr bwMode="auto">
            <a:xfrm>
              <a:off x="3299" y="3371"/>
              <a:ext cx="12" cy="72"/>
            </a:xfrm>
            <a:custGeom>
              <a:avLst/>
              <a:gdLst>
                <a:gd name="T0" fmla="*/ 25 w 25"/>
                <a:gd name="T1" fmla="*/ 150 h 150"/>
                <a:gd name="T2" fmla="*/ 0 w 25"/>
                <a:gd name="T3" fmla="*/ 117 h 150"/>
                <a:gd name="T4" fmla="*/ 0 w 25"/>
                <a:gd name="T5" fmla="*/ 32 h 150"/>
                <a:gd name="T6" fmla="*/ 25 w 25"/>
                <a:gd name="T7" fmla="*/ 0 h 150"/>
                <a:gd name="T8" fmla="*/ 25 w 25"/>
                <a:gd name="T9" fmla="*/ 150 h 150"/>
              </a:gdLst>
              <a:ahLst/>
              <a:cxnLst>
                <a:cxn ang="0">
                  <a:pos x="T0" y="T1"/>
                </a:cxn>
                <a:cxn ang="0">
                  <a:pos x="T2" y="T3"/>
                </a:cxn>
                <a:cxn ang="0">
                  <a:pos x="T4" y="T5"/>
                </a:cxn>
                <a:cxn ang="0">
                  <a:pos x="T6" y="T7"/>
                </a:cxn>
                <a:cxn ang="0">
                  <a:pos x="T8" y="T9"/>
                </a:cxn>
              </a:cxnLst>
              <a:rect l="0" t="0" r="r" b="b"/>
              <a:pathLst>
                <a:path w="25" h="150">
                  <a:moveTo>
                    <a:pt x="25" y="150"/>
                  </a:moveTo>
                  <a:cubicBezTo>
                    <a:pt x="11" y="150"/>
                    <a:pt x="0" y="135"/>
                    <a:pt x="0" y="117"/>
                  </a:cubicBezTo>
                  <a:lnTo>
                    <a:pt x="0" y="32"/>
                  </a:lnTo>
                  <a:cubicBezTo>
                    <a:pt x="0" y="15"/>
                    <a:pt x="11" y="0"/>
                    <a:pt x="25" y="0"/>
                  </a:cubicBezTo>
                  <a:lnTo>
                    <a:pt x="25" y="150"/>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49"/>
            <p:cNvSpPr>
              <a:spLocks/>
            </p:cNvSpPr>
            <p:nvPr/>
          </p:nvSpPr>
          <p:spPr bwMode="auto">
            <a:xfrm>
              <a:off x="3564" y="3371"/>
              <a:ext cx="12" cy="72"/>
            </a:xfrm>
            <a:custGeom>
              <a:avLst/>
              <a:gdLst>
                <a:gd name="T0" fmla="*/ 0 w 25"/>
                <a:gd name="T1" fmla="*/ 0 h 150"/>
                <a:gd name="T2" fmla="*/ 25 w 25"/>
                <a:gd name="T3" fmla="*/ 32 h 150"/>
                <a:gd name="T4" fmla="*/ 25 w 25"/>
                <a:gd name="T5" fmla="*/ 117 h 150"/>
                <a:gd name="T6" fmla="*/ 0 w 25"/>
                <a:gd name="T7" fmla="*/ 150 h 150"/>
                <a:gd name="T8" fmla="*/ 0 w 25"/>
                <a:gd name="T9" fmla="*/ 0 h 150"/>
              </a:gdLst>
              <a:ahLst/>
              <a:cxnLst>
                <a:cxn ang="0">
                  <a:pos x="T0" y="T1"/>
                </a:cxn>
                <a:cxn ang="0">
                  <a:pos x="T2" y="T3"/>
                </a:cxn>
                <a:cxn ang="0">
                  <a:pos x="T4" y="T5"/>
                </a:cxn>
                <a:cxn ang="0">
                  <a:pos x="T6" y="T7"/>
                </a:cxn>
                <a:cxn ang="0">
                  <a:pos x="T8" y="T9"/>
                </a:cxn>
              </a:cxnLst>
              <a:rect l="0" t="0" r="r" b="b"/>
              <a:pathLst>
                <a:path w="25" h="150">
                  <a:moveTo>
                    <a:pt x="0" y="0"/>
                  </a:moveTo>
                  <a:cubicBezTo>
                    <a:pt x="13" y="0"/>
                    <a:pt x="25" y="15"/>
                    <a:pt x="25" y="32"/>
                  </a:cubicBezTo>
                  <a:lnTo>
                    <a:pt x="25" y="117"/>
                  </a:lnTo>
                  <a:cubicBezTo>
                    <a:pt x="25" y="135"/>
                    <a:pt x="13" y="150"/>
                    <a:pt x="0" y="150"/>
                  </a:cubicBezTo>
                  <a:lnTo>
                    <a:pt x="0" y="0"/>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50"/>
            <p:cNvSpPr>
              <a:spLocks/>
            </p:cNvSpPr>
            <p:nvPr/>
          </p:nvSpPr>
          <p:spPr bwMode="auto">
            <a:xfrm>
              <a:off x="3275" y="3232"/>
              <a:ext cx="24" cy="181"/>
            </a:xfrm>
            <a:custGeom>
              <a:avLst/>
              <a:gdLst>
                <a:gd name="T0" fmla="*/ 25 w 50"/>
                <a:gd name="T1" fmla="*/ 0 h 375"/>
                <a:gd name="T2" fmla="*/ 0 w 50"/>
                <a:gd name="T3" fmla="*/ 0 h 375"/>
                <a:gd name="T4" fmla="*/ 0 w 50"/>
                <a:gd name="T5" fmla="*/ 375 h 375"/>
                <a:gd name="T6" fmla="*/ 25 w 50"/>
                <a:gd name="T7" fmla="*/ 375 h 375"/>
                <a:gd name="T8" fmla="*/ 50 w 50"/>
                <a:gd name="T9" fmla="*/ 375 h 375"/>
                <a:gd name="T10" fmla="*/ 50 w 50"/>
                <a:gd name="T11" fmla="*/ 350 h 375"/>
                <a:gd name="T12" fmla="*/ 25 w 50"/>
                <a:gd name="T13" fmla="*/ 350 h 375"/>
                <a:gd name="T14" fmla="*/ 25 w 50"/>
                <a:gd name="T15" fmla="*/ 0 h 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5">
                  <a:moveTo>
                    <a:pt x="25" y="0"/>
                  </a:moveTo>
                  <a:lnTo>
                    <a:pt x="0" y="0"/>
                  </a:lnTo>
                  <a:lnTo>
                    <a:pt x="0" y="375"/>
                  </a:lnTo>
                  <a:lnTo>
                    <a:pt x="25" y="375"/>
                  </a:lnTo>
                  <a:lnTo>
                    <a:pt x="50" y="375"/>
                  </a:lnTo>
                  <a:lnTo>
                    <a:pt x="50" y="350"/>
                  </a:lnTo>
                  <a:lnTo>
                    <a:pt x="25" y="350"/>
                  </a:lnTo>
                  <a:lnTo>
                    <a:pt x="25" y="0"/>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51"/>
            <p:cNvSpPr>
              <a:spLocks/>
            </p:cNvSpPr>
            <p:nvPr/>
          </p:nvSpPr>
          <p:spPr bwMode="auto">
            <a:xfrm>
              <a:off x="3576" y="3232"/>
              <a:ext cx="24" cy="181"/>
            </a:xfrm>
            <a:custGeom>
              <a:avLst/>
              <a:gdLst>
                <a:gd name="T0" fmla="*/ 25 w 50"/>
                <a:gd name="T1" fmla="*/ 0 h 375"/>
                <a:gd name="T2" fmla="*/ 25 w 50"/>
                <a:gd name="T3" fmla="*/ 350 h 375"/>
                <a:gd name="T4" fmla="*/ 0 w 50"/>
                <a:gd name="T5" fmla="*/ 350 h 375"/>
                <a:gd name="T6" fmla="*/ 0 w 50"/>
                <a:gd name="T7" fmla="*/ 375 h 375"/>
                <a:gd name="T8" fmla="*/ 25 w 50"/>
                <a:gd name="T9" fmla="*/ 375 h 375"/>
                <a:gd name="T10" fmla="*/ 50 w 50"/>
                <a:gd name="T11" fmla="*/ 375 h 375"/>
                <a:gd name="T12" fmla="*/ 50 w 50"/>
                <a:gd name="T13" fmla="*/ 0 h 375"/>
                <a:gd name="T14" fmla="*/ 25 w 50"/>
                <a:gd name="T15" fmla="*/ 0 h 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5">
                  <a:moveTo>
                    <a:pt x="25" y="0"/>
                  </a:moveTo>
                  <a:lnTo>
                    <a:pt x="25" y="350"/>
                  </a:lnTo>
                  <a:lnTo>
                    <a:pt x="0" y="350"/>
                  </a:lnTo>
                  <a:lnTo>
                    <a:pt x="0" y="375"/>
                  </a:lnTo>
                  <a:lnTo>
                    <a:pt x="25" y="375"/>
                  </a:lnTo>
                  <a:lnTo>
                    <a:pt x="50" y="375"/>
                  </a:lnTo>
                  <a:lnTo>
                    <a:pt x="50" y="0"/>
                  </a:lnTo>
                  <a:lnTo>
                    <a:pt x="25" y="0"/>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Oval 152"/>
            <p:cNvSpPr>
              <a:spLocks noChangeArrowheads="1"/>
            </p:cNvSpPr>
            <p:nvPr/>
          </p:nvSpPr>
          <p:spPr bwMode="auto">
            <a:xfrm>
              <a:off x="3570" y="3208"/>
              <a:ext cx="48" cy="48"/>
            </a:xfrm>
            <a:prstGeom prst="ellipse">
              <a:avLst/>
            </a:prstGeom>
            <a:solidFill>
              <a:srgbClr val="00B9F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Oval 153"/>
            <p:cNvSpPr>
              <a:spLocks noChangeArrowheads="1"/>
            </p:cNvSpPr>
            <p:nvPr/>
          </p:nvSpPr>
          <p:spPr bwMode="auto">
            <a:xfrm>
              <a:off x="3257" y="3208"/>
              <a:ext cx="48" cy="48"/>
            </a:xfrm>
            <a:prstGeom prst="ellipse">
              <a:avLst/>
            </a:prstGeom>
            <a:solidFill>
              <a:srgbClr val="FF526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Oval 154"/>
            <p:cNvSpPr>
              <a:spLocks noChangeArrowheads="1"/>
            </p:cNvSpPr>
            <p:nvPr/>
          </p:nvSpPr>
          <p:spPr bwMode="auto">
            <a:xfrm>
              <a:off x="3326" y="3253"/>
              <a:ext cx="96" cy="97"/>
            </a:xfrm>
            <a:prstGeom prst="ellipse">
              <a:avLst/>
            </a:prstGeom>
            <a:solidFill>
              <a:srgbClr val="EFF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155"/>
            <p:cNvSpPr>
              <a:spLocks noChangeArrowheads="1"/>
            </p:cNvSpPr>
            <p:nvPr/>
          </p:nvSpPr>
          <p:spPr bwMode="auto">
            <a:xfrm>
              <a:off x="3338" y="3265"/>
              <a:ext cx="72" cy="73"/>
            </a:xfrm>
            <a:prstGeom prst="ellipse">
              <a:avLst/>
            </a:prstGeom>
            <a:solidFill>
              <a:srgbClr val="545B6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Oval 156"/>
            <p:cNvSpPr>
              <a:spLocks noChangeArrowheads="1"/>
            </p:cNvSpPr>
            <p:nvPr/>
          </p:nvSpPr>
          <p:spPr bwMode="auto">
            <a:xfrm>
              <a:off x="3360" y="3288"/>
              <a:ext cx="28" cy="27"/>
            </a:xfrm>
            <a:prstGeom prst="ellipse">
              <a:avLst/>
            </a:prstGeom>
            <a:solidFill>
              <a:srgbClr val="FF526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Oval 157"/>
            <p:cNvSpPr>
              <a:spLocks noChangeArrowheads="1"/>
            </p:cNvSpPr>
            <p:nvPr/>
          </p:nvSpPr>
          <p:spPr bwMode="auto">
            <a:xfrm>
              <a:off x="3452" y="3253"/>
              <a:ext cx="96" cy="97"/>
            </a:xfrm>
            <a:prstGeom prst="ellipse">
              <a:avLst/>
            </a:prstGeom>
            <a:solidFill>
              <a:srgbClr val="EFF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158"/>
            <p:cNvSpPr>
              <a:spLocks noChangeArrowheads="1"/>
            </p:cNvSpPr>
            <p:nvPr/>
          </p:nvSpPr>
          <p:spPr bwMode="auto">
            <a:xfrm>
              <a:off x="3464" y="3265"/>
              <a:ext cx="72" cy="73"/>
            </a:xfrm>
            <a:prstGeom prst="ellipse">
              <a:avLst/>
            </a:prstGeom>
            <a:solidFill>
              <a:srgbClr val="545B6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Oval 159"/>
            <p:cNvSpPr>
              <a:spLocks noChangeArrowheads="1"/>
            </p:cNvSpPr>
            <p:nvPr/>
          </p:nvSpPr>
          <p:spPr bwMode="auto">
            <a:xfrm>
              <a:off x="3487" y="3288"/>
              <a:ext cx="27" cy="27"/>
            </a:xfrm>
            <a:prstGeom prst="ellipse">
              <a:avLst/>
            </a:prstGeom>
            <a:solidFill>
              <a:srgbClr val="FF526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60"/>
            <p:cNvSpPr>
              <a:spLocks/>
            </p:cNvSpPr>
            <p:nvPr/>
          </p:nvSpPr>
          <p:spPr bwMode="auto">
            <a:xfrm>
              <a:off x="3320" y="3359"/>
              <a:ext cx="236" cy="78"/>
            </a:xfrm>
            <a:custGeom>
              <a:avLst/>
              <a:gdLst>
                <a:gd name="T0" fmla="*/ 93 w 491"/>
                <a:gd name="T1" fmla="*/ 162 h 162"/>
                <a:gd name="T2" fmla="*/ 93 w 491"/>
                <a:gd name="T3" fmla="*/ 0 h 162"/>
                <a:gd name="T4" fmla="*/ 399 w 491"/>
                <a:gd name="T5" fmla="*/ 0 h 162"/>
                <a:gd name="T6" fmla="*/ 399 w 491"/>
                <a:gd name="T7" fmla="*/ 162 h 162"/>
                <a:gd name="T8" fmla="*/ 92 w 491"/>
                <a:gd name="T9" fmla="*/ 162 h 162"/>
              </a:gdLst>
              <a:ahLst/>
              <a:cxnLst>
                <a:cxn ang="0">
                  <a:pos x="T0" y="T1"/>
                </a:cxn>
                <a:cxn ang="0">
                  <a:pos x="T2" y="T3"/>
                </a:cxn>
                <a:cxn ang="0">
                  <a:pos x="T4" y="T5"/>
                </a:cxn>
                <a:cxn ang="0">
                  <a:pos x="T6" y="T7"/>
                </a:cxn>
                <a:cxn ang="0">
                  <a:pos x="T8" y="T9"/>
                </a:cxn>
              </a:cxnLst>
              <a:rect l="0" t="0" r="r" b="b"/>
              <a:pathLst>
                <a:path w="491" h="162">
                  <a:moveTo>
                    <a:pt x="93" y="162"/>
                  </a:moveTo>
                  <a:cubicBezTo>
                    <a:pt x="0" y="162"/>
                    <a:pt x="0" y="0"/>
                    <a:pt x="93" y="0"/>
                  </a:cubicBezTo>
                  <a:lnTo>
                    <a:pt x="399" y="0"/>
                  </a:lnTo>
                  <a:cubicBezTo>
                    <a:pt x="491" y="0"/>
                    <a:pt x="491" y="162"/>
                    <a:pt x="399" y="162"/>
                  </a:cubicBezTo>
                  <a:lnTo>
                    <a:pt x="92" y="162"/>
                  </a:lnTo>
                </a:path>
              </a:pathLst>
            </a:custGeom>
            <a:solidFill>
              <a:srgbClr val="EFF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61"/>
            <p:cNvSpPr>
              <a:spLocks/>
            </p:cNvSpPr>
            <p:nvPr/>
          </p:nvSpPr>
          <p:spPr bwMode="auto">
            <a:xfrm>
              <a:off x="3332" y="3368"/>
              <a:ext cx="211" cy="60"/>
            </a:xfrm>
            <a:custGeom>
              <a:avLst/>
              <a:gdLst>
                <a:gd name="T0" fmla="*/ 75 w 438"/>
                <a:gd name="T1" fmla="*/ 125 h 125"/>
                <a:gd name="T2" fmla="*/ 75 w 438"/>
                <a:gd name="T3" fmla="*/ 0 h 125"/>
                <a:gd name="T4" fmla="*/ 363 w 438"/>
                <a:gd name="T5" fmla="*/ 0 h 125"/>
                <a:gd name="T6" fmla="*/ 363 w 438"/>
                <a:gd name="T7" fmla="*/ 125 h 125"/>
                <a:gd name="T8" fmla="*/ 75 w 438"/>
                <a:gd name="T9" fmla="*/ 125 h 125"/>
              </a:gdLst>
              <a:ahLst/>
              <a:cxnLst>
                <a:cxn ang="0">
                  <a:pos x="T0" y="T1"/>
                </a:cxn>
                <a:cxn ang="0">
                  <a:pos x="T2" y="T3"/>
                </a:cxn>
                <a:cxn ang="0">
                  <a:pos x="T4" y="T5"/>
                </a:cxn>
                <a:cxn ang="0">
                  <a:pos x="T6" y="T7"/>
                </a:cxn>
                <a:cxn ang="0">
                  <a:pos x="T8" y="T9"/>
                </a:cxn>
              </a:cxnLst>
              <a:rect l="0" t="0" r="r" b="b"/>
              <a:pathLst>
                <a:path w="438" h="125">
                  <a:moveTo>
                    <a:pt x="75" y="125"/>
                  </a:moveTo>
                  <a:cubicBezTo>
                    <a:pt x="0" y="125"/>
                    <a:pt x="0" y="0"/>
                    <a:pt x="75" y="0"/>
                  </a:cubicBezTo>
                  <a:lnTo>
                    <a:pt x="363" y="0"/>
                  </a:lnTo>
                  <a:cubicBezTo>
                    <a:pt x="438" y="0"/>
                    <a:pt x="438" y="125"/>
                    <a:pt x="363" y="125"/>
                  </a:cubicBezTo>
                  <a:lnTo>
                    <a:pt x="75" y="125"/>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62"/>
            <p:cNvSpPr>
              <a:spLocks/>
            </p:cNvSpPr>
            <p:nvPr/>
          </p:nvSpPr>
          <p:spPr bwMode="auto">
            <a:xfrm>
              <a:off x="3360"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63"/>
            <p:cNvSpPr>
              <a:spLocks/>
            </p:cNvSpPr>
            <p:nvPr/>
          </p:nvSpPr>
          <p:spPr bwMode="auto">
            <a:xfrm>
              <a:off x="3389"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64"/>
            <p:cNvSpPr>
              <a:spLocks/>
            </p:cNvSpPr>
            <p:nvPr/>
          </p:nvSpPr>
          <p:spPr bwMode="auto">
            <a:xfrm>
              <a:off x="3417"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65"/>
            <p:cNvSpPr>
              <a:spLocks/>
            </p:cNvSpPr>
            <p:nvPr/>
          </p:nvSpPr>
          <p:spPr bwMode="auto">
            <a:xfrm>
              <a:off x="3446"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66"/>
            <p:cNvSpPr>
              <a:spLocks/>
            </p:cNvSpPr>
            <p:nvPr/>
          </p:nvSpPr>
          <p:spPr bwMode="auto">
            <a:xfrm>
              <a:off x="3474"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67"/>
            <p:cNvSpPr>
              <a:spLocks/>
            </p:cNvSpPr>
            <p:nvPr/>
          </p:nvSpPr>
          <p:spPr bwMode="auto">
            <a:xfrm>
              <a:off x="3502"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Oval 168"/>
            <p:cNvSpPr>
              <a:spLocks noChangeArrowheads="1"/>
            </p:cNvSpPr>
            <p:nvPr/>
          </p:nvSpPr>
          <p:spPr bwMode="auto">
            <a:xfrm>
              <a:off x="3425" y="3323"/>
              <a:ext cx="24" cy="24"/>
            </a:xfrm>
            <a:prstGeom prst="ellipse">
              <a:avLst/>
            </a:pr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69"/>
            <p:cNvSpPr>
              <a:spLocks/>
            </p:cNvSpPr>
            <p:nvPr/>
          </p:nvSpPr>
          <p:spPr bwMode="auto">
            <a:xfrm>
              <a:off x="3427" y="3324"/>
              <a:ext cx="20" cy="21"/>
            </a:xfrm>
            <a:custGeom>
              <a:avLst/>
              <a:gdLst>
                <a:gd name="T0" fmla="*/ 0 w 42"/>
                <a:gd name="T1" fmla="*/ 7 h 43"/>
                <a:gd name="T2" fmla="*/ 7 w 42"/>
                <a:gd name="T3" fmla="*/ 0 h 43"/>
                <a:gd name="T4" fmla="*/ 42 w 42"/>
                <a:gd name="T5" fmla="*/ 36 h 43"/>
                <a:gd name="T6" fmla="*/ 35 w 42"/>
                <a:gd name="T7" fmla="*/ 43 h 43"/>
                <a:gd name="T8" fmla="*/ 0 w 42"/>
                <a:gd name="T9" fmla="*/ 7 h 43"/>
              </a:gdLst>
              <a:ahLst/>
              <a:cxnLst>
                <a:cxn ang="0">
                  <a:pos x="T0" y="T1"/>
                </a:cxn>
                <a:cxn ang="0">
                  <a:pos x="T2" y="T3"/>
                </a:cxn>
                <a:cxn ang="0">
                  <a:pos x="T4" y="T5"/>
                </a:cxn>
                <a:cxn ang="0">
                  <a:pos x="T6" y="T7"/>
                </a:cxn>
                <a:cxn ang="0">
                  <a:pos x="T8" y="T9"/>
                </a:cxn>
              </a:cxnLst>
              <a:rect l="0" t="0" r="r" b="b"/>
              <a:pathLst>
                <a:path w="42" h="43">
                  <a:moveTo>
                    <a:pt x="0" y="7"/>
                  </a:moveTo>
                  <a:lnTo>
                    <a:pt x="7" y="0"/>
                  </a:lnTo>
                  <a:lnTo>
                    <a:pt x="42" y="36"/>
                  </a:lnTo>
                  <a:lnTo>
                    <a:pt x="35" y="43"/>
                  </a:lnTo>
                  <a:lnTo>
                    <a:pt x="0" y="7"/>
                  </a:lnTo>
                  <a:close/>
                </a:path>
              </a:pathLst>
            </a:custGeom>
            <a:solidFill>
              <a:srgbClr val="545B6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p:cNvGrpSpPr/>
          <p:nvPr/>
        </p:nvGrpSpPr>
        <p:grpSpPr>
          <a:xfrm>
            <a:off x="4754192" y="3111094"/>
            <a:ext cx="885434" cy="1349312"/>
            <a:chOff x="4754192" y="3111094"/>
            <a:chExt cx="885434" cy="1349312"/>
          </a:xfrm>
        </p:grpSpPr>
        <p:grpSp>
          <p:nvGrpSpPr>
            <p:cNvPr id="40" name="Group 39"/>
            <p:cNvGrpSpPr/>
            <p:nvPr/>
          </p:nvGrpSpPr>
          <p:grpSpPr>
            <a:xfrm>
              <a:off x="4754192" y="3111094"/>
              <a:ext cx="885434" cy="1349312"/>
              <a:chOff x="3510720" y="1216990"/>
              <a:chExt cx="885434" cy="1349312"/>
            </a:xfrm>
          </p:grpSpPr>
          <p:sp>
            <p:nvSpPr>
              <p:cNvPr id="41" name="Rectangle 40"/>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510720" y="2196970"/>
                <a:ext cx="885434" cy="369332"/>
              </a:xfrm>
              <a:prstGeom prst="rect">
                <a:avLst/>
              </a:prstGeom>
              <a:noFill/>
            </p:spPr>
            <p:txBody>
              <a:bodyPr wrap="square" rtlCol="0">
                <a:spAutoFit/>
              </a:bodyPr>
              <a:lstStyle/>
              <a:p>
                <a:pPr algn="ctr"/>
                <a:r>
                  <a:rPr lang="en-US" sz="1800" dirty="0" smtClean="0"/>
                  <a:t>BI </a:t>
                </a:r>
                <a:r>
                  <a:rPr lang="en-US" sz="1800" dirty="0" err="1" smtClean="0"/>
                  <a:t>Reg</a:t>
                </a:r>
                <a:endParaRPr lang="en-US" sz="1800" dirty="0"/>
              </a:p>
            </p:txBody>
          </p:sp>
        </p:grpSp>
        <p:grpSp>
          <p:nvGrpSpPr>
            <p:cNvPr id="71" name="Group 891"/>
            <p:cNvGrpSpPr>
              <a:grpSpLocks noChangeAspect="1"/>
            </p:cNvGrpSpPr>
            <p:nvPr/>
          </p:nvGrpSpPr>
          <p:grpSpPr bwMode="auto">
            <a:xfrm>
              <a:off x="4907984" y="3188992"/>
              <a:ext cx="577850" cy="382588"/>
              <a:chOff x="6411" y="1714"/>
              <a:chExt cx="364" cy="241"/>
            </a:xfrm>
          </p:grpSpPr>
          <p:sp>
            <p:nvSpPr>
              <p:cNvPr id="72"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45"/>
            <p:cNvGrpSpPr>
              <a:grpSpLocks noChangeAspect="1"/>
            </p:cNvGrpSpPr>
            <p:nvPr/>
          </p:nvGrpSpPr>
          <p:grpSpPr bwMode="auto">
            <a:xfrm>
              <a:off x="4998471" y="3596582"/>
              <a:ext cx="403226" cy="457449"/>
              <a:chOff x="6992" y="1412"/>
              <a:chExt cx="409" cy="464"/>
            </a:xfrm>
          </p:grpSpPr>
          <p:sp>
            <p:nvSpPr>
              <p:cNvPr id="95" name="AutoShape 944"/>
              <p:cNvSpPr>
                <a:spLocks noChangeAspect="1" noChangeArrowheads="1" noTextEdit="1"/>
              </p:cNvSpPr>
              <p:nvPr/>
            </p:nvSpPr>
            <p:spPr bwMode="auto">
              <a:xfrm>
                <a:off x="6992" y="1412"/>
                <a:ext cx="40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6"/>
              <p:cNvSpPr>
                <a:spLocks noEditPoints="1"/>
              </p:cNvSpPr>
              <p:nvPr/>
            </p:nvSpPr>
            <p:spPr bwMode="auto">
              <a:xfrm>
                <a:off x="6992" y="1411"/>
                <a:ext cx="407" cy="461"/>
              </a:xfrm>
              <a:custGeom>
                <a:avLst/>
                <a:gdLst>
                  <a:gd name="T0" fmla="*/ 1600 w 3200"/>
                  <a:gd name="T1" fmla="*/ 3618 h 3618"/>
                  <a:gd name="T2" fmla="*/ 1461 w 3200"/>
                  <a:gd name="T3" fmla="*/ 3581 h 3618"/>
                  <a:gd name="T4" fmla="*/ 1020 w 3200"/>
                  <a:gd name="T5" fmla="*/ 3320 h 3618"/>
                  <a:gd name="T6" fmla="*/ 1007 w 3200"/>
                  <a:gd name="T7" fmla="*/ 3263 h 3618"/>
                  <a:gd name="T8" fmla="*/ 1206 w 3200"/>
                  <a:gd name="T9" fmla="*/ 3174 h 3618"/>
                  <a:gd name="T10" fmla="*/ 1239 w 3200"/>
                  <a:gd name="T11" fmla="*/ 3177 h 3618"/>
                  <a:gd name="T12" fmla="*/ 1577 w 3200"/>
                  <a:gd name="T13" fmla="*/ 3379 h 3618"/>
                  <a:gd name="T14" fmla="*/ 1617 w 3200"/>
                  <a:gd name="T15" fmla="*/ 3379 h 3618"/>
                  <a:gd name="T16" fmla="*/ 2938 w 3200"/>
                  <a:gd name="T17" fmla="*/ 2614 h 3618"/>
                  <a:gd name="T18" fmla="*/ 2958 w 3200"/>
                  <a:gd name="T19" fmla="*/ 2578 h 3618"/>
                  <a:gd name="T20" fmla="*/ 2958 w 3200"/>
                  <a:gd name="T21" fmla="*/ 1051 h 3618"/>
                  <a:gd name="T22" fmla="*/ 2938 w 3200"/>
                  <a:gd name="T23" fmla="*/ 1014 h 3618"/>
                  <a:gd name="T24" fmla="*/ 1617 w 3200"/>
                  <a:gd name="T25" fmla="*/ 252 h 3618"/>
                  <a:gd name="T26" fmla="*/ 1577 w 3200"/>
                  <a:gd name="T27" fmla="*/ 252 h 3618"/>
                  <a:gd name="T28" fmla="*/ 255 w 3200"/>
                  <a:gd name="T29" fmla="*/ 1014 h 3618"/>
                  <a:gd name="T30" fmla="*/ 235 w 3200"/>
                  <a:gd name="T31" fmla="*/ 1051 h 3618"/>
                  <a:gd name="T32" fmla="*/ 235 w 3200"/>
                  <a:gd name="T33" fmla="*/ 2578 h 3618"/>
                  <a:gd name="T34" fmla="*/ 255 w 3200"/>
                  <a:gd name="T35" fmla="*/ 2614 h 3618"/>
                  <a:gd name="T36" fmla="*/ 616 w 3200"/>
                  <a:gd name="T37" fmla="*/ 2823 h 3618"/>
                  <a:gd name="T38" fmla="*/ 934 w 3200"/>
                  <a:gd name="T39" fmla="*/ 2690 h 3618"/>
                  <a:gd name="T40" fmla="*/ 934 w 3200"/>
                  <a:gd name="T41" fmla="*/ 1183 h 3618"/>
                  <a:gd name="T42" fmla="*/ 974 w 3200"/>
                  <a:gd name="T43" fmla="*/ 1143 h 3618"/>
                  <a:gd name="T44" fmla="*/ 1143 w 3200"/>
                  <a:gd name="T45" fmla="*/ 1143 h 3618"/>
                  <a:gd name="T46" fmla="*/ 1183 w 3200"/>
                  <a:gd name="T47" fmla="*/ 1183 h 3618"/>
                  <a:gd name="T48" fmla="*/ 1183 w 3200"/>
                  <a:gd name="T49" fmla="*/ 2690 h 3618"/>
                  <a:gd name="T50" fmla="*/ 792 w 3200"/>
                  <a:gd name="T51" fmla="*/ 3104 h 3618"/>
                  <a:gd name="T52" fmla="*/ 487 w 3200"/>
                  <a:gd name="T53" fmla="*/ 3022 h 3618"/>
                  <a:gd name="T54" fmla="*/ 139 w 3200"/>
                  <a:gd name="T55" fmla="*/ 2823 h 3618"/>
                  <a:gd name="T56" fmla="*/ 0 w 3200"/>
                  <a:gd name="T57" fmla="*/ 2581 h 3618"/>
                  <a:gd name="T58" fmla="*/ 0 w 3200"/>
                  <a:gd name="T59" fmla="*/ 1054 h 3618"/>
                  <a:gd name="T60" fmla="*/ 139 w 3200"/>
                  <a:gd name="T61" fmla="*/ 812 h 3618"/>
                  <a:gd name="T62" fmla="*/ 1461 w 3200"/>
                  <a:gd name="T63" fmla="*/ 47 h 3618"/>
                  <a:gd name="T64" fmla="*/ 1739 w 3200"/>
                  <a:gd name="T65" fmla="*/ 47 h 3618"/>
                  <a:gd name="T66" fmla="*/ 3061 w 3200"/>
                  <a:gd name="T67" fmla="*/ 812 h 3618"/>
                  <a:gd name="T68" fmla="*/ 3200 w 3200"/>
                  <a:gd name="T69" fmla="*/ 1054 h 3618"/>
                  <a:gd name="T70" fmla="*/ 3200 w 3200"/>
                  <a:gd name="T71" fmla="*/ 2581 h 3618"/>
                  <a:gd name="T72" fmla="*/ 3061 w 3200"/>
                  <a:gd name="T73" fmla="*/ 2823 h 3618"/>
                  <a:gd name="T74" fmla="*/ 1739 w 3200"/>
                  <a:gd name="T75" fmla="*/ 3588 h 3618"/>
                  <a:gd name="T76" fmla="*/ 1600 w 3200"/>
                  <a:gd name="T77" fmla="*/ 3618 h 3618"/>
                  <a:gd name="T78" fmla="*/ 2007 w 3200"/>
                  <a:gd name="T79" fmla="*/ 2568 h 3618"/>
                  <a:gd name="T80" fmla="*/ 1308 w 3200"/>
                  <a:gd name="T81" fmla="*/ 2077 h 3618"/>
                  <a:gd name="T82" fmla="*/ 1348 w 3200"/>
                  <a:gd name="T83" fmla="*/ 2038 h 3618"/>
                  <a:gd name="T84" fmla="*/ 1520 w 3200"/>
                  <a:gd name="T85" fmla="*/ 2038 h 3618"/>
                  <a:gd name="T86" fmla="*/ 1557 w 3200"/>
                  <a:gd name="T87" fmla="*/ 2071 h 3618"/>
                  <a:gd name="T88" fmla="*/ 2011 w 3200"/>
                  <a:gd name="T89" fmla="*/ 2332 h 3618"/>
                  <a:gd name="T90" fmla="*/ 2408 w 3200"/>
                  <a:gd name="T91" fmla="*/ 2120 h 3618"/>
                  <a:gd name="T92" fmla="*/ 1941 w 3200"/>
                  <a:gd name="T93" fmla="*/ 1928 h 3618"/>
                  <a:gd name="T94" fmla="*/ 1355 w 3200"/>
                  <a:gd name="T95" fmla="*/ 1524 h 3618"/>
                  <a:gd name="T96" fmla="*/ 1958 w 3200"/>
                  <a:gd name="T97" fmla="*/ 1097 h 3618"/>
                  <a:gd name="T98" fmla="*/ 2617 w 3200"/>
                  <a:gd name="T99" fmla="*/ 1561 h 3618"/>
                  <a:gd name="T100" fmla="*/ 2607 w 3200"/>
                  <a:gd name="T101" fmla="*/ 1590 h 3618"/>
                  <a:gd name="T102" fmla="*/ 2581 w 3200"/>
                  <a:gd name="T103" fmla="*/ 1604 h 3618"/>
                  <a:gd name="T104" fmla="*/ 2408 w 3200"/>
                  <a:gd name="T105" fmla="*/ 1604 h 3618"/>
                  <a:gd name="T106" fmla="*/ 2372 w 3200"/>
                  <a:gd name="T107" fmla="*/ 1574 h 3618"/>
                  <a:gd name="T108" fmla="*/ 1958 w 3200"/>
                  <a:gd name="T109" fmla="*/ 1332 h 3618"/>
                  <a:gd name="T110" fmla="*/ 1617 w 3200"/>
                  <a:gd name="T111" fmla="*/ 1518 h 3618"/>
                  <a:gd name="T112" fmla="*/ 2070 w 3200"/>
                  <a:gd name="T113" fmla="*/ 1696 h 3618"/>
                  <a:gd name="T114" fmla="*/ 2670 w 3200"/>
                  <a:gd name="T115" fmla="*/ 2111 h 3618"/>
                  <a:gd name="T116" fmla="*/ 2007 w 3200"/>
                  <a:gd name="T117" fmla="*/ 2568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0" h="3618">
                    <a:moveTo>
                      <a:pt x="1600" y="3618"/>
                    </a:moveTo>
                    <a:cubicBezTo>
                      <a:pt x="1550" y="3618"/>
                      <a:pt x="1504" y="3605"/>
                      <a:pt x="1461" y="3581"/>
                    </a:cubicBezTo>
                    <a:lnTo>
                      <a:pt x="1020" y="3320"/>
                    </a:lnTo>
                    <a:cubicBezTo>
                      <a:pt x="954" y="3283"/>
                      <a:pt x="987" y="3270"/>
                      <a:pt x="1007" y="3263"/>
                    </a:cubicBezTo>
                    <a:cubicBezTo>
                      <a:pt x="1096" y="3234"/>
                      <a:pt x="1113" y="3227"/>
                      <a:pt x="1206" y="3174"/>
                    </a:cubicBezTo>
                    <a:cubicBezTo>
                      <a:pt x="1216" y="3167"/>
                      <a:pt x="1229" y="3171"/>
                      <a:pt x="1239" y="3177"/>
                    </a:cubicBezTo>
                    <a:lnTo>
                      <a:pt x="1577" y="3379"/>
                    </a:lnTo>
                    <a:cubicBezTo>
                      <a:pt x="1590" y="3386"/>
                      <a:pt x="1607" y="3386"/>
                      <a:pt x="1617" y="3379"/>
                    </a:cubicBezTo>
                    <a:lnTo>
                      <a:pt x="2938" y="2614"/>
                    </a:lnTo>
                    <a:cubicBezTo>
                      <a:pt x="2952" y="2607"/>
                      <a:pt x="2958" y="2594"/>
                      <a:pt x="2958" y="2578"/>
                    </a:cubicBezTo>
                    <a:lnTo>
                      <a:pt x="2958" y="1051"/>
                    </a:lnTo>
                    <a:cubicBezTo>
                      <a:pt x="2958" y="1034"/>
                      <a:pt x="2952" y="1021"/>
                      <a:pt x="2938" y="1014"/>
                    </a:cubicBezTo>
                    <a:lnTo>
                      <a:pt x="1617" y="252"/>
                    </a:lnTo>
                    <a:cubicBezTo>
                      <a:pt x="1603" y="246"/>
                      <a:pt x="1587" y="246"/>
                      <a:pt x="1577" y="252"/>
                    </a:cubicBezTo>
                    <a:lnTo>
                      <a:pt x="255" y="1014"/>
                    </a:lnTo>
                    <a:cubicBezTo>
                      <a:pt x="242" y="1021"/>
                      <a:pt x="235" y="1037"/>
                      <a:pt x="235" y="1051"/>
                    </a:cubicBezTo>
                    <a:lnTo>
                      <a:pt x="235" y="2578"/>
                    </a:lnTo>
                    <a:cubicBezTo>
                      <a:pt x="235" y="2591"/>
                      <a:pt x="242" y="2607"/>
                      <a:pt x="255" y="2614"/>
                    </a:cubicBezTo>
                    <a:lnTo>
                      <a:pt x="616" y="2823"/>
                    </a:lnTo>
                    <a:cubicBezTo>
                      <a:pt x="812" y="2922"/>
                      <a:pt x="934" y="2806"/>
                      <a:pt x="934" y="2690"/>
                    </a:cubicBezTo>
                    <a:lnTo>
                      <a:pt x="934" y="1183"/>
                    </a:lnTo>
                    <a:cubicBezTo>
                      <a:pt x="934" y="1163"/>
                      <a:pt x="951" y="1143"/>
                      <a:pt x="974" y="1143"/>
                    </a:cubicBezTo>
                    <a:lnTo>
                      <a:pt x="1143" y="1143"/>
                    </a:lnTo>
                    <a:cubicBezTo>
                      <a:pt x="1163" y="1143"/>
                      <a:pt x="1183" y="1160"/>
                      <a:pt x="1183" y="1183"/>
                    </a:cubicBezTo>
                    <a:lnTo>
                      <a:pt x="1183" y="2690"/>
                    </a:lnTo>
                    <a:cubicBezTo>
                      <a:pt x="1183" y="2952"/>
                      <a:pt x="1040" y="3104"/>
                      <a:pt x="792" y="3104"/>
                    </a:cubicBezTo>
                    <a:cubicBezTo>
                      <a:pt x="716" y="3104"/>
                      <a:pt x="656" y="3104"/>
                      <a:pt x="487" y="3022"/>
                    </a:cubicBezTo>
                    <a:lnTo>
                      <a:pt x="139" y="2823"/>
                    </a:lnTo>
                    <a:cubicBezTo>
                      <a:pt x="53" y="2773"/>
                      <a:pt x="0" y="2680"/>
                      <a:pt x="0" y="2581"/>
                    </a:cubicBezTo>
                    <a:lnTo>
                      <a:pt x="0" y="1054"/>
                    </a:lnTo>
                    <a:cubicBezTo>
                      <a:pt x="0" y="954"/>
                      <a:pt x="53" y="862"/>
                      <a:pt x="139" y="812"/>
                    </a:cubicBezTo>
                    <a:lnTo>
                      <a:pt x="1461" y="47"/>
                    </a:lnTo>
                    <a:cubicBezTo>
                      <a:pt x="1544" y="0"/>
                      <a:pt x="1656" y="0"/>
                      <a:pt x="1739" y="47"/>
                    </a:cubicBezTo>
                    <a:lnTo>
                      <a:pt x="3061" y="812"/>
                    </a:lnTo>
                    <a:cubicBezTo>
                      <a:pt x="3147" y="862"/>
                      <a:pt x="3200" y="954"/>
                      <a:pt x="3200" y="1054"/>
                    </a:cubicBezTo>
                    <a:lnTo>
                      <a:pt x="3200" y="2581"/>
                    </a:lnTo>
                    <a:cubicBezTo>
                      <a:pt x="3200" y="2680"/>
                      <a:pt x="3147" y="2773"/>
                      <a:pt x="3061" y="2823"/>
                    </a:cubicBezTo>
                    <a:lnTo>
                      <a:pt x="1739" y="3588"/>
                    </a:lnTo>
                    <a:cubicBezTo>
                      <a:pt x="1696" y="3608"/>
                      <a:pt x="1646" y="3618"/>
                      <a:pt x="1600" y="3618"/>
                    </a:cubicBezTo>
                    <a:close/>
                    <a:moveTo>
                      <a:pt x="2007" y="2568"/>
                    </a:moveTo>
                    <a:cubicBezTo>
                      <a:pt x="1428" y="2568"/>
                      <a:pt x="1308" y="2303"/>
                      <a:pt x="1308" y="2077"/>
                    </a:cubicBezTo>
                    <a:cubicBezTo>
                      <a:pt x="1308" y="2058"/>
                      <a:pt x="1325" y="2038"/>
                      <a:pt x="1348" y="2038"/>
                    </a:cubicBezTo>
                    <a:lnTo>
                      <a:pt x="1520" y="2038"/>
                    </a:lnTo>
                    <a:cubicBezTo>
                      <a:pt x="1540" y="2038"/>
                      <a:pt x="1557" y="2051"/>
                      <a:pt x="1557" y="2071"/>
                    </a:cubicBezTo>
                    <a:cubicBezTo>
                      <a:pt x="1583" y="2246"/>
                      <a:pt x="1660" y="2332"/>
                      <a:pt x="2011" y="2332"/>
                    </a:cubicBezTo>
                    <a:cubicBezTo>
                      <a:pt x="2289" y="2332"/>
                      <a:pt x="2408" y="2270"/>
                      <a:pt x="2408" y="2120"/>
                    </a:cubicBezTo>
                    <a:cubicBezTo>
                      <a:pt x="2408" y="2034"/>
                      <a:pt x="2375" y="1971"/>
                      <a:pt x="1941" y="1928"/>
                    </a:cubicBezTo>
                    <a:cubicBezTo>
                      <a:pt x="1580" y="1892"/>
                      <a:pt x="1355" y="1812"/>
                      <a:pt x="1355" y="1524"/>
                    </a:cubicBezTo>
                    <a:cubicBezTo>
                      <a:pt x="1355" y="1256"/>
                      <a:pt x="1580" y="1097"/>
                      <a:pt x="1958" y="1097"/>
                    </a:cubicBezTo>
                    <a:cubicBezTo>
                      <a:pt x="2382" y="1097"/>
                      <a:pt x="2590" y="1243"/>
                      <a:pt x="2617" y="1561"/>
                    </a:cubicBezTo>
                    <a:cubicBezTo>
                      <a:pt x="2617" y="1571"/>
                      <a:pt x="2614" y="1581"/>
                      <a:pt x="2607" y="1590"/>
                    </a:cubicBezTo>
                    <a:cubicBezTo>
                      <a:pt x="2600" y="1597"/>
                      <a:pt x="2590" y="1604"/>
                      <a:pt x="2581" y="1604"/>
                    </a:cubicBezTo>
                    <a:lnTo>
                      <a:pt x="2408" y="1604"/>
                    </a:lnTo>
                    <a:cubicBezTo>
                      <a:pt x="2392" y="1604"/>
                      <a:pt x="2375" y="1590"/>
                      <a:pt x="2372" y="1574"/>
                    </a:cubicBezTo>
                    <a:cubicBezTo>
                      <a:pt x="2332" y="1392"/>
                      <a:pt x="2229" y="1332"/>
                      <a:pt x="1958" y="1332"/>
                    </a:cubicBezTo>
                    <a:cubicBezTo>
                      <a:pt x="1653" y="1332"/>
                      <a:pt x="1617" y="1438"/>
                      <a:pt x="1617" y="1518"/>
                    </a:cubicBezTo>
                    <a:cubicBezTo>
                      <a:pt x="1617" y="1614"/>
                      <a:pt x="1660" y="1643"/>
                      <a:pt x="2070" y="1696"/>
                    </a:cubicBezTo>
                    <a:cubicBezTo>
                      <a:pt x="2478" y="1749"/>
                      <a:pt x="2670" y="1826"/>
                      <a:pt x="2670" y="2111"/>
                    </a:cubicBezTo>
                    <a:cubicBezTo>
                      <a:pt x="2667" y="2402"/>
                      <a:pt x="2428" y="2568"/>
                      <a:pt x="2007" y="2568"/>
                    </a:cubicBezTo>
                    <a:close/>
                  </a:path>
                </a:pathLst>
              </a:custGeom>
              <a:solidFill>
                <a:srgbClr val="539E4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97" name="Straight Arrow Connector 96"/>
          <p:cNvCxnSpPr/>
          <p:nvPr/>
        </p:nvCxnSpPr>
        <p:spPr>
          <a:xfrm>
            <a:off x="4029774" y="3235824"/>
            <a:ext cx="641565" cy="3800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p:cNvGrpSpPr/>
          <p:nvPr/>
        </p:nvGrpSpPr>
        <p:grpSpPr>
          <a:xfrm>
            <a:off x="4730379" y="1111162"/>
            <a:ext cx="885434" cy="1349312"/>
            <a:chOff x="3510720" y="1216990"/>
            <a:chExt cx="885434" cy="1349312"/>
          </a:xfrm>
        </p:grpSpPr>
        <p:sp>
          <p:nvSpPr>
            <p:cNvPr id="165" name="Rectangle 164"/>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p:cNvSpPr txBox="1"/>
            <p:nvPr/>
          </p:nvSpPr>
          <p:spPr>
            <a:xfrm>
              <a:off x="3510720" y="2196970"/>
              <a:ext cx="885434" cy="369332"/>
            </a:xfrm>
            <a:prstGeom prst="rect">
              <a:avLst/>
            </a:prstGeom>
            <a:noFill/>
          </p:spPr>
          <p:txBody>
            <a:bodyPr wrap="square" rtlCol="0">
              <a:spAutoFit/>
            </a:bodyPr>
            <a:lstStyle/>
            <a:p>
              <a:pPr algn="ctr"/>
              <a:r>
                <a:rPr lang="en-US" sz="1800" dirty="0" err="1" smtClean="0"/>
                <a:t>BNode</a:t>
              </a:r>
              <a:endParaRPr lang="en-US" sz="1800" dirty="0"/>
            </a:p>
          </p:txBody>
        </p:sp>
      </p:grpSp>
      <p:cxnSp>
        <p:nvCxnSpPr>
          <p:cNvPr id="169" name="Straight Arrow Connector 168"/>
          <p:cNvCxnSpPr/>
          <p:nvPr/>
        </p:nvCxnSpPr>
        <p:spPr>
          <a:xfrm flipV="1">
            <a:off x="5173096" y="2463068"/>
            <a:ext cx="0" cy="533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7060708" y="1115404"/>
            <a:ext cx="885434" cy="1349312"/>
            <a:chOff x="3510720" y="1216990"/>
            <a:chExt cx="885434" cy="1349312"/>
          </a:xfrm>
        </p:grpSpPr>
        <p:sp>
          <p:nvSpPr>
            <p:cNvPr id="205" name="Rectangle 204"/>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510720" y="2196970"/>
              <a:ext cx="885434" cy="369332"/>
            </a:xfrm>
            <a:prstGeom prst="rect">
              <a:avLst/>
            </a:prstGeom>
            <a:noFill/>
          </p:spPr>
          <p:txBody>
            <a:bodyPr wrap="square" rtlCol="0">
              <a:spAutoFit/>
            </a:bodyPr>
            <a:lstStyle/>
            <a:p>
              <a:pPr algn="ctr"/>
              <a:r>
                <a:rPr lang="en-US" sz="1800" dirty="0" err="1" smtClean="0"/>
                <a:t>ApReg</a:t>
              </a:r>
              <a:endParaRPr lang="en-US" sz="1800" dirty="0"/>
            </a:p>
          </p:txBody>
        </p:sp>
      </p:grpSp>
      <p:cxnSp>
        <p:nvCxnSpPr>
          <p:cNvPr id="207" name="Straight Arrow Connector 206"/>
          <p:cNvCxnSpPr/>
          <p:nvPr/>
        </p:nvCxnSpPr>
        <p:spPr>
          <a:xfrm>
            <a:off x="5737307" y="1615930"/>
            <a:ext cx="120683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7" name="Group 216"/>
          <p:cNvGrpSpPr/>
          <p:nvPr/>
        </p:nvGrpSpPr>
        <p:grpSpPr>
          <a:xfrm>
            <a:off x="6458978" y="3111094"/>
            <a:ext cx="885434" cy="1349312"/>
            <a:chOff x="3510720" y="1216990"/>
            <a:chExt cx="885434" cy="1349312"/>
          </a:xfrm>
        </p:grpSpPr>
        <p:sp>
          <p:nvSpPr>
            <p:cNvPr id="218" name="Rectangle 217"/>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p:cNvSpPr txBox="1"/>
            <p:nvPr/>
          </p:nvSpPr>
          <p:spPr>
            <a:xfrm>
              <a:off x="3510720" y="2196970"/>
              <a:ext cx="885434" cy="369332"/>
            </a:xfrm>
            <a:prstGeom prst="rect">
              <a:avLst/>
            </a:prstGeom>
            <a:noFill/>
          </p:spPr>
          <p:txBody>
            <a:bodyPr wrap="square" rtlCol="0">
              <a:spAutoFit/>
            </a:bodyPr>
            <a:lstStyle/>
            <a:p>
              <a:pPr algn="ctr"/>
              <a:r>
                <a:rPr lang="en-US" sz="1800" dirty="0" err="1" smtClean="0"/>
                <a:t>ANode</a:t>
              </a:r>
              <a:endParaRPr lang="en-US" sz="1800" dirty="0"/>
            </a:p>
          </p:txBody>
        </p:sp>
      </p:grpSp>
      <p:grpSp>
        <p:nvGrpSpPr>
          <p:cNvPr id="220" name="Group 219"/>
          <p:cNvGrpSpPr/>
          <p:nvPr/>
        </p:nvGrpSpPr>
        <p:grpSpPr>
          <a:xfrm>
            <a:off x="7766788" y="3115078"/>
            <a:ext cx="885434" cy="1349312"/>
            <a:chOff x="3510720" y="1216990"/>
            <a:chExt cx="885434" cy="1349312"/>
          </a:xfrm>
        </p:grpSpPr>
        <p:sp>
          <p:nvSpPr>
            <p:cNvPr id="221" name="Rectangle 220"/>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3510720" y="2196970"/>
              <a:ext cx="885434" cy="369332"/>
            </a:xfrm>
            <a:prstGeom prst="rect">
              <a:avLst/>
            </a:prstGeom>
            <a:noFill/>
          </p:spPr>
          <p:txBody>
            <a:bodyPr wrap="square" rtlCol="0">
              <a:spAutoFit/>
            </a:bodyPr>
            <a:lstStyle/>
            <a:p>
              <a:pPr algn="ctr"/>
              <a:r>
                <a:rPr lang="en-US" sz="1800" dirty="0" err="1" smtClean="0"/>
                <a:t>ANode</a:t>
              </a:r>
              <a:endParaRPr lang="en-US" sz="1800" dirty="0"/>
            </a:p>
          </p:txBody>
        </p:sp>
      </p:grpSp>
      <p:grpSp>
        <p:nvGrpSpPr>
          <p:cNvPr id="229" name="Group 8"/>
          <p:cNvGrpSpPr>
            <a:grpSpLocks noChangeAspect="1"/>
          </p:cNvGrpSpPr>
          <p:nvPr/>
        </p:nvGrpSpPr>
        <p:grpSpPr bwMode="auto">
          <a:xfrm>
            <a:off x="6550492" y="3613750"/>
            <a:ext cx="308429" cy="308429"/>
            <a:chOff x="1338" y="1553"/>
            <a:chExt cx="1609" cy="1609"/>
          </a:xfrm>
        </p:grpSpPr>
        <p:sp>
          <p:nvSpPr>
            <p:cNvPr id="23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8" name="Group 8"/>
          <p:cNvGrpSpPr>
            <a:grpSpLocks noChangeAspect="1"/>
          </p:cNvGrpSpPr>
          <p:nvPr/>
        </p:nvGrpSpPr>
        <p:grpSpPr bwMode="auto">
          <a:xfrm>
            <a:off x="7873325" y="3623047"/>
            <a:ext cx="308429" cy="308429"/>
            <a:chOff x="1338" y="1553"/>
            <a:chExt cx="1609" cy="1609"/>
          </a:xfrm>
        </p:grpSpPr>
        <p:sp>
          <p:nvSpPr>
            <p:cNvPr id="23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1" name="Group 891"/>
          <p:cNvGrpSpPr>
            <a:grpSpLocks noChangeAspect="1"/>
          </p:cNvGrpSpPr>
          <p:nvPr/>
        </p:nvGrpSpPr>
        <p:grpSpPr bwMode="auto">
          <a:xfrm>
            <a:off x="4907984" y="3186129"/>
            <a:ext cx="577850" cy="382588"/>
            <a:chOff x="6411" y="1714"/>
            <a:chExt cx="364" cy="241"/>
          </a:xfrm>
        </p:grpSpPr>
        <p:sp>
          <p:nvSpPr>
            <p:cNvPr id="242"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64" name="Straight Arrow Connector 263"/>
          <p:cNvCxnSpPr/>
          <p:nvPr/>
        </p:nvCxnSpPr>
        <p:spPr>
          <a:xfrm flipH="1">
            <a:off x="6898018" y="2460968"/>
            <a:ext cx="335676" cy="58093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7797607" y="2451554"/>
            <a:ext cx="311225" cy="5718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2" name="Group 945"/>
          <p:cNvGrpSpPr>
            <a:grpSpLocks noChangeAspect="1"/>
          </p:cNvGrpSpPr>
          <p:nvPr/>
        </p:nvGrpSpPr>
        <p:grpSpPr bwMode="auto">
          <a:xfrm>
            <a:off x="7296752" y="1584852"/>
            <a:ext cx="413346" cy="468930"/>
            <a:chOff x="6992" y="1412"/>
            <a:chExt cx="409" cy="464"/>
          </a:xfrm>
        </p:grpSpPr>
        <p:sp>
          <p:nvSpPr>
            <p:cNvPr id="273" name="AutoShape 944"/>
            <p:cNvSpPr>
              <a:spLocks noChangeAspect="1" noChangeArrowheads="1" noTextEdit="1"/>
            </p:cNvSpPr>
            <p:nvPr/>
          </p:nvSpPr>
          <p:spPr bwMode="auto">
            <a:xfrm>
              <a:off x="6992" y="1412"/>
              <a:ext cx="40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946"/>
            <p:cNvSpPr>
              <a:spLocks noEditPoints="1"/>
            </p:cNvSpPr>
            <p:nvPr/>
          </p:nvSpPr>
          <p:spPr bwMode="auto">
            <a:xfrm>
              <a:off x="6992" y="1411"/>
              <a:ext cx="407" cy="461"/>
            </a:xfrm>
            <a:custGeom>
              <a:avLst/>
              <a:gdLst>
                <a:gd name="T0" fmla="*/ 1600 w 3200"/>
                <a:gd name="T1" fmla="*/ 3618 h 3618"/>
                <a:gd name="T2" fmla="*/ 1461 w 3200"/>
                <a:gd name="T3" fmla="*/ 3581 h 3618"/>
                <a:gd name="T4" fmla="*/ 1020 w 3200"/>
                <a:gd name="T5" fmla="*/ 3320 h 3618"/>
                <a:gd name="T6" fmla="*/ 1007 w 3200"/>
                <a:gd name="T7" fmla="*/ 3263 h 3618"/>
                <a:gd name="T8" fmla="*/ 1206 w 3200"/>
                <a:gd name="T9" fmla="*/ 3174 h 3618"/>
                <a:gd name="T10" fmla="*/ 1239 w 3200"/>
                <a:gd name="T11" fmla="*/ 3177 h 3618"/>
                <a:gd name="T12" fmla="*/ 1577 w 3200"/>
                <a:gd name="T13" fmla="*/ 3379 h 3618"/>
                <a:gd name="T14" fmla="*/ 1617 w 3200"/>
                <a:gd name="T15" fmla="*/ 3379 h 3618"/>
                <a:gd name="T16" fmla="*/ 2938 w 3200"/>
                <a:gd name="T17" fmla="*/ 2614 h 3618"/>
                <a:gd name="T18" fmla="*/ 2958 w 3200"/>
                <a:gd name="T19" fmla="*/ 2578 h 3618"/>
                <a:gd name="T20" fmla="*/ 2958 w 3200"/>
                <a:gd name="T21" fmla="*/ 1051 h 3618"/>
                <a:gd name="T22" fmla="*/ 2938 w 3200"/>
                <a:gd name="T23" fmla="*/ 1014 h 3618"/>
                <a:gd name="T24" fmla="*/ 1617 w 3200"/>
                <a:gd name="T25" fmla="*/ 252 h 3618"/>
                <a:gd name="T26" fmla="*/ 1577 w 3200"/>
                <a:gd name="T27" fmla="*/ 252 h 3618"/>
                <a:gd name="T28" fmla="*/ 255 w 3200"/>
                <a:gd name="T29" fmla="*/ 1014 h 3618"/>
                <a:gd name="T30" fmla="*/ 235 w 3200"/>
                <a:gd name="T31" fmla="*/ 1051 h 3618"/>
                <a:gd name="T32" fmla="*/ 235 w 3200"/>
                <a:gd name="T33" fmla="*/ 2578 h 3618"/>
                <a:gd name="T34" fmla="*/ 255 w 3200"/>
                <a:gd name="T35" fmla="*/ 2614 h 3618"/>
                <a:gd name="T36" fmla="*/ 616 w 3200"/>
                <a:gd name="T37" fmla="*/ 2823 h 3618"/>
                <a:gd name="T38" fmla="*/ 934 w 3200"/>
                <a:gd name="T39" fmla="*/ 2690 h 3618"/>
                <a:gd name="T40" fmla="*/ 934 w 3200"/>
                <a:gd name="T41" fmla="*/ 1183 h 3618"/>
                <a:gd name="T42" fmla="*/ 974 w 3200"/>
                <a:gd name="T43" fmla="*/ 1143 h 3618"/>
                <a:gd name="T44" fmla="*/ 1143 w 3200"/>
                <a:gd name="T45" fmla="*/ 1143 h 3618"/>
                <a:gd name="T46" fmla="*/ 1183 w 3200"/>
                <a:gd name="T47" fmla="*/ 1183 h 3618"/>
                <a:gd name="T48" fmla="*/ 1183 w 3200"/>
                <a:gd name="T49" fmla="*/ 2690 h 3618"/>
                <a:gd name="T50" fmla="*/ 792 w 3200"/>
                <a:gd name="T51" fmla="*/ 3104 h 3618"/>
                <a:gd name="T52" fmla="*/ 487 w 3200"/>
                <a:gd name="T53" fmla="*/ 3022 h 3618"/>
                <a:gd name="T54" fmla="*/ 139 w 3200"/>
                <a:gd name="T55" fmla="*/ 2823 h 3618"/>
                <a:gd name="T56" fmla="*/ 0 w 3200"/>
                <a:gd name="T57" fmla="*/ 2581 h 3618"/>
                <a:gd name="T58" fmla="*/ 0 w 3200"/>
                <a:gd name="T59" fmla="*/ 1054 h 3618"/>
                <a:gd name="T60" fmla="*/ 139 w 3200"/>
                <a:gd name="T61" fmla="*/ 812 h 3618"/>
                <a:gd name="T62" fmla="*/ 1461 w 3200"/>
                <a:gd name="T63" fmla="*/ 47 h 3618"/>
                <a:gd name="T64" fmla="*/ 1739 w 3200"/>
                <a:gd name="T65" fmla="*/ 47 h 3618"/>
                <a:gd name="T66" fmla="*/ 3061 w 3200"/>
                <a:gd name="T67" fmla="*/ 812 h 3618"/>
                <a:gd name="T68" fmla="*/ 3200 w 3200"/>
                <a:gd name="T69" fmla="*/ 1054 h 3618"/>
                <a:gd name="T70" fmla="*/ 3200 w 3200"/>
                <a:gd name="T71" fmla="*/ 2581 h 3618"/>
                <a:gd name="T72" fmla="*/ 3061 w 3200"/>
                <a:gd name="T73" fmla="*/ 2823 h 3618"/>
                <a:gd name="T74" fmla="*/ 1739 w 3200"/>
                <a:gd name="T75" fmla="*/ 3588 h 3618"/>
                <a:gd name="T76" fmla="*/ 1600 w 3200"/>
                <a:gd name="T77" fmla="*/ 3618 h 3618"/>
                <a:gd name="T78" fmla="*/ 2007 w 3200"/>
                <a:gd name="T79" fmla="*/ 2568 h 3618"/>
                <a:gd name="T80" fmla="*/ 1308 w 3200"/>
                <a:gd name="T81" fmla="*/ 2077 h 3618"/>
                <a:gd name="T82" fmla="*/ 1348 w 3200"/>
                <a:gd name="T83" fmla="*/ 2038 h 3618"/>
                <a:gd name="T84" fmla="*/ 1520 w 3200"/>
                <a:gd name="T85" fmla="*/ 2038 h 3618"/>
                <a:gd name="T86" fmla="*/ 1557 w 3200"/>
                <a:gd name="T87" fmla="*/ 2071 h 3618"/>
                <a:gd name="T88" fmla="*/ 2011 w 3200"/>
                <a:gd name="T89" fmla="*/ 2332 h 3618"/>
                <a:gd name="T90" fmla="*/ 2408 w 3200"/>
                <a:gd name="T91" fmla="*/ 2120 h 3618"/>
                <a:gd name="T92" fmla="*/ 1941 w 3200"/>
                <a:gd name="T93" fmla="*/ 1928 h 3618"/>
                <a:gd name="T94" fmla="*/ 1355 w 3200"/>
                <a:gd name="T95" fmla="*/ 1524 h 3618"/>
                <a:gd name="T96" fmla="*/ 1958 w 3200"/>
                <a:gd name="T97" fmla="*/ 1097 h 3618"/>
                <a:gd name="T98" fmla="*/ 2617 w 3200"/>
                <a:gd name="T99" fmla="*/ 1561 h 3618"/>
                <a:gd name="T100" fmla="*/ 2607 w 3200"/>
                <a:gd name="T101" fmla="*/ 1590 h 3618"/>
                <a:gd name="T102" fmla="*/ 2581 w 3200"/>
                <a:gd name="T103" fmla="*/ 1604 h 3618"/>
                <a:gd name="T104" fmla="*/ 2408 w 3200"/>
                <a:gd name="T105" fmla="*/ 1604 h 3618"/>
                <a:gd name="T106" fmla="*/ 2372 w 3200"/>
                <a:gd name="T107" fmla="*/ 1574 h 3618"/>
                <a:gd name="T108" fmla="*/ 1958 w 3200"/>
                <a:gd name="T109" fmla="*/ 1332 h 3618"/>
                <a:gd name="T110" fmla="*/ 1617 w 3200"/>
                <a:gd name="T111" fmla="*/ 1518 h 3618"/>
                <a:gd name="T112" fmla="*/ 2070 w 3200"/>
                <a:gd name="T113" fmla="*/ 1696 h 3618"/>
                <a:gd name="T114" fmla="*/ 2670 w 3200"/>
                <a:gd name="T115" fmla="*/ 2111 h 3618"/>
                <a:gd name="T116" fmla="*/ 2007 w 3200"/>
                <a:gd name="T117" fmla="*/ 2568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0" h="3618">
                  <a:moveTo>
                    <a:pt x="1600" y="3618"/>
                  </a:moveTo>
                  <a:cubicBezTo>
                    <a:pt x="1550" y="3618"/>
                    <a:pt x="1504" y="3605"/>
                    <a:pt x="1461" y="3581"/>
                  </a:cubicBezTo>
                  <a:lnTo>
                    <a:pt x="1020" y="3320"/>
                  </a:lnTo>
                  <a:cubicBezTo>
                    <a:pt x="954" y="3283"/>
                    <a:pt x="987" y="3270"/>
                    <a:pt x="1007" y="3263"/>
                  </a:cubicBezTo>
                  <a:cubicBezTo>
                    <a:pt x="1096" y="3234"/>
                    <a:pt x="1113" y="3227"/>
                    <a:pt x="1206" y="3174"/>
                  </a:cubicBezTo>
                  <a:cubicBezTo>
                    <a:pt x="1216" y="3167"/>
                    <a:pt x="1229" y="3171"/>
                    <a:pt x="1239" y="3177"/>
                  </a:cubicBezTo>
                  <a:lnTo>
                    <a:pt x="1577" y="3379"/>
                  </a:lnTo>
                  <a:cubicBezTo>
                    <a:pt x="1590" y="3386"/>
                    <a:pt x="1607" y="3386"/>
                    <a:pt x="1617" y="3379"/>
                  </a:cubicBezTo>
                  <a:lnTo>
                    <a:pt x="2938" y="2614"/>
                  </a:lnTo>
                  <a:cubicBezTo>
                    <a:pt x="2952" y="2607"/>
                    <a:pt x="2958" y="2594"/>
                    <a:pt x="2958" y="2578"/>
                  </a:cubicBezTo>
                  <a:lnTo>
                    <a:pt x="2958" y="1051"/>
                  </a:lnTo>
                  <a:cubicBezTo>
                    <a:pt x="2958" y="1034"/>
                    <a:pt x="2952" y="1021"/>
                    <a:pt x="2938" y="1014"/>
                  </a:cubicBezTo>
                  <a:lnTo>
                    <a:pt x="1617" y="252"/>
                  </a:lnTo>
                  <a:cubicBezTo>
                    <a:pt x="1603" y="246"/>
                    <a:pt x="1587" y="246"/>
                    <a:pt x="1577" y="252"/>
                  </a:cubicBezTo>
                  <a:lnTo>
                    <a:pt x="255" y="1014"/>
                  </a:lnTo>
                  <a:cubicBezTo>
                    <a:pt x="242" y="1021"/>
                    <a:pt x="235" y="1037"/>
                    <a:pt x="235" y="1051"/>
                  </a:cubicBezTo>
                  <a:lnTo>
                    <a:pt x="235" y="2578"/>
                  </a:lnTo>
                  <a:cubicBezTo>
                    <a:pt x="235" y="2591"/>
                    <a:pt x="242" y="2607"/>
                    <a:pt x="255" y="2614"/>
                  </a:cubicBezTo>
                  <a:lnTo>
                    <a:pt x="616" y="2823"/>
                  </a:lnTo>
                  <a:cubicBezTo>
                    <a:pt x="812" y="2922"/>
                    <a:pt x="934" y="2806"/>
                    <a:pt x="934" y="2690"/>
                  </a:cubicBezTo>
                  <a:lnTo>
                    <a:pt x="934" y="1183"/>
                  </a:lnTo>
                  <a:cubicBezTo>
                    <a:pt x="934" y="1163"/>
                    <a:pt x="951" y="1143"/>
                    <a:pt x="974" y="1143"/>
                  </a:cubicBezTo>
                  <a:lnTo>
                    <a:pt x="1143" y="1143"/>
                  </a:lnTo>
                  <a:cubicBezTo>
                    <a:pt x="1163" y="1143"/>
                    <a:pt x="1183" y="1160"/>
                    <a:pt x="1183" y="1183"/>
                  </a:cubicBezTo>
                  <a:lnTo>
                    <a:pt x="1183" y="2690"/>
                  </a:lnTo>
                  <a:cubicBezTo>
                    <a:pt x="1183" y="2952"/>
                    <a:pt x="1040" y="3104"/>
                    <a:pt x="792" y="3104"/>
                  </a:cubicBezTo>
                  <a:cubicBezTo>
                    <a:pt x="716" y="3104"/>
                    <a:pt x="656" y="3104"/>
                    <a:pt x="487" y="3022"/>
                  </a:cubicBezTo>
                  <a:lnTo>
                    <a:pt x="139" y="2823"/>
                  </a:lnTo>
                  <a:cubicBezTo>
                    <a:pt x="53" y="2773"/>
                    <a:pt x="0" y="2680"/>
                    <a:pt x="0" y="2581"/>
                  </a:cubicBezTo>
                  <a:lnTo>
                    <a:pt x="0" y="1054"/>
                  </a:lnTo>
                  <a:cubicBezTo>
                    <a:pt x="0" y="954"/>
                    <a:pt x="53" y="862"/>
                    <a:pt x="139" y="812"/>
                  </a:cubicBezTo>
                  <a:lnTo>
                    <a:pt x="1461" y="47"/>
                  </a:lnTo>
                  <a:cubicBezTo>
                    <a:pt x="1544" y="0"/>
                    <a:pt x="1656" y="0"/>
                    <a:pt x="1739" y="47"/>
                  </a:cubicBezTo>
                  <a:lnTo>
                    <a:pt x="3061" y="812"/>
                  </a:lnTo>
                  <a:cubicBezTo>
                    <a:pt x="3147" y="862"/>
                    <a:pt x="3200" y="954"/>
                    <a:pt x="3200" y="1054"/>
                  </a:cubicBezTo>
                  <a:lnTo>
                    <a:pt x="3200" y="2581"/>
                  </a:lnTo>
                  <a:cubicBezTo>
                    <a:pt x="3200" y="2680"/>
                    <a:pt x="3147" y="2773"/>
                    <a:pt x="3061" y="2823"/>
                  </a:cubicBezTo>
                  <a:lnTo>
                    <a:pt x="1739" y="3588"/>
                  </a:lnTo>
                  <a:cubicBezTo>
                    <a:pt x="1696" y="3608"/>
                    <a:pt x="1646" y="3618"/>
                    <a:pt x="1600" y="3618"/>
                  </a:cubicBezTo>
                  <a:close/>
                  <a:moveTo>
                    <a:pt x="2007" y="2568"/>
                  </a:moveTo>
                  <a:cubicBezTo>
                    <a:pt x="1428" y="2568"/>
                    <a:pt x="1308" y="2303"/>
                    <a:pt x="1308" y="2077"/>
                  </a:cubicBezTo>
                  <a:cubicBezTo>
                    <a:pt x="1308" y="2058"/>
                    <a:pt x="1325" y="2038"/>
                    <a:pt x="1348" y="2038"/>
                  </a:cubicBezTo>
                  <a:lnTo>
                    <a:pt x="1520" y="2038"/>
                  </a:lnTo>
                  <a:cubicBezTo>
                    <a:pt x="1540" y="2038"/>
                    <a:pt x="1557" y="2051"/>
                    <a:pt x="1557" y="2071"/>
                  </a:cubicBezTo>
                  <a:cubicBezTo>
                    <a:pt x="1583" y="2246"/>
                    <a:pt x="1660" y="2332"/>
                    <a:pt x="2011" y="2332"/>
                  </a:cubicBezTo>
                  <a:cubicBezTo>
                    <a:pt x="2289" y="2332"/>
                    <a:pt x="2408" y="2270"/>
                    <a:pt x="2408" y="2120"/>
                  </a:cubicBezTo>
                  <a:cubicBezTo>
                    <a:pt x="2408" y="2034"/>
                    <a:pt x="2375" y="1971"/>
                    <a:pt x="1941" y="1928"/>
                  </a:cubicBezTo>
                  <a:cubicBezTo>
                    <a:pt x="1580" y="1892"/>
                    <a:pt x="1355" y="1812"/>
                    <a:pt x="1355" y="1524"/>
                  </a:cubicBezTo>
                  <a:cubicBezTo>
                    <a:pt x="1355" y="1256"/>
                    <a:pt x="1580" y="1097"/>
                    <a:pt x="1958" y="1097"/>
                  </a:cubicBezTo>
                  <a:cubicBezTo>
                    <a:pt x="2382" y="1097"/>
                    <a:pt x="2590" y="1243"/>
                    <a:pt x="2617" y="1561"/>
                  </a:cubicBezTo>
                  <a:cubicBezTo>
                    <a:pt x="2617" y="1571"/>
                    <a:pt x="2614" y="1581"/>
                    <a:pt x="2607" y="1590"/>
                  </a:cubicBezTo>
                  <a:cubicBezTo>
                    <a:pt x="2600" y="1597"/>
                    <a:pt x="2590" y="1604"/>
                    <a:pt x="2581" y="1604"/>
                  </a:cubicBezTo>
                  <a:lnTo>
                    <a:pt x="2408" y="1604"/>
                  </a:lnTo>
                  <a:cubicBezTo>
                    <a:pt x="2392" y="1604"/>
                    <a:pt x="2375" y="1590"/>
                    <a:pt x="2372" y="1574"/>
                  </a:cubicBezTo>
                  <a:cubicBezTo>
                    <a:pt x="2332" y="1392"/>
                    <a:pt x="2229" y="1332"/>
                    <a:pt x="1958" y="1332"/>
                  </a:cubicBezTo>
                  <a:cubicBezTo>
                    <a:pt x="1653" y="1332"/>
                    <a:pt x="1617" y="1438"/>
                    <a:pt x="1617" y="1518"/>
                  </a:cubicBezTo>
                  <a:cubicBezTo>
                    <a:pt x="1617" y="1614"/>
                    <a:pt x="1660" y="1643"/>
                    <a:pt x="2070" y="1696"/>
                  </a:cubicBezTo>
                  <a:cubicBezTo>
                    <a:pt x="2478" y="1749"/>
                    <a:pt x="2670" y="1826"/>
                    <a:pt x="2670" y="2111"/>
                  </a:cubicBezTo>
                  <a:cubicBezTo>
                    <a:pt x="2667" y="2402"/>
                    <a:pt x="2428" y="2568"/>
                    <a:pt x="2007" y="2568"/>
                  </a:cubicBezTo>
                  <a:close/>
                </a:path>
              </a:pathLst>
            </a:custGeom>
            <a:solidFill>
              <a:srgbClr val="539E4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0" name="Group 843"/>
          <p:cNvGrpSpPr>
            <a:grpSpLocks noChangeAspect="1"/>
          </p:cNvGrpSpPr>
          <p:nvPr/>
        </p:nvGrpSpPr>
        <p:grpSpPr bwMode="auto">
          <a:xfrm>
            <a:off x="7361373" y="1671634"/>
            <a:ext cx="292483" cy="292483"/>
            <a:chOff x="3647" y="2957"/>
            <a:chExt cx="386" cy="386"/>
          </a:xfrm>
        </p:grpSpPr>
        <p:sp>
          <p:nvSpPr>
            <p:cNvPr id="331"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1" name="Group 340"/>
          <p:cNvGrpSpPr/>
          <p:nvPr/>
        </p:nvGrpSpPr>
        <p:grpSpPr>
          <a:xfrm>
            <a:off x="4860720" y="1365246"/>
            <a:ext cx="577850" cy="382588"/>
            <a:chOff x="4860720" y="1365246"/>
            <a:chExt cx="577850" cy="382588"/>
          </a:xfrm>
        </p:grpSpPr>
        <p:grpSp>
          <p:nvGrpSpPr>
            <p:cNvPr id="316" name="Group 315"/>
            <p:cNvGrpSpPr/>
            <p:nvPr/>
          </p:nvGrpSpPr>
          <p:grpSpPr>
            <a:xfrm>
              <a:off x="4860720" y="1365246"/>
              <a:ext cx="577850" cy="382588"/>
              <a:chOff x="4904323" y="1420724"/>
              <a:chExt cx="577850" cy="382588"/>
            </a:xfrm>
          </p:grpSpPr>
          <p:grpSp>
            <p:nvGrpSpPr>
              <p:cNvPr id="293" name="Group 891"/>
              <p:cNvGrpSpPr>
                <a:grpSpLocks noChangeAspect="1"/>
              </p:cNvGrpSpPr>
              <p:nvPr/>
            </p:nvGrpSpPr>
            <p:grpSpPr bwMode="auto">
              <a:xfrm>
                <a:off x="4904323" y="1420724"/>
                <a:ext cx="577850" cy="382588"/>
                <a:chOff x="6411" y="1714"/>
                <a:chExt cx="364" cy="241"/>
              </a:xfrm>
            </p:grpSpPr>
            <p:sp>
              <p:nvSpPr>
                <p:cNvPr id="294"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79" name="AutoShape 7"/>
              <p:cNvSpPr>
                <a:spLocks noChangeAspect="1" noChangeArrowheads="1" noTextEdit="1"/>
              </p:cNvSpPr>
              <p:nvPr/>
            </p:nvSpPr>
            <p:spPr bwMode="auto">
              <a:xfrm>
                <a:off x="5042208" y="1468122"/>
                <a:ext cx="308429" cy="30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9" name="Group 843"/>
            <p:cNvGrpSpPr>
              <a:grpSpLocks noChangeAspect="1"/>
            </p:cNvGrpSpPr>
            <p:nvPr/>
          </p:nvGrpSpPr>
          <p:grpSpPr bwMode="auto">
            <a:xfrm>
              <a:off x="5013094" y="1441257"/>
              <a:ext cx="292483" cy="292483"/>
              <a:chOff x="3647" y="2957"/>
              <a:chExt cx="386" cy="386"/>
            </a:xfrm>
          </p:grpSpPr>
          <p:sp>
            <p:nvSpPr>
              <p:cNvPr id="320"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03" name="Group 812"/>
          <p:cNvGrpSpPr>
            <a:grpSpLocks noChangeAspect="1"/>
          </p:cNvGrpSpPr>
          <p:nvPr/>
        </p:nvGrpSpPr>
        <p:grpSpPr bwMode="auto">
          <a:xfrm>
            <a:off x="130706" y="2130814"/>
            <a:ext cx="767708" cy="767708"/>
            <a:chOff x="6034" y="3314"/>
            <a:chExt cx="386" cy="386"/>
          </a:xfrm>
        </p:grpSpPr>
        <p:sp>
          <p:nvSpPr>
            <p:cNvPr id="208"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4" name="Group 891"/>
          <p:cNvGrpSpPr>
            <a:grpSpLocks noChangeAspect="1"/>
          </p:cNvGrpSpPr>
          <p:nvPr/>
        </p:nvGrpSpPr>
        <p:grpSpPr bwMode="auto">
          <a:xfrm>
            <a:off x="1384936" y="2077886"/>
            <a:ext cx="577850" cy="382588"/>
            <a:chOff x="6411" y="1714"/>
            <a:chExt cx="364" cy="241"/>
          </a:xfrm>
        </p:grpSpPr>
        <p:sp>
          <p:nvSpPr>
            <p:cNvPr id="235"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4"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9" name="Group 891"/>
          <p:cNvGrpSpPr>
            <a:grpSpLocks noChangeAspect="1"/>
          </p:cNvGrpSpPr>
          <p:nvPr/>
        </p:nvGrpSpPr>
        <p:grpSpPr bwMode="auto">
          <a:xfrm>
            <a:off x="3229278" y="2091055"/>
            <a:ext cx="577850" cy="382588"/>
            <a:chOff x="6411" y="1714"/>
            <a:chExt cx="364" cy="241"/>
          </a:xfrm>
        </p:grpSpPr>
        <p:sp>
          <p:nvSpPr>
            <p:cNvPr id="350"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5"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6"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2" name="Group 371"/>
          <p:cNvGrpSpPr/>
          <p:nvPr/>
        </p:nvGrpSpPr>
        <p:grpSpPr>
          <a:xfrm>
            <a:off x="7193841" y="1122560"/>
            <a:ext cx="577850" cy="382588"/>
            <a:chOff x="4860720" y="1365246"/>
            <a:chExt cx="577850" cy="382588"/>
          </a:xfrm>
        </p:grpSpPr>
        <p:grpSp>
          <p:nvGrpSpPr>
            <p:cNvPr id="373" name="Group 372"/>
            <p:cNvGrpSpPr/>
            <p:nvPr/>
          </p:nvGrpSpPr>
          <p:grpSpPr>
            <a:xfrm>
              <a:off x="4860720" y="1365246"/>
              <a:ext cx="577850" cy="382588"/>
              <a:chOff x="4904323" y="1420724"/>
              <a:chExt cx="577850" cy="382588"/>
            </a:xfrm>
          </p:grpSpPr>
          <p:grpSp>
            <p:nvGrpSpPr>
              <p:cNvPr id="385" name="Group 891"/>
              <p:cNvGrpSpPr>
                <a:grpSpLocks noChangeAspect="1"/>
              </p:cNvGrpSpPr>
              <p:nvPr/>
            </p:nvGrpSpPr>
            <p:grpSpPr bwMode="auto">
              <a:xfrm>
                <a:off x="4904323" y="1420724"/>
                <a:ext cx="577850" cy="382588"/>
                <a:chOff x="6411" y="1714"/>
                <a:chExt cx="364" cy="241"/>
              </a:xfrm>
            </p:grpSpPr>
            <p:sp>
              <p:nvSpPr>
                <p:cNvPr id="387"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2"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6" name="AutoShape 7"/>
              <p:cNvSpPr>
                <a:spLocks noChangeAspect="1" noChangeArrowheads="1" noTextEdit="1"/>
              </p:cNvSpPr>
              <p:nvPr/>
            </p:nvSpPr>
            <p:spPr bwMode="auto">
              <a:xfrm>
                <a:off x="5042208" y="1468122"/>
                <a:ext cx="308429" cy="30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4" name="Group 843"/>
            <p:cNvGrpSpPr>
              <a:grpSpLocks noChangeAspect="1"/>
            </p:cNvGrpSpPr>
            <p:nvPr/>
          </p:nvGrpSpPr>
          <p:grpSpPr bwMode="auto">
            <a:xfrm>
              <a:off x="5013094" y="1441257"/>
              <a:ext cx="292483" cy="292483"/>
              <a:chOff x="3647" y="2957"/>
              <a:chExt cx="386" cy="386"/>
            </a:xfrm>
          </p:grpSpPr>
          <p:sp>
            <p:nvSpPr>
              <p:cNvPr id="375"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843"/>
          <p:cNvGrpSpPr>
            <a:grpSpLocks noChangeAspect="1"/>
          </p:cNvGrpSpPr>
          <p:nvPr/>
        </p:nvGrpSpPr>
        <p:grpSpPr bwMode="auto">
          <a:xfrm>
            <a:off x="7350192" y="1179872"/>
            <a:ext cx="323295" cy="323295"/>
            <a:chOff x="3647" y="2957"/>
            <a:chExt cx="386" cy="386"/>
          </a:xfrm>
        </p:grpSpPr>
        <p:sp>
          <p:nvSpPr>
            <p:cNvPr id="27"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9" name="Group 408"/>
          <p:cNvGrpSpPr/>
          <p:nvPr/>
        </p:nvGrpSpPr>
        <p:grpSpPr>
          <a:xfrm>
            <a:off x="5013351" y="3213426"/>
            <a:ext cx="378778" cy="344115"/>
            <a:chOff x="2263273" y="1321989"/>
            <a:chExt cx="378778" cy="344115"/>
          </a:xfrm>
        </p:grpSpPr>
        <p:pic>
          <p:nvPicPr>
            <p:cNvPr id="410" name="Picture 40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411" name="Picture 4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sp>
        <p:nvSpPr>
          <p:cNvPr id="318" name="Freeform 9"/>
          <p:cNvSpPr>
            <a:spLocks noEditPoints="1"/>
          </p:cNvSpPr>
          <p:nvPr/>
        </p:nvSpPr>
        <p:spPr bwMode="auto">
          <a:xfrm>
            <a:off x="7352939" y="1178834"/>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9"/>
          <p:cNvSpPr>
            <a:spLocks noEditPoints="1"/>
          </p:cNvSpPr>
          <p:nvPr/>
        </p:nvSpPr>
        <p:spPr bwMode="auto">
          <a:xfrm>
            <a:off x="7354340" y="1176697"/>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Slide Number Placeholder 7"/>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77</a:t>
            </a:fld>
            <a:endParaRPr lang="en-US" sz="1400" b="0" i="0" u="none" strike="noStrike" cap="none" dirty="0">
              <a:solidFill>
                <a:srgbClr val="000000"/>
              </a:solidFill>
              <a:latin typeface="Arial"/>
              <a:ea typeface="Arial"/>
              <a:cs typeface="Arial"/>
              <a:sym typeface="Arial"/>
            </a:endParaRPr>
          </a:p>
        </p:txBody>
      </p:sp>
      <p:sp>
        <p:nvSpPr>
          <p:cNvPr id="282" name="Freeform 9"/>
          <p:cNvSpPr>
            <a:spLocks noEditPoints="1"/>
          </p:cNvSpPr>
          <p:nvPr/>
        </p:nvSpPr>
        <p:spPr bwMode="auto">
          <a:xfrm>
            <a:off x="6940478" y="3205386"/>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9"/>
          <p:cNvSpPr>
            <a:spLocks noEditPoints="1"/>
          </p:cNvSpPr>
          <p:nvPr/>
        </p:nvSpPr>
        <p:spPr bwMode="auto">
          <a:xfrm>
            <a:off x="8229219" y="3202004"/>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84" name="Group 283"/>
          <p:cNvGrpSpPr/>
          <p:nvPr/>
        </p:nvGrpSpPr>
        <p:grpSpPr>
          <a:xfrm>
            <a:off x="6917974" y="3197909"/>
            <a:ext cx="378778" cy="344115"/>
            <a:chOff x="2263273" y="1321989"/>
            <a:chExt cx="378778" cy="344115"/>
          </a:xfrm>
        </p:grpSpPr>
        <p:pic>
          <p:nvPicPr>
            <p:cNvPr id="285" name="Picture 28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86" name="Picture 28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87" name="Group 286"/>
          <p:cNvGrpSpPr/>
          <p:nvPr/>
        </p:nvGrpSpPr>
        <p:grpSpPr>
          <a:xfrm>
            <a:off x="8226544" y="3186426"/>
            <a:ext cx="378778" cy="344115"/>
            <a:chOff x="2263273" y="1321989"/>
            <a:chExt cx="378778" cy="344115"/>
          </a:xfrm>
        </p:grpSpPr>
        <p:pic>
          <p:nvPicPr>
            <p:cNvPr id="288" name="Picture 28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289" name="Picture 28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grpSp>
        <p:nvGrpSpPr>
          <p:cNvPr id="290" name="Group 289"/>
          <p:cNvGrpSpPr/>
          <p:nvPr/>
        </p:nvGrpSpPr>
        <p:grpSpPr>
          <a:xfrm>
            <a:off x="7341929" y="1150114"/>
            <a:ext cx="378778" cy="344115"/>
            <a:chOff x="2263273" y="1321989"/>
            <a:chExt cx="378778" cy="344115"/>
          </a:xfrm>
        </p:grpSpPr>
        <p:pic>
          <p:nvPicPr>
            <p:cNvPr id="291" name="Picture 29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3273" y="1321989"/>
              <a:ext cx="344115" cy="344115"/>
            </a:xfrm>
            <a:prstGeom prst="rect">
              <a:avLst/>
            </a:prstGeom>
          </p:spPr>
        </p:pic>
        <p:pic>
          <p:nvPicPr>
            <p:cNvPr id="412" name="Picture 4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0883" y="1394927"/>
              <a:ext cx="181168" cy="181168"/>
            </a:xfrm>
            <a:prstGeom prst="rect">
              <a:avLst/>
            </a:prstGeom>
          </p:spPr>
        </p:pic>
      </p:grpSp>
    </p:spTree>
    <p:extLst>
      <p:ext uri="{BB962C8B-B14F-4D97-AF65-F5344CB8AC3E}">
        <p14:creationId xmlns:p14="http://schemas.microsoft.com/office/powerpoint/2010/main" val="153683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04 -0.00154 L 0.20173 0.00247 " pathEditMode="relative" rAng="0" ptsTypes="AA">
                                      <p:cBhvr>
                                        <p:cTn id="6" dur="2000" fill="hold"/>
                                        <p:tgtEl>
                                          <p:spTgt spid="234"/>
                                        </p:tgtEl>
                                        <p:attrNameLst>
                                          <p:attrName>ppt_x</p:attrName>
                                          <p:attrName>ppt_y</p:attrName>
                                        </p:attrNameLst>
                                      </p:cBhvr>
                                      <p:rCtr x="10035" y="185"/>
                                    </p:animMotion>
                                  </p:childTnLst>
                                  <p:subTnLst>
                                    <p:set>
                                      <p:cBhvr override="childStyle">
                                        <p:cTn dur="1" fill="hold" display="0" masterRel="nextClick" afterEffect="1"/>
                                        <p:tgtEl>
                                          <p:spTgt spid="23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2.22222E-6 1.48148E-6 L 0.18368 0.21297 " pathEditMode="relative" rAng="0" ptsTypes="AA">
                                      <p:cBhvr>
                                        <p:cTn id="14" dur="2000" fill="hold"/>
                                        <p:tgtEl>
                                          <p:spTgt spid="349"/>
                                        </p:tgtEl>
                                        <p:attrNameLst>
                                          <p:attrName>ppt_x</p:attrName>
                                          <p:attrName>ppt_y</p:attrName>
                                        </p:attrNameLst>
                                      </p:cBhvr>
                                      <p:rCtr x="9271" y="10926"/>
                                    </p:animMotion>
                                  </p:childTnLst>
                                  <p:subTnLst>
                                    <p:set>
                                      <p:cBhvr override="childStyle">
                                        <p:cTn dur="1" fill="hold" display="0" masterRel="nextClick" afterEffect="1"/>
                                        <p:tgtEl>
                                          <p:spTgt spid="349"/>
                                        </p:tgtEl>
                                        <p:attrNameLst>
                                          <p:attrName>style.visibility</p:attrName>
                                        </p:attrNameLst>
                                      </p:cBhvr>
                                      <p:to>
                                        <p:strVal val="hidden"/>
                                      </p:to>
                                    </p:set>
                                  </p:subTnLst>
                                </p:cTn>
                              </p:par>
                            </p:childTnLst>
                          </p:cTn>
                        </p:par>
                        <p:par>
                          <p:cTn id="15" fill="hold">
                            <p:stCondLst>
                              <p:cond delay="2000"/>
                            </p:stCondLst>
                            <p:childTnLst>
                              <p:par>
                                <p:cTn id="16" presetID="1" presetClass="exit" presetSubtype="0" fill="hold" nodeType="afterEffect">
                                  <p:stCondLst>
                                    <p:cond delay="0"/>
                                  </p:stCondLst>
                                  <p:childTnLst>
                                    <p:set>
                                      <p:cBhvr>
                                        <p:cTn id="17" dur="1" fill="hold">
                                          <p:stCondLst>
                                            <p:cond delay="0"/>
                                          </p:stCondLst>
                                        </p:cTn>
                                        <p:tgtEl>
                                          <p:spTgt spid="40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2.77778E-6 -1.48148E-6 L -0.0026 -0.35092 " pathEditMode="relative" rAng="0" ptsTypes="AA">
                                      <p:cBhvr>
                                        <p:cTn id="21" dur="2000" fill="hold"/>
                                        <p:tgtEl>
                                          <p:spTgt spid="241"/>
                                        </p:tgtEl>
                                        <p:attrNameLst>
                                          <p:attrName>ppt_x</p:attrName>
                                          <p:attrName>ppt_y</p:attrName>
                                        </p:attrNameLst>
                                      </p:cBhvr>
                                      <p:rCtr x="-139" y="-17562"/>
                                    </p:animMotion>
                                  </p:childTnLst>
                                </p:cTn>
                              </p:par>
                              <p:par>
                                <p:cTn id="22" presetID="1"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24" presetID="0" presetClass="path" presetSubtype="0" accel="50000" decel="50000" fill="hold" nodeType="withEffect">
                                  <p:stCondLst>
                                    <p:cond delay="0"/>
                                  </p:stCondLst>
                                  <p:childTnLst>
                                    <p:animMotion origin="layout" path="M 0.00347 -0.00185 L -0.2566 0.05093 " pathEditMode="relative" rAng="0" ptsTypes="AA">
                                      <p:cBhvr>
                                        <p:cTn id="25" dur="2000" fill="hold"/>
                                        <p:tgtEl>
                                          <p:spTgt spid="26"/>
                                        </p:tgtEl>
                                        <p:attrNameLst>
                                          <p:attrName>ppt_x</p:attrName>
                                          <p:attrName>ppt_y</p:attrName>
                                        </p:attrNameLst>
                                      </p:cBhvr>
                                      <p:rCtr x="-13003" y="2623"/>
                                    </p:animMotion>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41"/>
                                        </p:tgtEl>
                                        <p:attrNameLst>
                                          <p:attrName>style.visibility</p:attrName>
                                        </p:attrNameLst>
                                      </p:cBhvr>
                                      <p:to>
                                        <p:strVal val="visible"/>
                                      </p:to>
                                    </p:set>
                                  </p:childTnLst>
                                </p:cTn>
                              </p:par>
                              <p:par>
                                <p:cTn id="30" presetID="0" presetClass="path" presetSubtype="0" accel="50000" decel="50000" fill="hold" nodeType="withEffect">
                                  <p:stCondLst>
                                    <p:cond delay="0"/>
                                  </p:stCondLst>
                                  <p:childTnLst>
                                    <p:animMotion origin="layout" path="M 0.00261 0.00309 L 0.25764 -0.04506 " pathEditMode="relative" rAng="0" ptsTypes="AA">
                                      <p:cBhvr>
                                        <p:cTn id="31" dur="2000" fill="hold"/>
                                        <p:tgtEl>
                                          <p:spTgt spid="341"/>
                                        </p:tgtEl>
                                        <p:attrNameLst>
                                          <p:attrName>ppt_x</p:attrName>
                                          <p:attrName>ppt_y</p:attrName>
                                        </p:attrNameLst>
                                      </p:cBhvr>
                                      <p:rCtr x="12639" y="-2531"/>
                                    </p:animMotion>
                                  </p:childTnLst>
                                  <p:subTnLst>
                                    <p:set>
                                      <p:cBhvr override="childStyle">
                                        <p:cTn dur="1" fill="hold" display="0" masterRel="sameClick" afterEffect="1">
                                          <p:stCondLst>
                                            <p:cond evt="end" delay="0">
                                              <p:tn val="30"/>
                                            </p:cond>
                                          </p:stCondLst>
                                        </p:cTn>
                                        <p:tgtEl>
                                          <p:spTgt spid="341"/>
                                        </p:tgtEl>
                                        <p:attrNameLst>
                                          <p:attrName>style.visibility</p:attrName>
                                        </p:attrNameLst>
                                      </p:cBhvr>
                                      <p:to>
                                        <p:strVal val="hidden"/>
                                      </p:to>
                                    </p:set>
                                  </p:subTnLst>
                                </p:cTn>
                              </p:par>
                              <p:par>
                                <p:cTn id="32" presetID="1" presetClass="exit" presetSubtype="0" fill="hold" nodeType="withEffect">
                                  <p:stCondLst>
                                    <p:cond delay="0"/>
                                  </p:stCondLst>
                                  <p:childTnLst>
                                    <p:set>
                                      <p:cBhvr>
                                        <p:cTn id="33" dur="1" fill="hold">
                                          <p:stCondLst>
                                            <p:cond delay="0"/>
                                          </p:stCondLst>
                                        </p:cTn>
                                        <p:tgtEl>
                                          <p:spTgt spid="241"/>
                                        </p:tgtEl>
                                        <p:attrNameLst>
                                          <p:attrName>style.visibility</p:attrName>
                                        </p:attrNameLst>
                                      </p:cBhvr>
                                      <p:to>
                                        <p:strVal val="hidden"/>
                                      </p:to>
                                    </p:set>
                                  </p:childTnLst>
                                </p:cTn>
                              </p:par>
                            </p:childTnLst>
                          </p:cTn>
                        </p:par>
                        <p:par>
                          <p:cTn id="34" fill="hold">
                            <p:stCondLst>
                              <p:cond delay="2000"/>
                            </p:stCondLst>
                            <p:childTnLst>
                              <p:par>
                                <p:cTn id="35" presetID="1" presetClass="exit" presetSubtype="0" fill="hold" nodeType="afterEffect">
                                  <p:stCondLst>
                                    <p:cond delay="0"/>
                                  </p:stCondLst>
                                  <p:childTnLst>
                                    <p:set>
                                      <p:cBhvr>
                                        <p:cTn id="36" dur="1" fill="hold">
                                          <p:stCondLst>
                                            <p:cond delay="0"/>
                                          </p:stCondLst>
                                        </p:cTn>
                                        <p:tgtEl>
                                          <p:spTgt spid="29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
                                        </p:tgtEl>
                                        <p:attrNameLst>
                                          <p:attrName>style.visibility</p:attrName>
                                        </p:attrNameLst>
                                      </p:cBhvr>
                                      <p:to>
                                        <p:strVal val="visible"/>
                                      </p:to>
                                    </p:set>
                                  </p:childTnLst>
                                </p:cTn>
                              </p:par>
                              <p:par>
                                <p:cTn id="41" presetID="0" presetClass="path" presetSubtype="0" accel="50000" decel="50000" fill="hold" grpId="1" nodeType="withEffect">
                                  <p:stCondLst>
                                    <p:cond delay="0"/>
                                  </p:stCondLst>
                                  <p:childTnLst>
                                    <p:animMotion origin="layout" path="M 3.05556E-6 -1.97531E-6 L -0.04913 0.39692 " pathEditMode="relative" rAng="0" ptsTypes="AA">
                                      <p:cBhvr>
                                        <p:cTn id="42" dur="2000" fill="hold"/>
                                        <p:tgtEl>
                                          <p:spTgt spid="317"/>
                                        </p:tgtEl>
                                        <p:attrNameLst>
                                          <p:attrName>ppt_x</p:attrName>
                                          <p:attrName>ppt_y</p:attrName>
                                        </p:attrNameLst>
                                      </p:cBhvr>
                                      <p:rCtr x="-2465" y="19846"/>
                                    </p:animMotion>
                                  </p:childTnLst>
                                  <p:subTnLst>
                                    <p:set>
                                      <p:cBhvr override="childStyle">
                                        <p:cTn dur="1" fill="hold" display="0" masterRel="sameClick" afterEffect="1">
                                          <p:stCondLst>
                                            <p:cond evt="end" delay="0">
                                              <p:tn val="41"/>
                                            </p:cond>
                                          </p:stCondLst>
                                        </p:cTn>
                                        <p:tgtEl>
                                          <p:spTgt spid="317"/>
                                        </p:tgtEl>
                                        <p:attrNameLst>
                                          <p:attrName>style.visibility</p:attrName>
                                        </p:attrNameLst>
                                      </p:cBhvr>
                                      <p:to>
                                        <p:strVal val="hidden"/>
                                      </p:to>
                                    </p:set>
                                  </p:subTnLst>
                                </p:cTn>
                              </p:par>
                              <p:par>
                                <p:cTn id="43" presetID="1" presetClass="entr" presetSubtype="0" fill="hold" grpId="0" nodeType="withEffect">
                                  <p:stCondLst>
                                    <p:cond delay="0"/>
                                  </p:stCondLst>
                                  <p:childTnLst>
                                    <p:set>
                                      <p:cBhvr>
                                        <p:cTn id="44" dur="1" fill="hold">
                                          <p:stCondLst>
                                            <p:cond delay="0"/>
                                          </p:stCondLst>
                                        </p:cTn>
                                        <p:tgtEl>
                                          <p:spTgt spid="318"/>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3.33333E-6 -6.17284E-7 L 0.09653 0.39568 " pathEditMode="relative" rAng="0" ptsTypes="AA">
                                      <p:cBhvr>
                                        <p:cTn id="46" dur="2000" fill="hold"/>
                                        <p:tgtEl>
                                          <p:spTgt spid="318"/>
                                        </p:tgtEl>
                                        <p:attrNameLst>
                                          <p:attrName>ppt_x</p:attrName>
                                          <p:attrName>ppt_y</p:attrName>
                                        </p:attrNameLst>
                                      </p:cBhvr>
                                      <p:rCtr x="4826" y="19784"/>
                                    </p:animMotion>
                                  </p:childTnLst>
                                  <p:subTnLst>
                                    <p:set>
                                      <p:cBhvr override="childStyle">
                                        <p:cTn dur="1" fill="hold" display="0" masterRel="sameClick" afterEffect="1">
                                          <p:stCondLst>
                                            <p:cond evt="end" delay="0">
                                              <p:tn val="45"/>
                                            </p:cond>
                                          </p:stCondLst>
                                        </p:cTn>
                                        <p:tgtEl>
                                          <p:spTgt spid="318"/>
                                        </p:tgtEl>
                                        <p:attrNameLst>
                                          <p:attrName>style.visibility</p:attrName>
                                        </p:attrNameLst>
                                      </p:cBhvr>
                                      <p:to>
                                        <p:strVal val="hidden"/>
                                      </p:to>
                                    </p:set>
                                  </p:subTnLst>
                                </p:cTn>
                              </p:par>
                            </p:childTnLst>
                          </p:cTn>
                        </p:par>
                        <p:par>
                          <p:cTn id="47" fill="hold">
                            <p:stCondLst>
                              <p:cond delay="2000"/>
                            </p:stCondLst>
                            <p:childTnLst>
                              <p:par>
                                <p:cTn id="48" presetID="1" presetClass="exit" presetSubtype="0" fill="hold" nodeType="afterEffect">
                                  <p:stCondLst>
                                    <p:cond delay="0"/>
                                  </p:stCondLst>
                                  <p:childTnLst>
                                    <p:set>
                                      <p:cBhvr>
                                        <p:cTn id="49" dur="1" fill="hold">
                                          <p:stCondLst>
                                            <p:cond delay="0"/>
                                          </p:stCondLst>
                                        </p:cTn>
                                        <p:tgtEl>
                                          <p:spTgt spid="284"/>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P spid="318" grpId="1" animBg="1"/>
      <p:bldP spid="317" grpId="0" animBg="1"/>
      <p:bldP spid="317"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1043" y="2334144"/>
            <a:ext cx="7331528" cy="135767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234" name="Picture 233"/>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3986193" y="2356667"/>
            <a:ext cx="1186464" cy="1267143"/>
          </a:xfrm>
          <a:prstGeom prst="rect">
            <a:avLst/>
          </a:prstGeom>
        </p:spPr>
      </p:pic>
      <p:sp>
        <p:nvSpPr>
          <p:cNvPr id="5" name="Rectangle 4"/>
          <p:cNvSpPr/>
          <p:nvPr/>
        </p:nvSpPr>
        <p:spPr>
          <a:xfrm>
            <a:off x="1092692" y="2433237"/>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8"/>
          <p:cNvGrpSpPr>
            <a:grpSpLocks noChangeAspect="1"/>
          </p:cNvGrpSpPr>
          <p:nvPr/>
        </p:nvGrpSpPr>
        <p:grpSpPr bwMode="auto">
          <a:xfrm>
            <a:off x="1406910" y="2521133"/>
            <a:ext cx="308429" cy="308429"/>
            <a:chOff x="1338" y="1553"/>
            <a:chExt cx="1609" cy="1609"/>
          </a:xfrm>
        </p:grpSpPr>
        <p:sp>
          <p:nvSpPr>
            <p:cNvPr id="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a:grpSpLocks noChangeAspect="1"/>
          </p:cNvGrpSpPr>
          <p:nvPr/>
        </p:nvGrpSpPr>
        <p:grpSpPr bwMode="auto">
          <a:xfrm>
            <a:off x="1223157" y="3157518"/>
            <a:ext cx="308429" cy="308429"/>
            <a:chOff x="1338" y="1553"/>
            <a:chExt cx="1609" cy="1609"/>
          </a:xfrm>
        </p:grpSpPr>
        <p:sp>
          <p:nvSpPr>
            <p:cNvPr id="1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8"/>
          <p:cNvGrpSpPr>
            <a:grpSpLocks noChangeAspect="1"/>
          </p:cNvGrpSpPr>
          <p:nvPr/>
        </p:nvGrpSpPr>
        <p:grpSpPr bwMode="auto">
          <a:xfrm>
            <a:off x="1569533" y="2816433"/>
            <a:ext cx="308429" cy="308429"/>
            <a:chOff x="1338" y="1553"/>
            <a:chExt cx="1609" cy="1609"/>
          </a:xfrm>
        </p:grpSpPr>
        <p:sp>
          <p:nvSpPr>
            <p:cNvPr id="1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a:off x="7102435" y="2439144"/>
            <a:ext cx="916457" cy="1169889"/>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8"/>
          <p:cNvGrpSpPr>
            <a:grpSpLocks noChangeAspect="1"/>
          </p:cNvGrpSpPr>
          <p:nvPr/>
        </p:nvGrpSpPr>
        <p:grpSpPr bwMode="auto">
          <a:xfrm>
            <a:off x="7416653" y="2527040"/>
            <a:ext cx="308429" cy="308429"/>
            <a:chOff x="1338" y="1553"/>
            <a:chExt cx="1609" cy="1609"/>
          </a:xfrm>
        </p:grpSpPr>
        <p:sp>
          <p:nvSpPr>
            <p:cNvPr id="1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bg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8"/>
          <p:cNvGrpSpPr>
            <a:grpSpLocks noChangeAspect="1"/>
          </p:cNvGrpSpPr>
          <p:nvPr/>
        </p:nvGrpSpPr>
        <p:grpSpPr bwMode="auto">
          <a:xfrm>
            <a:off x="7232900" y="3163425"/>
            <a:ext cx="308429" cy="308429"/>
            <a:chOff x="1338" y="1553"/>
            <a:chExt cx="1609" cy="1609"/>
          </a:xfrm>
        </p:grpSpPr>
        <p:sp>
          <p:nvSpPr>
            <p:cNvPr id="2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8"/>
          <p:cNvGrpSpPr>
            <a:grpSpLocks noChangeAspect="1"/>
          </p:cNvGrpSpPr>
          <p:nvPr/>
        </p:nvGrpSpPr>
        <p:grpSpPr bwMode="auto">
          <a:xfrm>
            <a:off x="7579276" y="2822340"/>
            <a:ext cx="308429" cy="308429"/>
            <a:chOff x="1338" y="1553"/>
            <a:chExt cx="1609" cy="1609"/>
          </a:xfrm>
        </p:grpSpPr>
        <p:sp>
          <p:nvSpPr>
            <p:cNvPr id="2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5259651" y="2640678"/>
            <a:ext cx="1355116" cy="665740"/>
            <a:chOff x="6193110" y="1634670"/>
            <a:chExt cx="1355116" cy="665740"/>
          </a:xfrm>
        </p:grpSpPr>
        <p:grpSp>
          <p:nvGrpSpPr>
            <p:cNvPr id="26" name="Group 8"/>
            <p:cNvGrpSpPr>
              <a:grpSpLocks noChangeAspect="1"/>
            </p:cNvGrpSpPr>
            <p:nvPr/>
          </p:nvGrpSpPr>
          <p:grpSpPr bwMode="auto">
            <a:xfrm>
              <a:off x="6539627" y="1651361"/>
              <a:ext cx="308429" cy="308429"/>
              <a:chOff x="1338" y="1553"/>
              <a:chExt cx="1609" cy="1609"/>
            </a:xfrm>
          </p:grpSpPr>
          <p:sp>
            <p:nvSpPr>
              <p:cNvPr id="4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8"/>
            <p:cNvGrpSpPr>
              <a:grpSpLocks noChangeAspect="1"/>
            </p:cNvGrpSpPr>
            <p:nvPr/>
          </p:nvGrpSpPr>
          <p:grpSpPr bwMode="auto">
            <a:xfrm>
              <a:off x="6888303" y="1991981"/>
              <a:ext cx="308429" cy="308429"/>
              <a:chOff x="1338" y="1553"/>
              <a:chExt cx="1609" cy="1609"/>
            </a:xfrm>
          </p:grpSpPr>
          <p:sp>
            <p:nvSpPr>
              <p:cNvPr id="4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8"/>
            <p:cNvGrpSpPr>
              <a:grpSpLocks noChangeAspect="1"/>
            </p:cNvGrpSpPr>
            <p:nvPr/>
          </p:nvGrpSpPr>
          <p:grpSpPr bwMode="auto">
            <a:xfrm>
              <a:off x="6886144" y="1634670"/>
              <a:ext cx="308429" cy="308429"/>
              <a:chOff x="1338" y="1553"/>
              <a:chExt cx="1609" cy="1609"/>
            </a:xfrm>
          </p:grpSpPr>
          <p:sp>
            <p:nvSpPr>
              <p:cNvPr id="3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8"/>
            <p:cNvGrpSpPr>
              <a:grpSpLocks noChangeAspect="1"/>
            </p:cNvGrpSpPr>
            <p:nvPr/>
          </p:nvGrpSpPr>
          <p:grpSpPr bwMode="auto">
            <a:xfrm>
              <a:off x="6559237" y="1990831"/>
              <a:ext cx="308429" cy="308429"/>
              <a:chOff x="1338" y="1553"/>
              <a:chExt cx="1609" cy="1609"/>
            </a:xfrm>
          </p:grpSpPr>
          <p:sp>
            <p:nvSpPr>
              <p:cNvPr id="3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8"/>
            <p:cNvGrpSpPr>
              <a:grpSpLocks noChangeAspect="1"/>
            </p:cNvGrpSpPr>
            <p:nvPr/>
          </p:nvGrpSpPr>
          <p:grpSpPr bwMode="auto">
            <a:xfrm>
              <a:off x="6193110" y="1645940"/>
              <a:ext cx="308429" cy="308429"/>
              <a:chOff x="1338" y="1553"/>
              <a:chExt cx="1609" cy="1609"/>
            </a:xfrm>
          </p:grpSpPr>
          <p:sp>
            <p:nvSpPr>
              <p:cNvPr id="3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8"/>
            <p:cNvGrpSpPr>
              <a:grpSpLocks noChangeAspect="1"/>
            </p:cNvGrpSpPr>
            <p:nvPr/>
          </p:nvGrpSpPr>
          <p:grpSpPr bwMode="auto">
            <a:xfrm>
              <a:off x="7239797" y="1990166"/>
              <a:ext cx="308429" cy="308429"/>
              <a:chOff x="1338" y="1553"/>
              <a:chExt cx="1609" cy="1609"/>
            </a:xfrm>
          </p:grpSpPr>
          <p:sp>
            <p:nvSpPr>
              <p:cNvPr id="3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4" name="Group 43"/>
          <p:cNvGrpSpPr/>
          <p:nvPr/>
        </p:nvGrpSpPr>
        <p:grpSpPr>
          <a:xfrm>
            <a:off x="2128052" y="2665119"/>
            <a:ext cx="1355116" cy="665740"/>
            <a:chOff x="6193110" y="1634670"/>
            <a:chExt cx="1355116" cy="665740"/>
          </a:xfrm>
        </p:grpSpPr>
        <p:grpSp>
          <p:nvGrpSpPr>
            <p:cNvPr id="45" name="Group 8"/>
            <p:cNvGrpSpPr>
              <a:grpSpLocks noChangeAspect="1"/>
            </p:cNvGrpSpPr>
            <p:nvPr/>
          </p:nvGrpSpPr>
          <p:grpSpPr bwMode="auto">
            <a:xfrm>
              <a:off x="6539627" y="1651361"/>
              <a:ext cx="308429" cy="308429"/>
              <a:chOff x="1338" y="1553"/>
              <a:chExt cx="1609" cy="1609"/>
            </a:xfrm>
          </p:grpSpPr>
          <p:sp>
            <p:nvSpPr>
              <p:cNvPr id="6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8"/>
            <p:cNvGrpSpPr>
              <a:grpSpLocks noChangeAspect="1"/>
            </p:cNvGrpSpPr>
            <p:nvPr/>
          </p:nvGrpSpPr>
          <p:grpSpPr bwMode="auto">
            <a:xfrm>
              <a:off x="6888303" y="1991981"/>
              <a:ext cx="308429" cy="308429"/>
              <a:chOff x="1338" y="1553"/>
              <a:chExt cx="1609" cy="1609"/>
            </a:xfrm>
          </p:grpSpPr>
          <p:sp>
            <p:nvSpPr>
              <p:cNvPr id="5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8"/>
            <p:cNvGrpSpPr>
              <a:grpSpLocks noChangeAspect="1"/>
            </p:cNvGrpSpPr>
            <p:nvPr/>
          </p:nvGrpSpPr>
          <p:grpSpPr bwMode="auto">
            <a:xfrm>
              <a:off x="6886144" y="1634670"/>
              <a:ext cx="308429" cy="308429"/>
              <a:chOff x="1338" y="1553"/>
              <a:chExt cx="1609" cy="1609"/>
            </a:xfrm>
          </p:grpSpPr>
          <p:sp>
            <p:nvSpPr>
              <p:cNvPr id="5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8"/>
            <p:cNvGrpSpPr>
              <a:grpSpLocks noChangeAspect="1"/>
            </p:cNvGrpSpPr>
            <p:nvPr/>
          </p:nvGrpSpPr>
          <p:grpSpPr bwMode="auto">
            <a:xfrm>
              <a:off x="6559237" y="1990831"/>
              <a:ext cx="308429" cy="308429"/>
              <a:chOff x="1338" y="1553"/>
              <a:chExt cx="1609" cy="1609"/>
            </a:xfrm>
          </p:grpSpPr>
          <p:sp>
            <p:nvSpPr>
              <p:cNvPr id="5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8"/>
            <p:cNvGrpSpPr>
              <a:grpSpLocks noChangeAspect="1"/>
            </p:cNvGrpSpPr>
            <p:nvPr/>
          </p:nvGrpSpPr>
          <p:grpSpPr bwMode="auto">
            <a:xfrm>
              <a:off x="6193110" y="1645940"/>
              <a:ext cx="308429" cy="308429"/>
              <a:chOff x="1338" y="1553"/>
              <a:chExt cx="1609" cy="1609"/>
            </a:xfrm>
          </p:grpSpPr>
          <p:sp>
            <p:nvSpPr>
              <p:cNvPr id="5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8"/>
            <p:cNvGrpSpPr>
              <a:grpSpLocks noChangeAspect="1"/>
            </p:cNvGrpSpPr>
            <p:nvPr/>
          </p:nvGrpSpPr>
          <p:grpSpPr bwMode="auto">
            <a:xfrm>
              <a:off x="7239797" y="1990166"/>
              <a:ext cx="308429" cy="308429"/>
              <a:chOff x="1338" y="1553"/>
              <a:chExt cx="1609" cy="1609"/>
            </a:xfrm>
          </p:grpSpPr>
          <p:sp>
            <p:nvSpPr>
              <p:cNvPr id="5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p:cNvGrpSpPr/>
          <p:nvPr/>
        </p:nvGrpSpPr>
        <p:grpSpPr>
          <a:xfrm>
            <a:off x="3169072" y="2648473"/>
            <a:ext cx="1355116" cy="665740"/>
            <a:chOff x="6193110" y="1634670"/>
            <a:chExt cx="1355116" cy="665740"/>
          </a:xfrm>
        </p:grpSpPr>
        <p:grpSp>
          <p:nvGrpSpPr>
            <p:cNvPr id="64" name="Group 8"/>
            <p:cNvGrpSpPr>
              <a:grpSpLocks noChangeAspect="1"/>
            </p:cNvGrpSpPr>
            <p:nvPr/>
          </p:nvGrpSpPr>
          <p:grpSpPr bwMode="auto">
            <a:xfrm>
              <a:off x="6539627" y="1651361"/>
              <a:ext cx="308429" cy="308429"/>
              <a:chOff x="1338" y="1553"/>
              <a:chExt cx="1609" cy="1609"/>
            </a:xfrm>
          </p:grpSpPr>
          <p:sp>
            <p:nvSpPr>
              <p:cNvPr id="8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 name="Group 8"/>
            <p:cNvGrpSpPr>
              <a:grpSpLocks noChangeAspect="1"/>
            </p:cNvGrpSpPr>
            <p:nvPr/>
          </p:nvGrpSpPr>
          <p:grpSpPr bwMode="auto">
            <a:xfrm>
              <a:off x="6888303" y="1991981"/>
              <a:ext cx="308429" cy="308429"/>
              <a:chOff x="1338" y="1553"/>
              <a:chExt cx="1609" cy="1609"/>
            </a:xfrm>
          </p:grpSpPr>
          <p:sp>
            <p:nvSpPr>
              <p:cNvPr id="7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 name="Group 8"/>
            <p:cNvGrpSpPr>
              <a:grpSpLocks noChangeAspect="1"/>
            </p:cNvGrpSpPr>
            <p:nvPr/>
          </p:nvGrpSpPr>
          <p:grpSpPr bwMode="auto">
            <a:xfrm>
              <a:off x="6886144" y="1634670"/>
              <a:ext cx="308429" cy="308429"/>
              <a:chOff x="1338" y="1553"/>
              <a:chExt cx="1609" cy="1609"/>
            </a:xfrm>
          </p:grpSpPr>
          <p:sp>
            <p:nvSpPr>
              <p:cNvPr id="7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8"/>
            <p:cNvGrpSpPr>
              <a:grpSpLocks noChangeAspect="1"/>
            </p:cNvGrpSpPr>
            <p:nvPr/>
          </p:nvGrpSpPr>
          <p:grpSpPr bwMode="auto">
            <a:xfrm>
              <a:off x="6559237" y="1990831"/>
              <a:ext cx="308429" cy="308429"/>
              <a:chOff x="1338" y="1553"/>
              <a:chExt cx="1609" cy="1609"/>
            </a:xfrm>
          </p:grpSpPr>
          <p:sp>
            <p:nvSpPr>
              <p:cNvPr id="7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 name="Group 8"/>
            <p:cNvGrpSpPr>
              <a:grpSpLocks noChangeAspect="1"/>
            </p:cNvGrpSpPr>
            <p:nvPr/>
          </p:nvGrpSpPr>
          <p:grpSpPr bwMode="auto">
            <a:xfrm>
              <a:off x="6193110" y="1645940"/>
              <a:ext cx="308429" cy="308429"/>
              <a:chOff x="1338" y="1553"/>
              <a:chExt cx="1609" cy="1609"/>
            </a:xfrm>
          </p:grpSpPr>
          <p:sp>
            <p:nvSpPr>
              <p:cNvPr id="7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 name="Group 8"/>
            <p:cNvGrpSpPr>
              <a:grpSpLocks noChangeAspect="1"/>
            </p:cNvGrpSpPr>
            <p:nvPr/>
          </p:nvGrpSpPr>
          <p:grpSpPr bwMode="auto">
            <a:xfrm>
              <a:off x="7239797" y="1990166"/>
              <a:ext cx="308429" cy="308429"/>
              <a:chOff x="1338" y="1553"/>
              <a:chExt cx="1609" cy="1609"/>
            </a:xfrm>
          </p:grpSpPr>
          <p:sp>
            <p:nvSpPr>
              <p:cNvPr id="7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2" name="Group 81"/>
          <p:cNvGrpSpPr/>
          <p:nvPr/>
        </p:nvGrpSpPr>
        <p:grpSpPr>
          <a:xfrm>
            <a:off x="4209031" y="2638820"/>
            <a:ext cx="1355116" cy="665740"/>
            <a:chOff x="6193110" y="1634670"/>
            <a:chExt cx="1355116" cy="665740"/>
          </a:xfrm>
        </p:grpSpPr>
        <p:grpSp>
          <p:nvGrpSpPr>
            <p:cNvPr id="83" name="Group 8"/>
            <p:cNvGrpSpPr>
              <a:grpSpLocks noChangeAspect="1"/>
            </p:cNvGrpSpPr>
            <p:nvPr/>
          </p:nvGrpSpPr>
          <p:grpSpPr bwMode="auto">
            <a:xfrm>
              <a:off x="6539627" y="1651361"/>
              <a:ext cx="308429" cy="308429"/>
              <a:chOff x="1338" y="1553"/>
              <a:chExt cx="1609" cy="1609"/>
            </a:xfrm>
          </p:grpSpPr>
          <p:sp>
            <p:nvSpPr>
              <p:cNvPr id="9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4" name="Group 8"/>
            <p:cNvGrpSpPr>
              <a:grpSpLocks noChangeAspect="1"/>
            </p:cNvGrpSpPr>
            <p:nvPr/>
          </p:nvGrpSpPr>
          <p:grpSpPr bwMode="auto">
            <a:xfrm>
              <a:off x="6888303" y="1991981"/>
              <a:ext cx="308429" cy="308429"/>
              <a:chOff x="1338" y="1553"/>
              <a:chExt cx="1609" cy="1609"/>
            </a:xfrm>
          </p:grpSpPr>
          <p:sp>
            <p:nvSpPr>
              <p:cNvPr id="9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5" name="Group 8"/>
            <p:cNvGrpSpPr>
              <a:grpSpLocks noChangeAspect="1"/>
            </p:cNvGrpSpPr>
            <p:nvPr/>
          </p:nvGrpSpPr>
          <p:grpSpPr bwMode="auto">
            <a:xfrm>
              <a:off x="6886144" y="1634670"/>
              <a:ext cx="308429" cy="308429"/>
              <a:chOff x="1338" y="1553"/>
              <a:chExt cx="1609" cy="1609"/>
            </a:xfrm>
          </p:grpSpPr>
          <p:sp>
            <p:nvSpPr>
              <p:cNvPr id="9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 name="Group 8"/>
            <p:cNvGrpSpPr>
              <a:grpSpLocks noChangeAspect="1"/>
            </p:cNvGrpSpPr>
            <p:nvPr/>
          </p:nvGrpSpPr>
          <p:grpSpPr bwMode="auto">
            <a:xfrm>
              <a:off x="6559237" y="1990831"/>
              <a:ext cx="308429" cy="308429"/>
              <a:chOff x="1338" y="1553"/>
              <a:chExt cx="1609" cy="1609"/>
            </a:xfrm>
          </p:grpSpPr>
          <p:sp>
            <p:nvSpPr>
              <p:cNvPr id="9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 name="Group 8"/>
            <p:cNvGrpSpPr>
              <a:grpSpLocks noChangeAspect="1"/>
            </p:cNvGrpSpPr>
            <p:nvPr/>
          </p:nvGrpSpPr>
          <p:grpSpPr bwMode="auto">
            <a:xfrm>
              <a:off x="6193110" y="1645940"/>
              <a:ext cx="308429" cy="308429"/>
              <a:chOff x="1338" y="1553"/>
              <a:chExt cx="1609" cy="1609"/>
            </a:xfrm>
          </p:grpSpPr>
          <p:sp>
            <p:nvSpPr>
              <p:cNvPr id="9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 name="Group 8"/>
            <p:cNvGrpSpPr>
              <a:grpSpLocks noChangeAspect="1"/>
            </p:cNvGrpSpPr>
            <p:nvPr/>
          </p:nvGrpSpPr>
          <p:grpSpPr bwMode="auto">
            <a:xfrm>
              <a:off x="7239797" y="1990166"/>
              <a:ext cx="308429" cy="308429"/>
              <a:chOff x="1338" y="1553"/>
              <a:chExt cx="1609" cy="1609"/>
            </a:xfrm>
          </p:grpSpPr>
          <p:sp>
            <p:nvSpPr>
              <p:cNvPr id="8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1" name="Group 8"/>
          <p:cNvGrpSpPr>
            <a:grpSpLocks noChangeAspect="1"/>
          </p:cNvGrpSpPr>
          <p:nvPr/>
        </p:nvGrpSpPr>
        <p:grpSpPr bwMode="auto">
          <a:xfrm>
            <a:off x="2135722" y="3018181"/>
            <a:ext cx="308429" cy="308429"/>
            <a:chOff x="1338" y="1553"/>
            <a:chExt cx="1609" cy="1609"/>
          </a:xfrm>
        </p:grpSpPr>
        <p:sp>
          <p:nvSpPr>
            <p:cNvPr id="10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4" name="Group 103"/>
          <p:cNvGrpSpPr/>
          <p:nvPr/>
        </p:nvGrpSpPr>
        <p:grpSpPr>
          <a:xfrm>
            <a:off x="6328685" y="2646914"/>
            <a:ext cx="669373" cy="658354"/>
            <a:chOff x="6886798" y="1284745"/>
            <a:chExt cx="669373" cy="658354"/>
          </a:xfrm>
        </p:grpSpPr>
        <p:grpSp>
          <p:nvGrpSpPr>
            <p:cNvPr id="105" name="Group 8"/>
            <p:cNvGrpSpPr>
              <a:grpSpLocks noChangeAspect="1"/>
            </p:cNvGrpSpPr>
            <p:nvPr/>
          </p:nvGrpSpPr>
          <p:grpSpPr bwMode="auto">
            <a:xfrm>
              <a:off x="6886798" y="1284745"/>
              <a:ext cx="308429" cy="308429"/>
              <a:chOff x="1338" y="1553"/>
              <a:chExt cx="1609" cy="1609"/>
            </a:xfrm>
          </p:grpSpPr>
          <p:sp>
            <p:nvSpPr>
              <p:cNvPr id="11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6" name="Group 8"/>
            <p:cNvGrpSpPr>
              <a:grpSpLocks noChangeAspect="1"/>
            </p:cNvGrpSpPr>
            <p:nvPr/>
          </p:nvGrpSpPr>
          <p:grpSpPr bwMode="auto">
            <a:xfrm>
              <a:off x="7247742" y="1284745"/>
              <a:ext cx="308429" cy="308429"/>
              <a:chOff x="1338" y="1553"/>
              <a:chExt cx="1609" cy="1609"/>
            </a:xfrm>
          </p:grpSpPr>
          <p:sp>
            <p:nvSpPr>
              <p:cNvPr id="11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8"/>
            <p:cNvGrpSpPr>
              <a:grpSpLocks noChangeAspect="1"/>
            </p:cNvGrpSpPr>
            <p:nvPr/>
          </p:nvGrpSpPr>
          <p:grpSpPr bwMode="auto">
            <a:xfrm>
              <a:off x="7245217" y="1634670"/>
              <a:ext cx="308429" cy="308429"/>
              <a:chOff x="1338" y="1553"/>
              <a:chExt cx="1609" cy="1609"/>
            </a:xfrm>
          </p:grpSpPr>
          <p:sp>
            <p:nvSpPr>
              <p:cNvPr id="10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4" name="Group 113"/>
          <p:cNvGrpSpPr/>
          <p:nvPr/>
        </p:nvGrpSpPr>
        <p:grpSpPr>
          <a:xfrm>
            <a:off x="2665393" y="2327940"/>
            <a:ext cx="2684258" cy="324483"/>
            <a:chOff x="5961656" y="1966756"/>
            <a:chExt cx="2684258" cy="324483"/>
          </a:xfrm>
        </p:grpSpPr>
        <p:grpSp>
          <p:nvGrpSpPr>
            <p:cNvPr id="115" name="Group 8"/>
            <p:cNvGrpSpPr>
              <a:grpSpLocks noChangeAspect="1"/>
            </p:cNvGrpSpPr>
            <p:nvPr/>
          </p:nvGrpSpPr>
          <p:grpSpPr bwMode="auto">
            <a:xfrm>
              <a:off x="6637114" y="1969632"/>
              <a:ext cx="308429" cy="308429"/>
              <a:chOff x="1338" y="1553"/>
              <a:chExt cx="1609" cy="1609"/>
            </a:xfrm>
          </p:grpSpPr>
          <p:sp>
            <p:nvSpPr>
              <p:cNvPr id="13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6" name="Group 8"/>
            <p:cNvGrpSpPr>
              <a:grpSpLocks noChangeAspect="1"/>
            </p:cNvGrpSpPr>
            <p:nvPr/>
          </p:nvGrpSpPr>
          <p:grpSpPr bwMode="auto">
            <a:xfrm>
              <a:off x="6975133" y="1974383"/>
              <a:ext cx="308429" cy="308429"/>
              <a:chOff x="1338" y="1553"/>
              <a:chExt cx="1609" cy="1609"/>
            </a:xfrm>
          </p:grpSpPr>
          <p:sp>
            <p:nvSpPr>
              <p:cNvPr id="13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7" name="Group 8"/>
            <p:cNvGrpSpPr>
              <a:grpSpLocks noChangeAspect="1"/>
            </p:cNvGrpSpPr>
            <p:nvPr/>
          </p:nvGrpSpPr>
          <p:grpSpPr bwMode="auto">
            <a:xfrm>
              <a:off x="7317715" y="1967817"/>
              <a:ext cx="308429" cy="308429"/>
              <a:chOff x="1338" y="1553"/>
              <a:chExt cx="1609" cy="1609"/>
            </a:xfrm>
          </p:grpSpPr>
          <p:sp>
            <p:nvSpPr>
              <p:cNvPr id="13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8" name="Group 8"/>
            <p:cNvGrpSpPr>
              <a:grpSpLocks noChangeAspect="1"/>
            </p:cNvGrpSpPr>
            <p:nvPr/>
          </p:nvGrpSpPr>
          <p:grpSpPr bwMode="auto">
            <a:xfrm>
              <a:off x="7655734" y="1972568"/>
              <a:ext cx="308429" cy="308429"/>
              <a:chOff x="1338" y="1553"/>
              <a:chExt cx="1609" cy="1609"/>
            </a:xfrm>
          </p:grpSpPr>
          <p:sp>
            <p:nvSpPr>
              <p:cNvPr id="131"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9" name="Group 8"/>
            <p:cNvGrpSpPr>
              <a:grpSpLocks noChangeAspect="1"/>
            </p:cNvGrpSpPr>
            <p:nvPr/>
          </p:nvGrpSpPr>
          <p:grpSpPr bwMode="auto">
            <a:xfrm>
              <a:off x="7999466" y="1966756"/>
              <a:ext cx="308429" cy="308429"/>
              <a:chOff x="1338" y="1553"/>
              <a:chExt cx="1609" cy="1609"/>
            </a:xfrm>
          </p:grpSpPr>
          <p:sp>
            <p:nvSpPr>
              <p:cNvPr id="12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0" name="Group 8"/>
            <p:cNvGrpSpPr>
              <a:grpSpLocks noChangeAspect="1"/>
            </p:cNvGrpSpPr>
            <p:nvPr/>
          </p:nvGrpSpPr>
          <p:grpSpPr bwMode="auto">
            <a:xfrm>
              <a:off x="8337485" y="1971507"/>
              <a:ext cx="308429" cy="308429"/>
              <a:chOff x="1338" y="1553"/>
              <a:chExt cx="1609" cy="1609"/>
            </a:xfrm>
          </p:grpSpPr>
          <p:sp>
            <p:nvSpPr>
              <p:cNvPr id="127"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1" name="Group 8"/>
            <p:cNvGrpSpPr>
              <a:grpSpLocks noChangeAspect="1"/>
            </p:cNvGrpSpPr>
            <p:nvPr/>
          </p:nvGrpSpPr>
          <p:grpSpPr bwMode="auto">
            <a:xfrm>
              <a:off x="5961656" y="1978059"/>
              <a:ext cx="308429" cy="308429"/>
              <a:chOff x="1338" y="1553"/>
              <a:chExt cx="1609" cy="1609"/>
            </a:xfrm>
          </p:grpSpPr>
          <p:sp>
            <p:nvSpPr>
              <p:cNvPr id="125"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 name="Group 8"/>
            <p:cNvGrpSpPr>
              <a:grpSpLocks noChangeAspect="1"/>
            </p:cNvGrpSpPr>
            <p:nvPr/>
          </p:nvGrpSpPr>
          <p:grpSpPr bwMode="auto">
            <a:xfrm>
              <a:off x="6299675" y="1982810"/>
              <a:ext cx="308429" cy="308429"/>
              <a:chOff x="1338" y="1553"/>
              <a:chExt cx="1609" cy="1609"/>
            </a:xfrm>
          </p:grpSpPr>
          <p:sp>
            <p:nvSpPr>
              <p:cNvPr id="123"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9" name="Group 138"/>
          <p:cNvGrpSpPr/>
          <p:nvPr/>
        </p:nvGrpSpPr>
        <p:grpSpPr>
          <a:xfrm>
            <a:off x="3646115" y="3364717"/>
            <a:ext cx="2684258" cy="324483"/>
            <a:chOff x="5961656" y="1966756"/>
            <a:chExt cx="2684258" cy="324483"/>
          </a:xfrm>
        </p:grpSpPr>
        <p:grpSp>
          <p:nvGrpSpPr>
            <p:cNvPr id="140" name="Group 8"/>
            <p:cNvGrpSpPr>
              <a:grpSpLocks noChangeAspect="1"/>
            </p:cNvGrpSpPr>
            <p:nvPr/>
          </p:nvGrpSpPr>
          <p:grpSpPr bwMode="auto">
            <a:xfrm>
              <a:off x="6637114" y="1969632"/>
              <a:ext cx="308429" cy="308429"/>
              <a:chOff x="1338" y="1553"/>
              <a:chExt cx="1609" cy="1609"/>
            </a:xfrm>
          </p:grpSpPr>
          <p:sp>
            <p:nvSpPr>
              <p:cNvPr id="16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1" name="Group 8"/>
            <p:cNvGrpSpPr>
              <a:grpSpLocks noChangeAspect="1"/>
            </p:cNvGrpSpPr>
            <p:nvPr/>
          </p:nvGrpSpPr>
          <p:grpSpPr bwMode="auto">
            <a:xfrm>
              <a:off x="6975133" y="1974383"/>
              <a:ext cx="308429" cy="308429"/>
              <a:chOff x="1338" y="1553"/>
              <a:chExt cx="1609" cy="1609"/>
            </a:xfrm>
          </p:grpSpPr>
          <p:sp>
            <p:nvSpPr>
              <p:cNvPr id="16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2" name="Group 8"/>
            <p:cNvGrpSpPr>
              <a:grpSpLocks noChangeAspect="1"/>
            </p:cNvGrpSpPr>
            <p:nvPr/>
          </p:nvGrpSpPr>
          <p:grpSpPr bwMode="auto">
            <a:xfrm>
              <a:off x="7317715" y="1967817"/>
              <a:ext cx="308429" cy="308429"/>
              <a:chOff x="1338" y="1553"/>
              <a:chExt cx="1609" cy="1609"/>
            </a:xfrm>
          </p:grpSpPr>
          <p:sp>
            <p:nvSpPr>
              <p:cNvPr id="15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 name="Group 8"/>
            <p:cNvGrpSpPr>
              <a:grpSpLocks noChangeAspect="1"/>
            </p:cNvGrpSpPr>
            <p:nvPr/>
          </p:nvGrpSpPr>
          <p:grpSpPr bwMode="auto">
            <a:xfrm>
              <a:off x="7655734" y="1972568"/>
              <a:ext cx="308429" cy="308429"/>
              <a:chOff x="1338" y="1553"/>
              <a:chExt cx="1609" cy="1609"/>
            </a:xfrm>
          </p:grpSpPr>
          <p:sp>
            <p:nvSpPr>
              <p:cNvPr id="156"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 name="Group 8"/>
            <p:cNvGrpSpPr>
              <a:grpSpLocks noChangeAspect="1"/>
            </p:cNvGrpSpPr>
            <p:nvPr/>
          </p:nvGrpSpPr>
          <p:grpSpPr bwMode="auto">
            <a:xfrm>
              <a:off x="7999466" y="1966756"/>
              <a:ext cx="308429" cy="308429"/>
              <a:chOff x="1338" y="1553"/>
              <a:chExt cx="1609" cy="1609"/>
            </a:xfrm>
          </p:grpSpPr>
          <p:sp>
            <p:nvSpPr>
              <p:cNvPr id="154"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5" name="Group 8"/>
            <p:cNvGrpSpPr>
              <a:grpSpLocks noChangeAspect="1"/>
            </p:cNvGrpSpPr>
            <p:nvPr/>
          </p:nvGrpSpPr>
          <p:grpSpPr bwMode="auto">
            <a:xfrm>
              <a:off x="8337485" y="1971507"/>
              <a:ext cx="308429" cy="308429"/>
              <a:chOff x="1338" y="1553"/>
              <a:chExt cx="1609" cy="1609"/>
            </a:xfrm>
          </p:grpSpPr>
          <p:sp>
            <p:nvSpPr>
              <p:cNvPr id="152"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6" name="Group 8"/>
            <p:cNvGrpSpPr>
              <a:grpSpLocks noChangeAspect="1"/>
            </p:cNvGrpSpPr>
            <p:nvPr/>
          </p:nvGrpSpPr>
          <p:grpSpPr bwMode="auto">
            <a:xfrm>
              <a:off x="5961656" y="1978059"/>
              <a:ext cx="308429" cy="308429"/>
              <a:chOff x="1338" y="1553"/>
              <a:chExt cx="1609" cy="1609"/>
            </a:xfrm>
          </p:grpSpPr>
          <p:sp>
            <p:nvSpPr>
              <p:cNvPr id="15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7" name="Group 8"/>
            <p:cNvGrpSpPr>
              <a:grpSpLocks noChangeAspect="1"/>
            </p:cNvGrpSpPr>
            <p:nvPr/>
          </p:nvGrpSpPr>
          <p:grpSpPr bwMode="auto">
            <a:xfrm>
              <a:off x="6299675" y="1982810"/>
              <a:ext cx="308429" cy="308429"/>
              <a:chOff x="1338" y="1553"/>
              <a:chExt cx="1609" cy="1609"/>
            </a:xfrm>
          </p:grpSpPr>
          <p:sp>
            <p:nvSpPr>
              <p:cNvPr id="148"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3" name="Shape 731"/>
          <p:cNvSpPr txBox="1"/>
          <p:nvPr/>
        </p:nvSpPr>
        <p:spPr>
          <a:xfrm>
            <a:off x="892277" y="149337"/>
            <a:ext cx="7449061" cy="510816"/>
          </a:xfrm>
          <a:prstGeom prst="rect">
            <a:avLst/>
          </a:prstGeom>
          <a:noFill/>
          <a:ln>
            <a:noFill/>
          </a:ln>
        </p:spPr>
        <p:txBody>
          <a:bodyPr lIns="91425" tIns="91425" rIns="91425" bIns="91425" anchor="b" anchorCtr="0">
            <a:noAutofit/>
          </a:bodyPr>
          <a:lstStyle/>
          <a:p>
            <a:pPr lvl="0" algn="ctr"/>
            <a:r>
              <a:rPr lang="en-US" sz="2800" dirty="0" smtClean="0"/>
              <a:t>Patching Apps w/ OpenShift</a:t>
            </a:r>
            <a:endParaRPr lang="en" sz="2800" dirty="0">
              <a:solidFill>
                <a:srgbClr val="000000"/>
              </a:solidFill>
            </a:endParaRPr>
          </a:p>
        </p:txBody>
      </p:sp>
      <p:grpSp>
        <p:nvGrpSpPr>
          <p:cNvPr id="235" name="Group 812"/>
          <p:cNvGrpSpPr>
            <a:grpSpLocks noChangeAspect="1"/>
          </p:cNvGrpSpPr>
          <p:nvPr/>
        </p:nvGrpSpPr>
        <p:grpSpPr bwMode="auto">
          <a:xfrm>
            <a:off x="4186558" y="3884358"/>
            <a:ext cx="767708" cy="767708"/>
            <a:chOff x="6034" y="3314"/>
            <a:chExt cx="386" cy="386"/>
          </a:xfrm>
        </p:grpSpPr>
        <p:sp>
          <p:nvSpPr>
            <p:cNvPr id="236"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3" name="Slide Number Placeholder 252"/>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78</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791308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31"/>
          <p:cNvSpPr txBox="1"/>
          <p:nvPr/>
        </p:nvSpPr>
        <p:spPr>
          <a:xfrm>
            <a:off x="854953" y="158162"/>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Bits Scanned and Secured to Prod</a:t>
            </a:r>
            <a:endParaRPr lang="en" sz="2800" dirty="0">
              <a:solidFill>
                <a:srgbClr val="000000"/>
              </a:solidFill>
            </a:endParaRPr>
          </a:p>
        </p:txBody>
      </p:sp>
      <p:grpSp>
        <p:nvGrpSpPr>
          <p:cNvPr id="7" name="Group 6"/>
          <p:cNvGrpSpPr/>
          <p:nvPr/>
        </p:nvGrpSpPr>
        <p:grpSpPr>
          <a:xfrm>
            <a:off x="184678" y="1765092"/>
            <a:ext cx="1409342" cy="1613315"/>
            <a:chOff x="493599" y="1765092"/>
            <a:chExt cx="1409342" cy="1613315"/>
          </a:xfrm>
        </p:grpSpPr>
        <p:sp>
          <p:nvSpPr>
            <p:cNvPr id="5" name="Rectangle 4"/>
            <p:cNvSpPr/>
            <p:nvPr/>
          </p:nvSpPr>
          <p:spPr>
            <a:xfrm>
              <a:off x="493599" y="1765092"/>
              <a:ext cx="1409342" cy="16133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6" name="Picture 5"/>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505956" y="1832034"/>
              <a:ext cx="1378493" cy="1472231"/>
            </a:xfrm>
            <a:prstGeom prst="rect">
              <a:avLst/>
            </a:prstGeom>
          </p:spPr>
        </p:pic>
      </p:grpSp>
      <p:sp>
        <p:nvSpPr>
          <p:cNvPr id="8" name="TextBox 7"/>
          <p:cNvSpPr txBox="1"/>
          <p:nvPr/>
        </p:nvSpPr>
        <p:spPr>
          <a:xfrm>
            <a:off x="184678" y="1353726"/>
            <a:ext cx="1409342" cy="400110"/>
          </a:xfrm>
          <a:prstGeom prst="rect">
            <a:avLst/>
          </a:prstGeom>
          <a:noFill/>
        </p:spPr>
        <p:txBody>
          <a:bodyPr wrap="square" rtlCol="0">
            <a:spAutoFit/>
          </a:bodyPr>
          <a:lstStyle/>
          <a:p>
            <a:pPr algn="ctr"/>
            <a:r>
              <a:rPr lang="en-US" sz="2000" dirty="0" smtClean="0"/>
              <a:t>DEV</a:t>
            </a:r>
            <a:endParaRPr lang="en-US" sz="2000" dirty="0"/>
          </a:p>
        </p:txBody>
      </p:sp>
      <p:grpSp>
        <p:nvGrpSpPr>
          <p:cNvPr id="9" name="Group 8"/>
          <p:cNvGrpSpPr/>
          <p:nvPr/>
        </p:nvGrpSpPr>
        <p:grpSpPr>
          <a:xfrm>
            <a:off x="3912136" y="1765092"/>
            <a:ext cx="1409342" cy="1613315"/>
            <a:chOff x="493599" y="1765092"/>
            <a:chExt cx="1409342" cy="1613315"/>
          </a:xfrm>
        </p:grpSpPr>
        <p:sp>
          <p:nvSpPr>
            <p:cNvPr id="10" name="Rectangle 9"/>
            <p:cNvSpPr/>
            <p:nvPr/>
          </p:nvSpPr>
          <p:spPr>
            <a:xfrm>
              <a:off x="493599" y="1765092"/>
              <a:ext cx="1409342" cy="16133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11" name="Picture 10"/>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505956" y="1832034"/>
              <a:ext cx="1378493" cy="1472231"/>
            </a:xfrm>
            <a:prstGeom prst="rect">
              <a:avLst/>
            </a:prstGeom>
          </p:spPr>
        </p:pic>
      </p:grpSp>
      <p:sp>
        <p:nvSpPr>
          <p:cNvPr id="12" name="TextBox 11"/>
          <p:cNvSpPr txBox="1"/>
          <p:nvPr/>
        </p:nvSpPr>
        <p:spPr>
          <a:xfrm>
            <a:off x="3909068" y="1352625"/>
            <a:ext cx="1409342" cy="400110"/>
          </a:xfrm>
          <a:prstGeom prst="rect">
            <a:avLst/>
          </a:prstGeom>
          <a:noFill/>
        </p:spPr>
        <p:txBody>
          <a:bodyPr wrap="square" rtlCol="0">
            <a:spAutoFit/>
          </a:bodyPr>
          <a:lstStyle/>
          <a:p>
            <a:pPr algn="ctr"/>
            <a:r>
              <a:rPr lang="en-US" sz="2000" dirty="0" smtClean="0"/>
              <a:t>QA</a:t>
            </a:r>
            <a:endParaRPr lang="en-US" sz="2000" dirty="0"/>
          </a:p>
        </p:txBody>
      </p:sp>
      <p:grpSp>
        <p:nvGrpSpPr>
          <p:cNvPr id="13" name="Group 12"/>
          <p:cNvGrpSpPr/>
          <p:nvPr/>
        </p:nvGrpSpPr>
        <p:grpSpPr>
          <a:xfrm>
            <a:off x="7508455" y="1690950"/>
            <a:ext cx="1409342" cy="1613315"/>
            <a:chOff x="493599" y="1765092"/>
            <a:chExt cx="1409342" cy="1613315"/>
          </a:xfrm>
        </p:grpSpPr>
        <p:sp>
          <p:nvSpPr>
            <p:cNvPr id="14" name="Rectangle 13"/>
            <p:cNvSpPr/>
            <p:nvPr/>
          </p:nvSpPr>
          <p:spPr>
            <a:xfrm>
              <a:off x="493599" y="1765092"/>
              <a:ext cx="1409342" cy="16133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15" name="Picture 14"/>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505956" y="1832034"/>
              <a:ext cx="1378493" cy="1472231"/>
            </a:xfrm>
            <a:prstGeom prst="rect">
              <a:avLst/>
            </a:prstGeom>
          </p:spPr>
        </p:pic>
      </p:grpSp>
      <p:sp>
        <p:nvSpPr>
          <p:cNvPr id="16" name="TextBox 15"/>
          <p:cNvSpPr txBox="1"/>
          <p:nvPr/>
        </p:nvSpPr>
        <p:spPr>
          <a:xfrm>
            <a:off x="7520812" y="1269726"/>
            <a:ext cx="1409342" cy="400110"/>
          </a:xfrm>
          <a:prstGeom prst="rect">
            <a:avLst/>
          </a:prstGeom>
          <a:noFill/>
        </p:spPr>
        <p:txBody>
          <a:bodyPr wrap="square" rtlCol="0">
            <a:spAutoFit/>
          </a:bodyPr>
          <a:lstStyle/>
          <a:p>
            <a:pPr algn="ctr"/>
            <a:r>
              <a:rPr lang="en-US" sz="2000" dirty="0" smtClean="0"/>
              <a:t>PROD</a:t>
            </a:r>
            <a:endParaRPr lang="en-US" sz="2000" dirty="0"/>
          </a:p>
        </p:txBody>
      </p:sp>
      <p:cxnSp>
        <p:nvCxnSpPr>
          <p:cNvPr id="17" name="Straight Arrow Connector 16"/>
          <p:cNvCxnSpPr/>
          <p:nvPr/>
        </p:nvCxnSpPr>
        <p:spPr>
          <a:xfrm flipV="1">
            <a:off x="1842930" y="2568149"/>
            <a:ext cx="1876454" cy="10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439469" y="2571750"/>
            <a:ext cx="1876454" cy="10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584801" y="2192527"/>
            <a:ext cx="602960" cy="602960"/>
            <a:chOff x="7824716" y="2024470"/>
            <a:chExt cx="602960" cy="602960"/>
          </a:xfrm>
        </p:grpSpPr>
        <p:grpSp>
          <p:nvGrpSpPr>
            <p:cNvPr id="33" name="Group 843"/>
            <p:cNvGrpSpPr>
              <a:grpSpLocks noChangeAspect="1"/>
            </p:cNvGrpSpPr>
            <p:nvPr/>
          </p:nvGrpSpPr>
          <p:grpSpPr bwMode="auto">
            <a:xfrm>
              <a:off x="7824716" y="2024470"/>
              <a:ext cx="602960" cy="602960"/>
              <a:chOff x="3647" y="2957"/>
              <a:chExt cx="386" cy="386"/>
            </a:xfrm>
          </p:grpSpPr>
          <p:sp>
            <p:nvSpPr>
              <p:cNvPr id="38"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372"/>
            <p:cNvGrpSpPr>
              <a:grpSpLocks noChangeAspect="1"/>
            </p:cNvGrpSpPr>
            <p:nvPr/>
          </p:nvGrpSpPr>
          <p:grpSpPr bwMode="auto">
            <a:xfrm>
              <a:off x="7915463" y="2110301"/>
              <a:ext cx="439071" cy="437933"/>
              <a:chOff x="3647" y="1317"/>
              <a:chExt cx="386" cy="385"/>
            </a:xfrm>
          </p:grpSpPr>
          <p:sp>
            <p:nvSpPr>
              <p:cNvPr id="35" name="AutoShape 371"/>
              <p:cNvSpPr>
                <a:spLocks noChangeAspect="1" noChangeArrowheads="1" noTextEdit="1"/>
              </p:cNvSpPr>
              <p:nvPr/>
            </p:nvSpPr>
            <p:spPr bwMode="auto">
              <a:xfrm>
                <a:off x="3647" y="1317"/>
                <a:ext cx="38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373"/>
              <p:cNvSpPr>
                <a:spLocks noChangeArrowheads="1"/>
              </p:cNvSpPr>
              <p:nvPr/>
            </p:nvSpPr>
            <p:spPr bwMode="auto">
              <a:xfrm>
                <a:off x="3659" y="1329"/>
                <a:ext cx="361" cy="360"/>
              </a:xfrm>
              <a:prstGeom prst="ellipse">
                <a:avLst/>
              </a:prstGeom>
              <a:solidFill>
                <a:srgbClr val="4BD37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74"/>
              <p:cNvSpPr>
                <a:spLocks/>
              </p:cNvSpPr>
              <p:nvPr/>
            </p:nvSpPr>
            <p:spPr bwMode="auto">
              <a:xfrm>
                <a:off x="3713" y="1401"/>
                <a:ext cx="253" cy="216"/>
              </a:xfrm>
              <a:custGeom>
                <a:avLst/>
                <a:gdLst>
                  <a:gd name="T0" fmla="*/ 437 w 525"/>
                  <a:gd name="T1" fmla="*/ 0 h 450"/>
                  <a:gd name="T2" fmla="*/ 175 w 525"/>
                  <a:gd name="T3" fmla="*/ 270 h 450"/>
                  <a:gd name="T4" fmla="*/ 87 w 525"/>
                  <a:gd name="T5" fmla="*/ 180 h 450"/>
                  <a:gd name="T6" fmla="*/ 0 w 525"/>
                  <a:gd name="T7" fmla="*/ 270 h 450"/>
                  <a:gd name="T8" fmla="*/ 175 w 525"/>
                  <a:gd name="T9" fmla="*/ 450 h 450"/>
                  <a:gd name="T10" fmla="*/ 525 w 525"/>
                  <a:gd name="T11" fmla="*/ 90 h 450"/>
                  <a:gd name="T12" fmla="*/ 437 w 525"/>
                  <a:gd name="T13" fmla="*/ 0 h 450"/>
                </a:gdLst>
                <a:ahLst/>
                <a:cxnLst>
                  <a:cxn ang="0">
                    <a:pos x="T0" y="T1"/>
                  </a:cxn>
                  <a:cxn ang="0">
                    <a:pos x="T2" y="T3"/>
                  </a:cxn>
                  <a:cxn ang="0">
                    <a:pos x="T4" y="T5"/>
                  </a:cxn>
                  <a:cxn ang="0">
                    <a:pos x="T6" y="T7"/>
                  </a:cxn>
                  <a:cxn ang="0">
                    <a:pos x="T8" y="T9"/>
                  </a:cxn>
                  <a:cxn ang="0">
                    <a:pos x="T10" y="T11"/>
                  </a:cxn>
                  <a:cxn ang="0">
                    <a:pos x="T12" y="T13"/>
                  </a:cxn>
                </a:cxnLst>
                <a:rect l="0" t="0" r="r" b="b"/>
                <a:pathLst>
                  <a:path w="525" h="450">
                    <a:moveTo>
                      <a:pt x="437" y="0"/>
                    </a:moveTo>
                    <a:lnTo>
                      <a:pt x="175" y="270"/>
                    </a:lnTo>
                    <a:lnTo>
                      <a:pt x="87" y="180"/>
                    </a:lnTo>
                    <a:lnTo>
                      <a:pt x="0" y="270"/>
                    </a:lnTo>
                    <a:lnTo>
                      <a:pt x="175" y="450"/>
                    </a:lnTo>
                    <a:lnTo>
                      <a:pt x="525" y="90"/>
                    </a:lnTo>
                    <a:lnTo>
                      <a:pt x="437"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8" name="Group 47"/>
          <p:cNvGrpSpPr/>
          <p:nvPr/>
        </p:nvGrpSpPr>
        <p:grpSpPr>
          <a:xfrm>
            <a:off x="4357722" y="2159723"/>
            <a:ext cx="602960" cy="602960"/>
            <a:chOff x="7824716" y="2024470"/>
            <a:chExt cx="602960" cy="602960"/>
          </a:xfrm>
        </p:grpSpPr>
        <p:grpSp>
          <p:nvGrpSpPr>
            <p:cNvPr id="49" name="Group 843"/>
            <p:cNvGrpSpPr>
              <a:grpSpLocks noChangeAspect="1"/>
            </p:cNvGrpSpPr>
            <p:nvPr/>
          </p:nvGrpSpPr>
          <p:grpSpPr bwMode="auto">
            <a:xfrm>
              <a:off x="7824716" y="2024470"/>
              <a:ext cx="602960" cy="602960"/>
              <a:chOff x="3647" y="2957"/>
              <a:chExt cx="386" cy="386"/>
            </a:xfrm>
          </p:grpSpPr>
          <p:sp>
            <p:nvSpPr>
              <p:cNvPr id="54"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372"/>
            <p:cNvGrpSpPr>
              <a:grpSpLocks noChangeAspect="1"/>
            </p:cNvGrpSpPr>
            <p:nvPr/>
          </p:nvGrpSpPr>
          <p:grpSpPr bwMode="auto">
            <a:xfrm>
              <a:off x="7915463" y="2110301"/>
              <a:ext cx="439071" cy="437933"/>
              <a:chOff x="3647" y="1317"/>
              <a:chExt cx="386" cy="385"/>
            </a:xfrm>
          </p:grpSpPr>
          <p:sp>
            <p:nvSpPr>
              <p:cNvPr id="51" name="AutoShape 371"/>
              <p:cNvSpPr>
                <a:spLocks noChangeAspect="1" noChangeArrowheads="1" noTextEdit="1"/>
              </p:cNvSpPr>
              <p:nvPr/>
            </p:nvSpPr>
            <p:spPr bwMode="auto">
              <a:xfrm>
                <a:off x="3647" y="1317"/>
                <a:ext cx="38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373"/>
              <p:cNvSpPr>
                <a:spLocks noChangeArrowheads="1"/>
              </p:cNvSpPr>
              <p:nvPr/>
            </p:nvSpPr>
            <p:spPr bwMode="auto">
              <a:xfrm>
                <a:off x="3659" y="1329"/>
                <a:ext cx="361" cy="360"/>
              </a:xfrm>
              <a:prstGeom prst="ellipse">
                <a:avLst/>
              </a:prstGeom>
              <a:solidFill>
                <a:srgbClr val="4BD37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74"/>
              <p:cNvSpPr>
                <a:spLocks/>
              </p:cNvSpPr>
              <p:nvPr/>
            </p:nvSpPr>
            <p:spPr bwMode="auto">
              <a:xfrm>
                <a:off x="3713" y="1401"/>
                <a:ext cx="253" cy="216"/>
              </a:xfrm>
              <a:custGeom>
                <a:avLst/>
                <a:gdLst>
                  <a:gd name="T0" fmla="*/ 437 w 525"/>
                  <a:gd name="T1" fmla="*/ 0 h 450"/>
                  <a:gd name="T2" fmla="*/ 175 w 525"/>
                  <a:gd name="T3" fmla="*/ 270 h 450"/>
                  <a:gd name="T4" fmla="*/ 87 w 525"/>
                  <a:gd name="T5" fmla="*/ 180 h 450"/>
                  <a:gd name="T6" fmla="*/ 0 w 525"/>
                  <a:gd name="T7" fmla="*/ 270 h 450"/>
                  <a:gd name="T8" fmla="*/ 175 w 525"/>
                  <a:gd name="T9" fmla="*/ 450 h 450"/>
                  <a:gd name="T10" fmla="*/ 525 w 525"/>
                  <a:gd name="T11" fmla="*/ 90 h 450"/>
                  <a:gd name="T12" fmla="*/ 437 w 525"/>
                  <a:gd name="T13" fmla="*/ 0 h 450"/>
                </a:gdLst>
                <a:ahLst/>
                <a:cxnLst>
                  <a:cxn ang="0">
                    <a:pos x="T0" y="T1"/>
                  </a:cxn>
                  <a:cxn ang="0">
                    <a:pos x="T2" y="T3"/>
                  </a:cxn>
                  <a:cxn ang="0">
                    <a:pos x="T4" y="T5"/>
                  </a:cxn>
                  <a:cxn ang="0">
                    <a:pos x="T6" y="T7"/>
                  </a:cxn>
                  <a:cxn ang="0">
                    <a:pos x="T8" y="T9"/>
                  </a:cxn>
                  <a:cxn ang="0">
                    <a:pos x="T10" y="T11"/>
                  </a:cxn>
                  <a:cxn ang="0">
                    <a:pos x="T12" y="T13"/>
                  </a:cxn>
                </a:cxnLst>
                <a:rect l="0" t="0" r="r" b="b"/>
                <a:pathLst>
                  <a:path w="525" h="450">
                    <a:moveTo>
                      <a:pt x="437" y="0"/>
                    </a:moveTo>
                    <a:lnTo>
                      <a:pt x="175" y="270"/>
                    </a:lnTo>
                    <a:lnTo>
                      <a:pt x="87" y="180"/>
                    </a:lnTo>
                    <a:lnTo>
                      <a:pt x="0" y="270"/>
                    </a:lnTo>
                    <a:lnTo>
                      <a:pt x="175" y="450"/>
                    </a:lnTo>
                    <a:lnTo>
                      <a:pt x="525" y="90"/>
                    </a:lnTo>
                    <a:lnTo>
                      <a:pt x="437"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Slide Number Placeholder 17"/>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79</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5578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607 0.01018 L 0.40313 0.00185 " pathEditMode="relative" rAng="0" ptsTypes="AA">
                                      <p:cBhvr>
                                        <p:cTn id="8" dur="2000" fill="hold"/>
                                        <p:tgtEl>
                                          <p:spTgt spid="32"/>
                                        </p:tgtEl>
                                        <p:attrNameLst>
                                          <p:attrName>ppt_x</p:attrName>
                                          <p:attrName>ppt_y</p:attrName>
                                        </p:attrNameLst>
                                      </p:cBhvr>
                                      <p:rCtr x="20451" y="-432"/>
                                    </p:animMotion>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608 0.01018 L 0.38507 0.00246 " pathEditMode="relative" rAng="0" ptsTypes="AA">
                                      <p:cBhvr>
                                        <p:cTn id="14" dur="2000" fill="hold"/>
                                        <p:tgtEl>
                                          <p:spTgt spid="48"/>
                                        </p:tgtEl>
                                        <p:attrNameLst>
                                          <p:attrName>ppt_x</p:attrName>
                                          <p:attrName>ppt_y</p:attrName>
                                        </p:attrNameLst>
                                      </p:cBhvr>
                                      <p:rCtr x="19549" y="-4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237" name="Shape 237"/>
          <p:cNvSpPr txBox="1"/>
          <p:nvPr/>
        </p:nvSpPr>
        <p:spPr>
          <a:xfrm>
            <a:off x="0" y="2034166"/>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5400" b="0" i="1" u="none" strike="noStrike" cap="none">
                <a:solidFill>
                  <a:schemeClr val="dk1"/>
                </a:solidFill>
                <a:latin typeface="Arial"/>
                <a:ea typeface="Arial"/>
                <a:cs typeface="Arial"/>
                <a:sym typeface="Arial"/>
              </a:rPr>
              <a:t>The </a:t>
            </a:r>
            <a:r>
              <a:rPr lang="en" sz="5400" b="1" i="1" u="none" strike="noStrike" cap="none">
                <a:solidFill>
                  <a:schemeClr val="dk1"/>
                </a:solidFill>
                <a:latin typeface="Arial"/>
                <a:ea typeface="Arial"/>
                <a:cs typeface="Arial"/>
                <a:sym typeface="Arial"/>
              </a:rPr>
              <a:t>utility</a:t>
            </a:r>
            <a:r>
              <a:rPr lang="en" sz="5400" b="0" i="1" u="none" strike="noStrike" cap="none">
                <a:solidFill>
                  <a:schemeClr val="dk1"/>
                </a:solidFill>
                <a:latin typeface="Arial"/>
                <a:ea typeface="Arial"/>
                <a:cs typeface="Arial"/>
                <a:sym typeface="Arial"/>
              </a:rPr>
              <a:t> of containers</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70369" y="887839"/>
            <a:ext cx="4930927" cy="377073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1">
                  <a:lumMod val="50000"/>
                </a:schemeClr>
              </a:solidFill>
            </a:endParaRPr>
          </a:p>
        </p:txBody>
      </p:sp>
      <p:pic>
        <p:nvPicPr>
          <p:cNvPr id="6" name="Picture 5"/>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2570665" y="1052714"/>
            <a:ext cx="3221899" cy="3440988"/>
          </a:xfrm>
          <a:prstGeom prst="rect">
            <a:avLst/>
          </a:prstGeom>
        </p:spPr>
      </p:pic>
      <p:grpSp>
        <p:nvGrpSpPr>
          <p:cNvPr id="204" name="Group 203"/>
          <p:cNvGrpSpPr/>
          <p:nvPr/>
        </p:nvGrpSpPr>
        <p:grpSpPr>
          <a:xfrm>
            <a:off x="5288304" y="1115404"/>
            <a:ext cx="885434" cy="1349312"/>
            <a:chOff x="3510720" y="1216990"/>
            <a:chExt cx="885434" cy="1349312"/>
          </a:xfrm>
        </p:grpSpPr>
        <p:sp>
          <p:nvSpPr>
            <p:cNvPr id="205" name="Rectangle 204"/>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3510720" y="2196970"/>
              <a:ext cx="885434" cy="369332"/>
            </a:xfrm>
            <a:prstGeom prst="rect">
              <a:avLst/>
            </a:prstGeom>
            <a:noFill/>
          </p:spPr>
          <p:txBody>
            <a:bodyPr wrap="square" rtlCol="0">
              <a:spAutoFit/>
            </a:bodyPr>
            <a:lstStyle/>
            <a:p>
              <a:pPr algn="ctr"/>
              <a:r>
                <a:rPr lang="en-US" sz="1800" dirty="0" err="1" smtClean="0"/>
                <a:t>ApReg</a:t>
              </a:r>
              <a:endParaRPr lang="en-US" sz="1800" dirty="0"/>
            </a:p>
          </p:txBody>
        </p:sp>
      </p:grpSp>
      <p:grpSp>
        <p:nvGrpSpPr>
          <p:cNvPr id="203" name="Group 202"/>
          <p:cNvGrpSpPr/>
          <p:nvPr/>
        </p:nvGrpSpPr>
        <p:grpSpPr>
          <a:xfrm>
            <a:off x="5449316" y="1141322"/>
            <a:ext cx="577850" cy="382588"/>
            <a:chOff x="4860720" y="1365246"/>
            <a:chExt cx="577850" cy="382588"/>
          </a:xfrm>
        </p:grpSpPr>
        <p:grpSp>
          <p:nvGrpSpPr>
            <p:cNvPr id="208" name="Group 207"/>
            <p:cNvGrpSpPr/>
            <p:nvPr/>
          </p:nvGrpSpPr>
          <p:grpSpPr>
            <a:xfrm>
              <a:off x="4860720" y="1365246"/>
              <a:ext cx="577850" cy="382588"/>
              <a:chOff x="4904323" y="1420724"/>
              <a:chExt cx="577850" cy="382588"/>
            </a:xfrm>
          </p:grpSpPr>
          <p:grpSp>
            <p:nvGrpSpPr>
              <p:cNvPr id="226" name="Group 891"/>
              <p:cNvGrpSpPr>
                <a:grpSpLocks noChangeAspect="1"/>
              </p:cNvGrpSpPr>
              <p:nvPr/>
            </p:nvGrpSpPr>
            <p:grpSpPr bwMode="auto">
              <a:xfrm>
                <a:off x="4904323" y="1420724"/>
                <a:ext cx="577850" cy="382588"/>
                <a:chOff x="6411" y="1714"/>
                <a:chExt cx="364" cy="241"/>
              </a:xfrm>
            </p:grpSpPr>
            <p:sp>
              <p:nvSpPr>
                <p:cNvPr id="228" name="AutoShape 890"/>
                <p:cNvSpPr>
                  <a:spLocks noChangeAspect="1" noChangeArrowheads="1" noTextEdit="1"/>
                </p:cNvSpPr>
                <p:nvPr/>
              </p:nvSpPr>
              <p:spPr bwMode="auto">
                <a:xfrm>
                  <a:off x="6411" y="1714"/>
                  <a:ext cx="36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892"/>
                <p:cNvSpPr>
                  <a:spLocks/>
                </p:cNvSpPr>
                <p:nvPr/>
              </p:nvSpPr>
              <p:spPr bwMode="auto">
                <a:xfrm>
                  <a:off x="6428" y="1870"/>
                  <a:ext cx="60" cy="65"/>
                </a:xfrm>
                <a:custGeom>
                  <a:avLst/>
                  <a:gdLst>
                    <a:gd name="T0" fmla="*/ 496 w 619"/>
                    <a:gd name="T1" fmla="*/ 0 h 672"/>
                    <a:gd name="T2" fmla="*/ 619 w 619"/>
                    <a:gd name="T3" fmla="*/ 138 h 672"/>
                    <a:gd name="T4" fmla="*/ 347 w 619"/>
                    <a:gd name="T5" fmla="*/ 317 h 672"/>
                    <a:gd name="T6" fmla="*/ 227 w 619"/>
                    <a:gd name="T7" fmla="*/ 672 h 672"/>
                    <a:gd name="T8" fmla="*/ 0 w 619"/>
                    <a:gd name="T9" fmla="*/ 672 h 672"/>
                    <a:gd name="T10" fmla="*/ 496 w 619"/>
                    <a:gd name="T11" fmla="*/ 0 h 672"/>
                  </a:gdLst>
                  <a:ahLst/>
                  <a:cxnLst>
                    <a:cxn ang="0">
                      <a:pos x="T0" y="T1"/>
                    </a:cxn>
                    <a:cxn ang="0">
                      <a:pos x="T2" y="T3"/>
                    </a:cxn>
                    <a:cxn ang="0">
                      <a:pos x="T4" y="T5"/>
                    </a:cxn>
                    <a:cxn ang="0">
                      <a:pos x="T6" y="T7"/>
                    </a:cxn>
                    <a:cxn ang="0">
                      <a:pos x="T8" y="T9"/>
                    </a:cxn>
                    <a:cxn ang="0">
                      <a:pos x="T10" y="T11"/>
                    </a:cxn>
                  </a:cxnLst>
                  <a:rect l="0" t="0" r="r" b="b"/>
                  <a:pathLst>
                    <a:path w="619" h="672">
                      <a:moveTo>
                        <a:pt x="496" y="0"/>
                      </a:moveTo>
                      <a:cubicBezTo>
                        <a:pt x="533" y="46"/>
                        <a:pt x="574" y="92"/>
                        <a:pt x="619" y="138"/>
                      </a:cubicBezTo>
                      <a:cubicBezTo>
                        <a:pt x="487" y="178"/>
                        <a:pt x="401" y="252"/>
                        <a:pt x="347" y="317"/>
                      </a:cubicBezTo>
                      <a:cubicBezTo>
                        <a:pt x="262" y="420"/>
                        <a:pt x="217" y="555"/>
                        <a:pt x="227" y="672"/>
                      </a:cubicBezTo>
                      <a:lnTo>
                        <a:pt x="0" y="672"/>
                      </a:lnTo>
                      <a:cubicBezTo>
                        <a:pt x="46" y="573"/>
                        <a:pt x="227" y="288"/>
                        <a:pt x="496" y="0"/>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893"/>
                <p:cNvSpPr>
                  <a:spLocks/>
                </p:cNvSpPr>
                <p:nvPr/>
              </p:nvSpPr>
              <p:spPr bwMode="auto">
                <a:xfrm>
                  <a:off x="6479" y="1805"/>
                  <a:ext cx="250" cy="136"/>
                </a:xfrm>
                <a:custGeom>
                  <a:avLst/>
                  <a:gdLst>
                    <a:gd name="T0" fmla="*/ 2590 w 2590"/>
                    <a:gd name="T1" fmla="*/ 1412 h 1412"/>
                    <a:gd name="T2" fmla="*/ 2314 w 2590"/>
                    <a:gd name="T3" fmla="*/ 1412 h 1412"/>
                    <a:gd name="T4" fmla="*/ 535 w 2590"/>
                    <a:gd name="T5" fmla="*/ 798 h 1412"/>
                    <a:gd name="T6" fmla="*/ 579 w 2590"/>
                    <a:gd name="T7" fmla="*/ 519 h 1412"/>
                    <a:gd name="T8" fmla="*/ 525 w 2590"/>
                    <a:gd name="T9" fmla="*/ 505 h 1412"/>
                    <a:gd name="T10" fmla="*/ 479 w 2590"/>
                    <a:gd name="T11" fmla="*/ 794 h 1412"/>
                    <a:gd name="T12" fmla="*/ 293 w 2590"/>
                    <a:gd name="T13" fmla="*/ 787 h 1412"/>
                    <a:gd name="T14" fmla="*/ 148 w 2590"/>
                    <a:gd name="T15" fmla="*/ 801 h 1412"/>
                    <a:gd name="T16" fmla="*/ 0 w 2590"/>
                    <a:gd name="T17" fmla="*/ 637 h 1412"/>
                    <a:gd name="T18" fmla="*/ 1111 w 2590"/>
                    <a:gd name="T19" fmla="*/ 0 h 1412"/>
                    <a:gd name="T20" fmla="*/ 1743 w 2590"/>
                    <a:gd name="T21" fmla="*/ 784 h 1412"/>
                    <a:gd name="T22" fmla="*/ 1805 w 2590"/>
                    <a:gd name="T23" fmla="*/ 747 h 1412"/>
                    <a:gd name="T24" fmla="*/ 2305 w 2590"/>
                    <a:gd name="T25" fmla="*/ 1284 h 1412"/>
                    <a:gd name="T26" fmla="*/ 2326 w 2590"/>
                    <a:gd name="T27" fmla="*/ 1282 h 1412"/>
                    <a:gd name="T28" fmla="*/ 2561 w 2590"/>
                    <a:gd name="T29" fmla="*/ 1368 h 1412"/>
                    <a:gd name="T30" fmla="*/ 2590 w 2590"/>
                    <a:gd name="T31" fmla="*/ 1412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0" h="1412">
                      <a:moveTo>
                        <a:pt x="2590" y="1412"/>
                      </a:moveTo>
                      <a:lnTo>
                        <a:pt x="2314" y="1412"/>
                      </a:lnTo>
                      <a:cubicBezTo>
                        <a:pt x="1681" y="1082"/>
                        <a:pt x="1125" y="849"/>
                        <a:pt x="535" y="798"/>
                      </a:cubicBezTo>
                      <a:cubicBezTo>
                        <a:pt x="537" y="716"/>
                        <a:pt x="551" y="623"/>
                        <a:pt x="579" y="519"/>
                      </a:cubicBezTo>
                      <a:lnTo>
                        <a:pt x="525" y="505"/>
                      </a:lnTo>
                      <a:cubicBezTo>
                        <a:pt x="496" y="611"/>
                        <a:pt x="481" y="707"/>
                        <a:pt x="479" y="794"/>
                      </a:cubicBezTo>
                      <a:cubicBezTo>
                        <a:pt x="418" y="789"/>
                        <a:pt x="356" y="787"/>
                        <a:pt x="293" y="787"/>
                      </a:cubicBezTo>
                      <a:cubicBezTo>
                        <a:pt x="240" y="787"/>
                        <a:pt x="192" y="792"/>
                        <a:pt x="148" y="801"/>
                      </a:cubicBezTo>
                      <a:cubicBezTo>
                        <a:pt x="91" y="744"/>
                        <a:pt x="42" y="689"/>
                        <a:pt x="0" y="637"/>
                      </a:cubicBezTo>
                      <a:cubicBezTo>
                        <a:pt x="273" y="354"/>
                        <a:pt x="721" y="97"/>
                        <a:pt x="1111" y="0"/>
                      </a:cubicBezTo>
                      <a:cubicBezTo>
                        <a:pt x="1221" y="366"/>
                        <a:pt x="1457" y="616"/>
                        <a:pt x="1743" y="784"/>
                      </a:cubicBezTo>
                      <a:cubicBezTo>
                        <a:pt x="1764" y="772"/>
                        <a:pt x="1785" y="760"/>
                        <a:pt x="1805" y="747"/>
                      </a:cubicBezTo>
                      <a:lnTo>
                        <a:pt x="2305" y="1284"/>
                      </a:lnTo>
                      <a:lnTo>
                        <a:pt x="2326" y="1282"/>
                      </a:lnTo>
                      <a:cubicBezTo>
                        <a:pt x="2463" y="1271"/>
                        <a:pt x="2540" y="1345"/>
                        <a:pt x="2561" y="1368"/>
                      </a:cubicBezTo>
                      <a:cubicBezTo>
                        <a:pt x="2576" y="1384"/>
                        <a:pt x="2585" y="1400"/>
                        <a:pt x="2590" y="1412"/>
                      </a:cubicBezTo>
                      <a:close/>
                    </a:path>
                  </a:pathLst>
                </a:custGeom>
                <a:solidFill>
                  <a:srgbClr val="D1A41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894"/>
                <p:cNvSpPr>
                  <a:spLocks/>
                </p:cNvSpPr>
                <p:nvPr/>
              </p:nvSpPr>
              <p:spPr bwMode="auto">
                <a:xfrm>
                  <a:off x="6579" y="1732"/>
                  <a:ext cx="127" cy="141"/>
                </a:xfrm>
                <a:custGeom>
                  <a:avLst/>
                  <a:gdLst>
                    <a:gd name="T0" fmla="*/ 1312 w 1322"/>
                    <a:gd name="T1" fmla="*/ 373 h 1466"/>
                    <a:gd name="T2" fmla="*/ 715 w 1322"/>
                    <a:gd name="T3" fmla="*/ 1466 h 1466"/>
                    <a:gd name="T4" fmla="*/ 103 w 1322"/>
                    <a:gd name="T5" fmla="*/ 0 h 1466"/>
                    <a:gd name="T6" fmla="*/ 295 w 1322"/>
                    <a:gd name="T7" fmla="*/ 301 h 1466"/>
                    <a:gd name="T8" fmla="*/ 1123 w 1322"/>
                    <a:gd name="T9" fmla="*/ 294 h 1466"/>
                    <a:gd name="T10" fmla="*/ 1288 w 1322"/>
                    <a:gd name="T11" fmla="*/ 4 h 1466"/>
                    <a:gd name="T12" fmla="*/ 1312 w 1322"/>
                    <a:gd name="T13" fmla="*/ 373 h 1466"/>
                  </a:gdLst>
                  <a:ahLst/>
                  <a:cxnLst>
                    <a:cxn ang="0">
                      <a:pos x="T0" y="T1"/>
                    </a:cxn>
                    <a:cxn ang="0">
                      <a:pos x="T2" y="T3"/>
                    </a:cxn>
                    <a:cxn ang="0">
                      <a:pos x="T4" y="T5"/>
                    </a:cxn>
                    <a:cxn ang="0">
                      <a:pos x="T6" y="T7"/>
                    </a:cxn>
                    <a:cxn ang="0">
                      <a:pos x="T8" y="T9"/>
                    </a:cxn>
                    <a:cxn ang="0">
                      <a:pos x="T10" y="T11"/>
                    </a:cxn>
                    <a:cxn ang="0">
                      <a:pos x="T12" y="T13"/>
                    </a:cxn>
                  </a:cxnLst>
                  <a:rect l="0" t="0" r="r" b="b"/>
                  <a:pathLst>
                    <a:path w="1322" h="1466">
                      <a:moveTo>
                        <a:pt x="1312" y="373"/>
                      </a:moveTo>
                      <a:cubicBezTo>
                        <a:pt x="1322" y="869"/>
                        <a:pt x="1069" y="1264"/>
                        <a:pt x="715" y="1466"/>
                      </a:cubicBezTo>
                      <a:cubicBezTo>
                        <a:pt x="113" y="1167"/>
                        <a:pt x="0" y="407"/>
                        <a:pt x="103" y="0"/>
                      </a:cubicBezTo>
                      <a:cubicBezTo>
                        <a:pt x="131" y="156"/>
                        <a:pt x="183" y="253"/>
                        <a:pt x="295" y="301"/>
                      </a:cubicBezTo>
                      <a:cubicBezTo>
                        <a:pt x="539" y="231"/>
                        <a:pt x="875" y="226"/>
                        <a:pt x="1123" y="294"/>
                      </a:cubicBezTo>
                      <a:cubicBezTo>
                        <a:pt x="1226" y="219"/>
                        <a:pt x="1266" y="105"/>
                        <a:pt x="1288" y="4"/>
                      </a:cubicBezTo>
                      <a:cubicBezTo>
                        <a:pt x="1315" y="121"/>
                        <a:pt x="1312" y="373"/>
                        <a:pt x="1312" y="373"/>
                      </a:cubicBezTo>
                      <a:close/>
                    </a:path>
                  </a:pathLst>
                </a:custGeom>
                <a:solidFill>
                  <a:srgbClr val="FFDC7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895"/>
                <p:cNvSpPr>
                  <a:spLocks/>
                </p:cNvSpPr>
                <p:nvPr/>
              </p:nvSpPr>
              <p:spPr bwMode="auto">
                <a:xfrm>
                  <a:off x="6542" y="1813"/>
                  <a:ext cx="26" cy="26"/>
                </a:xfrm>
                <a:custGeom>
                  <a:avLst/>
                  <a:gdLst>
                    <a:gd name="T0" fmla="*/ 187 w 279"/>
                    <a:gd name="T1" fmla="*/ 0 h 272"/>
                    <a:gd name="T2" fmla="*/ 279 w 279"/>
                    <a:gd name="T3" fmla="*/ 272 h 272"/>
                    <a:gd name="T4" fmla="*/ 0 w 279"/>
                    <a:gd name="T5" fmla="*/ 85 h 272"/>
                    <a:gd name="T6" fmla="*/ 187 w 279"/>
                    <a:gd name="T7" fmla="*/ 0 h 272"/>
                  </a:gdLst>
                  <a:ahLst/>
                  <a:cxnLst>
                    <a:cxn ang="0">
                      <a:pos x="T0" y="T1"/>
                    </a:cxn>
                    <a:cxn ang="0">
                      <a:pos x="T2" y="T3"/>
                    </a:cxn>
                    <a:cxn ang="0">
                      <a:pos x="T4" y="T5"/>
                    </a:cxn>
                    <a:cxn ang="0">
                      <a:pos x="T6" y="T7"/>
                    </a:cxn>
                  </a:cxnLst>
                  <a:rect l="0" t="0" r="r" b="b"/>
                  <a:pathLst>
                    <a:path w="279" h="272">
                      <a:moveTo>
                        <a:pt x="187" y="0"/>
                      </a:moveTo>
                      <a:lnTo>
                        <a:pt x="279" y="272"/>
                      </a:lnTo>
                      <a:lnTo>
                        <a:pt x="0" y="85"/>
                      </a:lnTo>
                      <a:lnTo>
                        <a:pt x="18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896"/>
                <p:cNvSpPr>
                  <a:spLocks/>
                </p:cNvSpPr>
                <p:nvPr/>
              </p:nvSpPr>
              <p:spPr bwMode="auto">
                <a:xfrm>
                  <a:off x="6523" y="1825"/>
                  <a:ext cx="20" cy="16"/>
                </a:xfrm>
                <a:custGeom>
                  <a:avLst/>
                  <a:gdLst>
                    <a:gd name="T0" fmla="*/ 109 w 207"/>
                    <a:gd name="T1" fmla="*/ 0 h 170"/>
                    <a:gd name="T2" fmla="*/ 207 w 207"/>
                    <a:gd name="T3" fmla="*/ 170 h 170"/>
                    <a:gd name="T4" fmla="*/ 0 w 207"/>
                    <a:gd name="T5" fmla="*/ 65 h 170"/>
                    <a:gd name="T6" fmla="*/ 109 w 207"/>
                    <a:gd name="T7" fmla="*/ 0 h 170"/>
                  </a:gdLst>
                  <a:ahLst/>
                  <a:cxnLst>
                    <a:cxn ang="0">
                      <a:pos x="T0" y="T1"/>
                    </a:cxn>
                    <a:cxn ang="0">
                      <a:pos x="T2" y="T3"/>
                    </a:cxn>
                    <a:cxn ang="0">
                      <a:pos x="T4" y="T5"/>
                    </a:cxn>
                    <a:cxn ang="0">
                      <a:pos x="T6" y="T7"/>
                    </a:cxn>
                  </a:cxnLst>
                  <a:rect l="0" t="0" r="r" b="b"/>
                  <a:pathLst>
                    <a:path w="207" h="170">
                      <a:moveTo>
                        <a:pt x="109" y="0"/>
                      </a:moveTo>
                      <a:lnTo>
                        <a:pt x="207" y="170"/>
                      </a:lnTo>
                      <a:lnTo>
                        <a:pt x="0" y="65"/>
                      </a:lnTo>
                      <a:lnTo>
                        <a:pt x="10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897"/>
                <p:cNvSpPr>
                  <a:spLocks/>
                </p:cNvSpPr>
                <p:nvPr/>
              </p:nvSpPr>
              <p:spPr bwMode="auto">
                <a:xfrm>
                  <a:off x="6503" y="1837"/>
                  <a:ext cx="14" cy="17"/>
                </a:xfrm>
                <a:custGeom>
                  <a:avLst/>
                  <a:gdLst>
                    <a:gd name="T0" fmla="*/ 95 w 143"/>
                    <a:gd name="T1" fmla="*/ 0 h 170"/>
                    <a:gd name="T2" fmla="*/ 143 w 143"/>
                    <a:gd name="T3" fmla="*/ 170 h 170"/>
                    <a:gd name="T4" fmla="*/ 0 w 143"/>
                    <a:gd name="T5" fmla="*/ 71 h 170"/>
                    <a:gd name="T6" fmla="*/ 95 w 143"/>
                    <a:gd name="T7" fmla="*/ 0 h 170"/>
                  </a:gdLst>
                  <a:ahLst/>
                  <a:cxnLst>
                    <a:cxn ang="0">
                      <a:pos x="T0" y="T1"/>
                    </a:cxn>
                    <a:cxn ang="0">
                      <a:pos x="T2" y="T3"/>
                    </a:cxn>
                    <a:cxn ang="0">
                      <a:pos x="T4" y="T5"/>
                    </a:cxn>
                    <a:cxn ang="0">
                      <a:pos x="T6" y="T7"/>
                    </a:cxn>
                  </a:cxnLst>
                  <a:rect l="0" t="0" r="r" b="b"/>
                  <a:pathLst>
                    <a:path w="143" h="170">
                      <a:moveTo>
                        <a:pt x="95" y="0"/>
                      </a:moveTo>
                      <a:lnTo>
                        <a:pt x="143" y="170"/>
                      </a:lnTo>
                      <a:lnTo>
                        <a:pt x="0" y="71"/>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898"/>
                <p:cNvSpPr>
                  <a:spLocks/>
                </p:cNvSpPr>
                <p:nvPr/>
              </p:nvSpPr>
              <p:spPr bwMode="auto">
                <a:xfrm>
                  <a:off x="6650" y="1881"/>
                  <a:ext cx="15" cy="13"/>
                </a:xfrm>
                <a:custGeom>
                  <a:avLst/>
                  <a:gdLst>
                    <a:gd name="T0" fmla="*/ 89 w 157"/>
                    <a:gd name="T1" fmla="*/ 0 h 136"/>
                    <a:gd name="T2" fmla="*/ 0 w 157"/>
                    <a:gd name="T3" fmla="*/ 136 h 136"/>
                    <a:gd name="T4" fmla="*/ 157 w 157"/>
                    <a:gd name="T5" fmla="*/ 65 h 136"/>
                    <a:gd name="T6" fmla="*/ 89 w 157"/>
                    <a:gd name="T7" fmla="*/ 0 h 136"/>
                  </a:gdLst>
                  <a:ahLst/>
                  <a:cxnLst>
                    <a:cxn ang="0">
                      <a:pos x="T0" y="T1"/>
                    </a:cxn>
                    <a:cxn ang="0">
                      <a:pos x="T2" y="T3"/>
                    </a:cxn>
                    <a:cxn ang="0">
                      <a:pos x="T4" y="T5"/>
                    </a:cxn>
                    <a:cxn ang="0">
                      <a:pos x="T6" y="T7"/>
                    </a:cxn>
                  </a:cxnLst>
                  <a:rect l="0" t="0" r="r" b="b"/>
                  <a:pathLst>
                    <a:path w="157" h="136">
                      <a:moveTo>
                        <a:pt x="89" y="0"/>
                      </a:moveTo>
                      <a:lnTo>
                        <a:pt x="0" y="136"/>
                      </a:lnTo>
                      <a:lnTo>
                        <a:pt x="157" y="65"/>
                      </a:lnTo>
                      <a:lnTo>
                        <a:pt x="8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899"/>
                <p:cNvSpPr>
                  <a:spLocks/>
                </p:cNvSpPr>
                <p:nvPr/>
              </p:nvSpPr>
              <p:spPr bwMode="auto">
                <a:xfrm>
                  <a:off x="6658" y="1896"/>
                  <a:ext cx="19" cy="11"/>
                </a:xfrm>
                <a:custGeom>
                  <a:avLst/>
                  <a:gdLst>
                    <a:gd name="T0" fmla="*/ 143 w 198"/>
                    <a:gd name="T1" fmla="*/ 0 h 109"/>
                    <a:gd name="T2" fmla="*/ 0 w 198"/>
                    <a:gd name="T3" fmla="*/ 109 h 109"/>
                    <a:gd name="T4" fmla="*/ 198 w 198"/>
                    <a:gd name="T5" fmla="*/ 58 h 109"/>
                    <a:gd name="T6" fmla="*/ 143 w 198"/>
                    <a:gd name="T7" fmla="*/ 0 h 109"/>
                  </a:gdLst>
                  <a:ahLst/>
                  <a:cxnLst>
                    <a:cxn ang="0">
                      <a:pos x="T0" y="T1"/>
                    </a:cxn>
                    <a:cxn ang="0">
                      <a:pos x="T2" y="T3"/>
                    </a:cxn>
                    <a:cxn ang="0">
                      <a:pos x="T4" y="T5"/>
                    </a:cxn>
                    <a:cxn ang="0">
                      <a:pos x="T6" y="T7"/>
                    </a:cxn>
                  </a:cxnLst>
                  <a:rect l="0" t="0" r="r" b="b"/>
                  <a:pathLst>
                    <a:path w="198" h="109">
                      <a:moveTo>
                        <a:pt x="143" y="0"/>
                      </a:moveTo>
                      <a:lnTo>
                        <a:pt x="0" y="109"/>
                      </a:lnTo>
                      <a:lnTo>
                        <a:pt x="198" y="58"/>
                      </a:lnTo>
                      <a:lnTo>
                        <a:pt x="1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900"/>
                <p:cNvSpPr>
                  <a:spLocks/>
                </p:cNvSpPr>
                <p:nvPr/>
              </p:nvSpPr>
              <p:spPr bwMode="auto">
                <a:xfrm>
                  <a:off x="6639" y="1754"/>
                  <a:ext cx="16" cy="23"/>
                </a:xfrm>
                <a:custGeom>
                  <a:avLst/>
                  <a:gdLst>
                    <a:gd name="T0" fmla="*/ 0 w 174"/>
                    <a:gd name="T1" fmla="*/ 3 h 235"/>
                    <a:gd name="T2" fmla="*/ 106 w 174"/>
                    <a:gd name="T3" fmla="*/ 235 h 235"/>
                    <a:gd name="T4" fmla="*/ 174 w 174"/>
                    <a:gd name="T5" fmla="*/ 0 h 235"/>
                    <a:gd name="T6" fmla="*/ 0 w 174"/>
                    <a:gd name="T7" fmla="*/ 3 h 235"/>
                  </a:gdLst>
                  <a:ahLst/>
                  <a:cxnLst>
                    <a:cxn ang="0">
                      <a:pos x="T0" y="T1"/>
                    </a:cxn>
                    <a:cxn ang="0">
                      <a:pos x="T2" y="T3"/>
                    </a:cxn>
                    <a:cxn ang="0">
                      <a:pos x="T4" y="T5"/>
                    </a:cxn>
                    <a:cxn ang="0">
                      <a:pos x="T6" y="T7"/>
                    </a:cxn>
                  </a:cxnLst>
                  <a:rect l="0" t="0" r="r" b="b"/>
                  <a:pathLst>
                    <a:path w="174" h="235">
                      <a:moveTo>
                        <a:pt x="0" y="3"/>
                      </a:moveTo>
                      <a:lnTo>
                        <a:pt x="106" y="235"/>
                      </a:lnTo>
                      <a:lnTo>
                        <a:pt x="174" y="0"/>
                      </a:lnTo>
                      <a:lnTo>
                        <a:pt x="0" y="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901"/>
                <p:cNvSpPr>
                  <a:spLocks/>
                </p:cNvSpPr>
                <p:nvPr/>
              </p:nvSpPr>
              <p:spPr bwMode="auto">
                <a:xfrm>
                  <a:off x="6587" y="1787"/>
                  <a:ext cx="16" cy="9"/>
                </a:xfrm>
                <a:custGeom>
                  <a:avLst/>
                  <a:gdLst>
                    <a:gd name="T0" fmla="*/ 0 w 166"/>
                    <a:gd name="T1" fmla="*/ 0 h 99"/>
                    <a:gd name="T2" fmla="*/ 166 w 166"/>
                    <a:gd name="T3" fmla="*/ 88 h 99"/>
                    <a:gd name="T4" fmla="*/ 17 w 166"/>
                    <a:gd name="T5" fmla="*/ 99 h 99"/>
                    <a:gd name="T6" fmla="*/ 0 w 166"/>
                    <a:gd name="T7" fmla="*/ 0 h 99"/>
                  </a:gdLst>
                  <a:ahLst/>
                  <a:cxnLst>
                    <a:cxn ang="0">
                      <a:pos x="T0" y="T1"/>
                    </a:cxn>
                    <a:cxn ang="0">
                      <a:pos x="T2" y="T3"/>
                    </a:cxn>
                    <a:cxn ang="0">
                      <a:pos x="T4" y="T5"/>
                    </a:cxn>
                    <a:cxn ang="0">
                      <a:pos x="T6" y="T7"/>
                    </a:cxn>
                  </a:cxnLst>
                  <a:rect l="0" t="0" r="r" b="b"/>
                  <a:pathLst>
                    <a:path w="166" h="99">
                      <a:moveTo>
                        <a:pt x="0" y="0"/>
                      </a:moveTo>
                      <a:lnTo>
                        <a:pt x="166" y="88"/>
                      </a:lnTo>
                      <a:lnTo>
                        <a:pt x="17" y="99"/>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902"/>
                <p:cNvSpPr>
                  <a:spLocks/>
                </p:cNvSpPr>
                <p:nvPr/>
              </p:nvSpPr>
              <p:spPr bwMode="auto">
                <a:xfrm>
                  <a:off x="6591" y="1804"/>
                  <a:ext cx="10" cy="6"/>
                </a:xfrm>
                <a:custGeom>
                  <a:avLst/>
                  <a:gdLst>
                    <a:gd name="T0" fmla="*/ 0 w 102"/>
                    <a:gd name="T1" fmla="*/ 0 h 65"/>
                    <a:gd name="T2" fmla="*/ 102 w 102"/>
                    <a:gd name="T3" fmla="*/ 41 h 65"/>
                    <a:gd name="T4" fmla="*/ 17 w 102"/>
                    <a:gd name="T5" fmla="*/ 65 h 65"/>
                    <a:gd name="T6" fmla="*/ 0 w 102"/>
                    <a:gd name="T7" fmla="*/ 0 h 65"/>
                  </a:gdLst>
                  <a:ahLst/>
                  <a:cxnLst>
                    <a:cxn ang="0">
                      <a:pos x="T0" y="T1"/>
                    </a:cxn>
                    <a:cxn ang="0">
                      <a:pos x="T2" y="T3"/>
                    </a:cxn>
                    <a:cxn ang="0">
                      <a:pos x="T4" y="T5"/>
                    </a:cxn>
                    <a:cxn ang="0">
                      <a:pos x="T6" y="T7"/>
                    </a:cxn>
                  </a:cxnLst>
                  <a:rect l="0" t="0" r="r" b="b"/>
                  <a:pathLst>
                    <a:path w="102" h="65">
                      <a:moveTo>
                        <a:pt x="0" y="0"/>
                      </a:moveTo>
                      <a:lnTo>
                        <a:pt x="102" y="41"/>
                      </a:lnTo>
                      <a:lnTo>
                        <a:pt x="17" y="65"/>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903"/>
                <p:cNvSpPr>
                  <a:spLocks/>
                </p:cNvSpPr>
                <p:nvPr/>
              </p:nvSpPr>
              <p:spPr bwMode="auto">
                <a:xfrm>
                  <a:off x="6693" y="1793"/>
                  <a:ext cx="13" cy="7"/>
                </a:xfrm>
                <a:custGeom>
                  <a:avLst/>
                  <a:gdLst>
                    <a:gd name="T0" fmla="*/ 136 w 136"/>
                    <a:gd name="T1" fmla="*/ 0 h 74"/>
                    <a:gd name="T2" fmla="*/ 0 w 136"/>
                    <a:gd name="T3" fmla="*/ 57 h 74"/>
                    <a:gd name="T4" fmla="*/ 113 w 136"/>
                    <a:gd name="T5" fmla="*/ 74 h 74"/>
                    <a:gd name="T6" fmla="*/ 136 w 136"/>
                    <a:gd name="T7" fmla="*/ 0 h 74"/>
                  </a:gdLst>
                  <a:ahLst/>
                  <a:cxnLst>
                    <a:cxn ang="0">
                      <a:pos x="T0" y="T1"/>
                    </a:cxn>
                    <a:cxn ang="0">
                      <a:pos x="T2" y="T3"/>
                    </a:cxn>
                    <a:cxn ang="0">
                      <a:pos x="T4" y="T5"/>
                    </a:cxn>
                    <a:cxn ang="0">
                      <a:pos x="T6" y="T7"/>
                    </a:cxn>
                  </a:cxnLst>
                  <a:rect l="0" t="0" r="r" b="b"/>
                  <a:pathLst>
                    <a:path w="136" h="74">
                      <a:moveTo>
                        <a:pt x="136" y="0"/>
                      </a:moveTo>
                      <a:lnTo>
                        <a:pt x="0" y="57"/>
                      </a:lnTo>
                      <a:lnTo>
                        <a:pt x="113" y="74"/>
                      </a:lnTo>
                      <a:lnTo>
                        <a:pt x="1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904"/>
                <p:cNvSpPr>
                  <a:spLocks/>
                </p:cNvSpPr>
                <p:nvPr/>
              </p:nvSpPr>
              <p:spPr bwMode="auto">
                <a:xfrm>
                  <a:off x="6690" y="1809"/>
                  <a:ext cx="10" cy="6"/>
                </a:xfrm>
                <a:custGeom>
                  <a:avLst/>
                  <a:gdLst>
                    <a:gd name="T0" fmla="*/ 105 w 105"/>
                    <a:gd name="T1" fmla="*/ 0 h 61"/>
                    <a:gd name="T2" fmla="*/ 0 w 105"/>
                    <a:gd name="T3" fmla="*/ 31 h 61"/>
                    <a:gd name="T4" fmla="*/ 85 w 105"/>
                    <a:gd name="T5" fmla="*/ 61 h 61"/>
                    <a:gd name="T6" fmla="*/ 105 w 105"/>
                    <a:gd name="T7" fmla="*/ 0 h 61"/>
                  </a:gdLst>
                  <a:ahLst/>
                  <a:cxnLst>
                    <a:cxn ang="0">
                      <a:pos x="T0" y="T1"/>
                    </a:cxn>
                    <a:cxn ang="0">
                      <a:pos x="T2" y="T3"/>
                    </a:cxn>
                    <a:cxn ang="0">
                      <a:pos x="T4" y="T5"/>
                    </a:cxn>
                    <a:cxn ang="0">
                      <a:pos x="T6" y="T7"/>
                    </a:cxn>
                  </a:cxnLst>
                  <a:rect l="0" t="0" r="r" b="b"/>
                  <a:pathLst>
                    <a:path w="105" h="61">
                      <a:moveTo>
                        <a:pt x="105" y="0"/>
                      </a:moveTo>
                      <a:lnTo>
                        <a:pt x="0" y="31"/>
                      </a:lnTo>
                      <a:lnTo>
                        <a:pt x="85" y="61"/>
                      </a:lnTo>
                      <a:lnTo>
                        <a:pt x="1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905"/>
                <p:cNvSpPr>
                  <a:spLocks noChangeArrowheads="1"/>
                </p:cNvSpPr>
                <p:nvPr/>
              </p:nvSpPr>
              <p:spPr bwMode="auto">
                <a:xfrm>
                  <a:off x="6582" y="1833"/>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906"/>
                <p:cNvSpPr>
                  <a:spLocks noChangeArrowheads="1"/>
                </p:cNvSpPr>
                <p:nvPr/>
              </p:nvSpPr>
              <p:spPr bwMode="auto">
                <a:xfrm>
                  <a:off x="6582" y="1824"/>
                  <a:ext cx="31"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907"/>
                <p:cNvSpPr>
                  <a:spLocks noChangeArrowheads="1"/>
                </p:cNvSpPr>
                <p:nvPr/>
              </p:nvSpPr>
              <p:spPr bwMode="auto">
                <a:xfrm>
                  <a:off x="6678" y="1833"/>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908"/>
                <p:cNvSpPr>
                  <a:spLocks noChangeArrowheads="1"/>
                </p:cNvSpPr>
                <p:nvPr/>
              </p:nvSpPr>
              <p:spPr bwMode="auto">
                <a:xfrm>
                  <a:off x="6678" y="1824"/>
                  <a:ext cx="32" cy="4"/>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909"/>
                <p:cNvSpPr>
                  <a:spLocks/>
                </p:cNvSpPr>
                <p:nvPr/>
              </p:nvSpPr>
              <p:spPr bwMode="auto">
                <a:xfrm>
                  <a:off x="6611" y="1771"/>
                  <a:ext cx="77" cy="30"/>
                </a:xfrm>
                <a:custGeom>
                  <a:avLst/>
                  <a:gdLst>
                    <a:gd name="T0" fmla="*/ 584 w 800"/>
                    <a:gd name="T1" fmla="*/ 314 h 314"/>
                    <a:gd name="T2" fmla="*/ 244 w 800"/>
                    <a:gd name="T3" fmla="*/ 314 h 314"/>
                    <a:gd name="T4" fmla="*/ 207 w 800"/>
                    <a:gd name="T5" fmla="*/ 314 h 314"/>
                    <a:gd name="T6" fmla="*/ 50 w 800"/>
                    <a:gd name="T7" fmla="*/ 314 h 314"/>
                    <a:gd name="T8" fmla="*/ 50 w 800"/>
                    <a:gd name="T9" fmla="*/ 278 h 314"/>
                    <a:gd name="T10" fmla="*/ 216 w 800"/>
                    <a:gd name="T11" fmla="*/ 278 h 314"/>
                    <a:gd name="T12" fmla="*/ 216 w 800"/>
                    <a:gd name="T13" fmla="*/ 63 h 314"/>
                    <a:gd name="T14" fmla="*/ 170 w 800"/>
                    <a:gd name="T15" fmla="*/ 37 h 314"/>
                    <a:gd name="T16" fmla="*/ 34 w 800"/>
                    <a:gd name="T17" fmla="*/ 142 h 314"/>
                    <a:gd name="T18" fmla="*/ 34 w 800"/>
                    <a:gd name="T19" fmla="*/ 142 h 314"/>
                    <a:gd name="T20" fmla="*/ 0 w 800"/>
                    <a:gd name="T21" fmla="*/ 129 h 314"/>
                    <a:gd name="T22" fmla="*/ 170 w 800"/>
                    <a:gd name="T23" fmla="*/ 0 h 314"/>
                    <a:gd name="T24" fmla="*/ 247 w 800"/>
                    <a:gd name="T25" fmla="*/ 45 h 314"/>
                    <a:gd name="T26" fmla="*/ 253 w 800"/>
                    <a:gd name="T27" fmla="*/ 278 h 314"/>
                    <a:gd name="T28" fmla="*/ 545 w 800"/>
                    <a:gd name="T29" fmla="*/ 278 h 314"/>
                    <a:gd name="T30" fmla="*/ 800 w 800"/>
                    <a:gd name="T31" fmla="*/ 110 h 314"/>
                    <a:gd name="T32" fmla="*/ 800 w 800"/>
                    <a:gd name="T33" fmla="*/ 146 h 314"/>
                    <a:gd name="T34" fmla="*/ 583 w 800"/>
                    <a:gd name="T35" fmla="*/ 278 h 314"/>
                    <a:gd name="T36" fmla="*/ 743 w 800"/>
                    <a:gd name="T37" fmla="*/ 278 h 314"/>
                    <a:gd name="T38" fmla="*/ 742 w 800"/>
                    <a:gd name="T39" fmla="*/ 314 h 314"/>
                    <a:gd name="T40" fmla="*/ 584 w 800"/>
                    <a:gd name="T4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314">
                      <a:moveTo>
                        <a:pt x="584" y="314"/>
                      </a:moveTo>
                      <a:lnTo>
                        <a:pt x="244" y="314"/>
                      </a:lnTo>
                      <a:lnTo>
                        <a:pt x="207" y="314"/>
                      </a:lnTo>
                      <a:lnTo>
                        <a:pt x="50" y="314"/>
                      </a:lnTo>
                      <a:lnTo>
                        <a:pt x="50" y="278"/>
                      </a:lnTo>
                      <a:lnTo>
                        <a:pt x="216" y="278"/>
                      </a:lnTo>
                      <a:cubicBezTo>
                        <a:pt x="236" y="190"/>
                        <a:pt x="240" y="106"/>
                        <a:pt x="216" y="63"/>
                      </a:cubicBezTo>
                      <a:cubicBezTo>
                        <a:pt x="205" y="45"/>
                        <a:pt x="191" y="37"/>
                        <a:pt x="170" y="37"/>
                      </a:cubicBezTo>
                      <a:cubicBezTo>
                        <a:pt x="75" y="37"/>
                        <a:pt x="35" y="138"/>
                        <a:pt x="34" y="142"/>
                      </a:cubicBezTo>
                      <a:lnTo>
                        <a:pt x="34" y="142"/>
                      </a:lnTo>
                      <a:lnTo>
                        <a:pt x="0" y="129"/>
                      </a:lnTo>
                      <a:cubicBezTo>
                        <a:pt x="2" y="124"/>
                        <a:pt x="49" y="0"/>
                        <a:pt x="170" y="0"/>
                      </a:cubicBezTo>
                      <a:cubicBezTo>
                        <a:pt x="203" y="0"/>
                        <a:pt x="230" y="16"/>
                        <a:pt x="247" y="45"/>
                      </a:cubicBezTo>
                      <a:cubicBezTo>
                        <a:pt x="277" y="97"/>
                        <a:pt x="274" y="186"/>
                        <a:pt x="253" y="278"/>
                      </a:cubicBezTo>
                      <a:lnTo>
                        <a:pt x="545" y="278"/>
                      </a:lnTo>
                      <a:cubicBezTo>
                        <a:pt x="584" y="164"/>
                        <a:pt x="665" y="110"/>
                        <a:pt x="800" y="110"/>
                      </a:cubicBezTo>
                      <a:lnTo>
                        <a:pt x="800" y="146"/>
                      </a:lnTo>
                      <a:cubicBezTo>
                        <a:pt x="654" y="146"/>
                        <a:pt x="613" y="208"/>
                        <a:pt x="583" y="278"/>
                      </a:cubicBezTo>
                      <a:lnTo>
                        <a:pt x="743" y="278"/>
                      </a:lnTo>
                      <a:lnTo>
                        <a:pt x="742" y="314"/>
                      </a:lnTo>
                      <a:lnTo>
                        <a:pt x="584" y="314"/>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910"/>
                <p:cNvSpPr>
                  <a:spLocks noEditPoints="1"/>
                </p:cNvSpPr>
                <p:nvPr/>
              </p:nvSpPr>
              <p:spPr bwMode="auto">
                <a:xfrm>
                  <a:off x="6624" y="1801"/>
                  <a:ext cx="46" cy="41"/>
                </a:xfrm>
                <a:custGeom>
                  <a:avLst/>
                  <a:gdLst>
                    <a:gd name="T0" fmla="*/ 477 w 477"/>
                    <a:gd name="T1" fmla="*/ 180 h 426"/>
                    <a:gd name="T2" fmla="*/ 477 w 477"/>
                    <a:gd name="T3" fmla="*/ 180 h 426"/>
                    <a:gd name="T4" fmla="*/ 439 w 477"/>
                    <a:gd name="T5" fmla="*/ 0 h 426"/>
                    <a:gd name="T6" fmla="*/ 401 w 477"/>
                    <a:gd name="T7" fmla="*/ 0 h 426"/>
                    <a:gd name="T8" fmla="*/ 425 w 477"/>
                    <a:gd name="T9" fmla="*/ 157 h 426"/>
                    <a:gd name="T10" fmla="*/ 55 w 477"/>
                    <a:gd name="T11" fmla="*/ 157 h 426"/>
                    <a:gd name="T12" fmla="*/ 113 w 477"/>
                    <a:gd name="T13" fmla="*/ 0 h 426"/>
                    <a:gd name="T14" fmla="*/ 76 w 477"/>
                    <a:gd name="T15" fmla="*/ 0 h 426"/>
                    <a:gd name="T16" fmla="*/ 8 w 477"/>
                    <a:gd name="T17" fmla="*/ 166 h 426"/>
                    <a:gd name="T18" fmla="*/ 0 w 477"/>
                    <a:gd name="T19" fmla="*/ 181 h 426"/>
                    <a:gd name="T20" fmla="*/ 208 w 477"/>
                    <a:gd name="T21" fmla="*/ 312 h 426"/>
                    <a:gd name="T22" fmla="*/ 91 w 477"/>
                    <a:gd name="T23" fmla="*/ 389 h 426"/>
                    <a:gd name="T24" fmla="*/ 111 w 477"/>
                    <a:gd name="T25" fmla="*/ 420 h 426"/>
                    <a:gd name="T26" fmla="*/ 242 w 477"/>
                    <a:gd name="T27" fmla="*/ 333 h 426"/>
                    <a:gd name="T28" fmla="*/ 383 w 477"/>
                    <a:gd name="T29" fmla="*/ 426 h 426"/>
                    <a:gd name="T30" fmla="*/ 403 w 477"/>
                    <a:gd name="T31" fmla="*/ 395 h 426"/>
                    <a:gd name="T32" fmla="*/ 272 w 477"/>
                    <a:gd name="T33" fmla="*/ 314 h 426"/>
                    <a:gd name="T34" fmla="*/ 477 w 477"/>
                    <a:gd name="T35" fmla="*/ 180 h 426"/>
                    <a:gd name="T36" fmla="*/ 477 w 477"/>
                    <a:gd name="T37" fmla="*/ 180 h 426"/>
                    <a:gd name="T38" fmla="*/ 241 w 477"/>
                    <a:gd name="T39" fmla="*/ 290 h 426"/>
                    <a:gd name="T40" fmla="*/ 87 w 477"/>
                    <a:gd name="T41" fmla="*/ 193 h 426"/>
                    <a:gd name="T42" fmla="*/ 388 w 477"/>
                    <a:gd name="T43" fmla="*/ 193 h 426"/>
                    <a:gd name="T44" fmla="*/ 241 w 477"/>
                    <a:gd name="T45" fmla="*/ 2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426">
                      <a:moveTo>
                        <a:pt x="477" y="180"/>
                      </a:moveTo>
                      <a:lnTo>
                        <a:pt x="477" y="180"/>
                      </a:lnTo>
                      <a:cubicBezTo>
                        <a:pt x="434" y="116"/>
                        <a:pt x="420" y="62"/>
                        <a:pt x="439" y="0"/>
                      </a:cubicBezTo>
                      <a:lnTo>
                        <a:pt x="401" y="0"/>
                      </a:lnTo>
                      <a:cubicBezTo>
                        <a:pt x="388" y="41"/>
                        <a:pt x="394" y="103"/>
                        <a:pt x="425" y="157"/>
                      </a:cubicBezTo>
                      <a:lnTo>
                        <a:pt x="55" y="157"/>
                      </a:lnTo>
                      <a:cubicBezTo>
                        <a:pt x="77" y="112"/>
                        <a:pt x="98" y="56"/>
                        <a:pt x="113" y="0"/>
                      </a:cubicBezTo>
                      <a:lnTo>
                        <a:pt x="76" y="0"/>
                      </a:lnTo>
                      <a:cubicBezTo>
                        <a:pt x="59" y="60"/>
                        <a:pt x="35" y="119"/>
                        <a:pt x="8" y="166"/>
                      </a:cubicBezTo>
                      <a:lnTo>
                        <a:pt x="0" y="181"/>
                      </a:lnTo>
                      <a:lnTo>
                        <a:pt x="208" y="312"/>
                      </a:lnTo>
                      <a:lnTo>
                        <a:pt x="91" y="389"/>
                      </a:lnTo>
                      <a:lnTo>
                        <a:pt x="111" y="420"/>
                      </a:lnTo>
                      <a:lnTo>
                        <a:pt x="242" y="333"/>
                      </a:lnTo>
                      <a:lnTo>
                        <a:pt x="383" y="426"/>
                      </a:lnTo>
                      <a:lnTo>
                        <a:pt x="403" y="395"/>
                      </a:lnTo>
                      <a:lnTo>
                        <a:pt x="272" y="314"/>
                      </a:lnTo>
                      <a:cubicBezTo>
                        <a:pt x="272" y="314"/>
                        <a:pt x="468" y="186"/>
                        <a:pt x="477" y="180"/>
                      </a:cubicBezTo>
                      <a:cubicBezTo>
                        <a:pt x="477" y="180"/>
                        <a:pt x="477" y="180"/>
                        <a:pt x="477" y="180"/>
                      </a:cubicBezTo>
                      <a:close/>
                      <a:moveTo>
                        <a:pt x="241" y="290"/>
                      </a:moveTo>
                      <a:lnTo>
                        <a:pt x="87" y="193"/>
                      </a:lnTo>
                      <a:lnTo>
                        <a:pt x="388" y="193"/>
                      </a:lnTo>
                      <a:lnTo>
                        <a:pt x="241" y="29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911"/>
                <p:cNvSpPr>
                  <a:spLocks noEditPoints="1"/>
                </p:cNvSpPr>
                <p:nvPr/>
              </p:nvSpPr>
              <p:spPr bwMode="auto">
                <a:xfrm>
                  <a:off x="6579" y="1724"/>
                  <a:ext cx="133" cy="157"/>
                </a:xfrm>
                <a:custGeom>
                  <a:avLst/>
                  <a:gdLst>
                    <a:gd name="T0" fmla="*/ 1373 w 1384"/>
                    <a:gd name="T1" fmla="*/ 408 h 1621"/>
                    <a:gd name="T2" fmla="*/ 1317 w 1384"/>
                    <a:gd name="T3" fmla="*/ 3 h 1621"/>
                    <a:gd name="T4" fmla="*/ 999 w 1384"/>
                    <a:gd name="T5" fmla="*/ 285 h 1621"/>
                    <a:gd name="T6" fmla="*/ 395 w 1384"/>
                    <a:gd name="T7" fmla="*/ 293 h 1621"/>
                    <a:gd name="T8" fmla="*/ 80 w 1384"/>
                    <a:gd name="T9" fmla="*/ 0 h 1621"/>
                    <a:gd name="T10" fmla="*/ 12 w 1384"/>
                    <a:gd name="T11" fmla="*/ 428 h 1621"/>
                    <a:gd name="T12" fmla="*/ 12 w 1384"/>
                    <a:gd name="T13" fmla="*/ 429 h 1621"/>
                    <a:gd name="T14" fmla="*/ 709 w 1384"/>
                    <a:gd name="T15" fmla="*/ 1621 h 1621"/>
                    <a:gd name="T16" fmla="*/ 1373 w 1384"/>
                    <a:gd name="T17" fmla="*/ 407 h 1621"/>
                    <a:gd name="T18" fmla="*/ 1373 w 1384"/>
                    <a:gd name="T19" fmla="*/ 408 h 1621"/>
                    <a:gd name="T20" fmla="*/ 1046 w 1384"/>
                    <a:gd name="T21" fmla="*/ 293 h 1621"/>
                    <a:gd name="T22" fmla="*/ 1050 w 1384"/>
                    <a:gd name="T23" fmla="*/ 294 h 1621"/>
                    <a:gd name="T24" fmla="*/ 1046 w 1384"/>
                    <a:gd name="T25" fmla="*/ 293 h 1621"/>
                    <a:gd name="T26" fmla="*/ 1021 w 1384"/>
                    <a:gd name="T27" fmla="*/ 288 h 1621"/>
                    <a:gd name="T28" fmla="*/ 1032 w 1384"/>
                    <a:gd name="T29" fmla="*/ 290 h 1621"/>
                    <a:gd name="T30" fmla="*/ 1021 w 1384"/>
                    <a:gd name="T31" fmla="*/ 288 h 1621"/>
                    <a:gd name="T32" fmla="*/ 1312 w 1384"/>
                    <a:gd name="T33" fmla="*/ 451 h 1621"/>
                    <a:gd name="T34" fmla="*/ 715 w 1384"/>
                    <a:gd name="T35" fmla="*/ 1544 h 1621"/>
                    <a:gd name="T36" fmla="*/ 103 w 1384"/>
                    <a:gd name="T37" fmla="*/ 78 h 1621"/>
                    <a:gd name="T38" fmla="*/ 295 w 1384"/>
                    <a:gd name="T39" fmla="*/ 379 h 1621"/>
                    <a:gd name="T40" fmla="*/ 1123 w 1384"/>
                    <a:gd name="T41" fmla="*/ 372 h 1621"/>
                    <a:gd name="T42" fmla="*/ 1288 w 1384"/>
                    <a:gd name="T43" fmla="*/ 82 h 1621"/>
                    <a:gd name="T44" fmla="*/ 1312 w 1384"/>
                    <a:gd name="T45" fmla="*/ 45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4" h="1621">
                      <a:moveTo>
                        <a:pt x="1373" y="408"/>
                      </a:moveTo>
                      <a:cubicBezTo>
                        <a:pt x="1373" y="344"/>
                        <a:pt x="1353" y="76"/>
                        <a:pt x="1317" y="3"/>
                      </a:cubicBezTo>
                      <a:cubicBezTo>
                        <a:pt x="1219" y="40"/>
                        <a:pt x="1040" y="161"/>
                        <a:pt x="999" y="285"/>
                      </a:cubicBezTo>
                      <a:cubicBezTo>
                        <a:pt x="805" y="256"/>
                        <a:pt x="586" y="259"/>
                        <a:pt x="395" y="293"/>
                      </a:cubicBezTo>
                      <a:cubicBezTo>
                        <a:pt x="363" y="159"/>
                        <a:pt x="202" y="57"/>
                        <a:pt x="80" y="0"/>
                      </a:cubicBezTo>
                      <a:cubicBezTo>
                        <a:pt x="29" y="86"/>
                        <a:pt x="7" y="286"/>
                        <a:pt x="12" y="428"/>
                      </a:cubicBezTo>
                      <a:cubicBezTo>
                        <a:pt x="12" y="429"/>
                        <a:pt x="12" y="429"/>
                        <a:pt x="12" y="429"/>
                      </a:cubicBezTo>
                      <a:cubicBezTo>
                        <a:pt x="34" y="1025"/>
                        <a:pt x="327" y="1396"/>
                        <a:pt x="709" y="1621"/>
                      </a:cubicBezTo>
                      <a:cubicBezTo>
                        <a:pt x="1103" y="1397"/>
                        <a:pt x="1384" y="958"/>
                        <a:pt x="1373" y="407"/>
                      </a:cubicBezTo>
                      <a:cubicBezTo>
                        <a:pt x="1373" y="407"/>
                        <a:pt x="1373" y="408"/>
                        <a:pt x="1373" y="408"/>
                      </a:cubicBezTo>
                      <a:close/>
                      <a:moveTo>
                        <a:pt x="1046" y="293"/>
                      </a:moveTo>
                      <a:cubicBezTo>
                        <a:pt x="1047" y="293"/>
                        <a:pt x="1049" y="293"/>
                        <a:pt x="1050" y="294"/>
                      </a:cubicBezTo>
                      <a:cubicBezTo>
                        <a:pt x="1049" y="293"/>
                        <a:pt x="1047" y="293"/>
                        <a:pt x="1046" y="293"/>
                      </a:cubicBezTo>
                      <a:close/>
                      <a:moveTo>
                        <a:pt x="1021" y="288"/>
                      </a:moveTo>
                      <a:cubicBezTo>
                        <a:pt x="1025" y="289"/>
                        <a:pt x="1028" y="290"/>
                        <a:pt x="1032" y="290"/>
                      </a:cubicBezTo>
                      <a:cubicBezTo>
                        <a:pt x="1028" y="290"/>
                        <a:pt x="1025" y="289"/>
                        <a:pt x="1021" y="288"/>
                      </a:cubicBezTo>
                      <a:close/>
                      <a:moveTo>
                        <a:pt x="1312" y="451"/>
                      </a:moveTo>
                      <a:cubicBezTo>
                        <a:pt x="1322" y="947"/>
                        <a:pt x="1069" y="1342"/>
                        <a:pt x="715" y="1544"/>
                      </a:cubicBezTo>
                      <a:cubicBezTo>
                        <a:pt x="113" y="1244"/>
                        <a:pt x="0" y="485"/>
                        <a:pt x="103" y="78"/>
                      </a:cubicBezTo>
                      <a:cubicBezTo>
                        <a:pt x="131" y="234"/>
                        <a:pt x="183" y="331"/>
                        <a:pt x="295" y="379"/>
                      </a:cubicBezTo>
                      <a:cubicBezTo>
                        <a:pt x="539" y="309"/>
                        <a:pt x="875" y="304"/>
                        <a:pt x="1123" y="372"/>
                      </a:cubicBezTo>
                      <a:cubicBezTo>
                        <a:pt x="1226" y="297"/>
                        <a:pt x="1266" y="183"/>
                        <a:pt x="1288" y="82"/>
                      </a:cubicBezTo>
                      <a:cubicBezTo>
                        <a:pt x="1315" y="199"/>
                        <a:pt x="1312" y="451"/>
                        <a:pt x="1312" y="451"/>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912"/>
                <p:cNvSpPr>
                  <a:spLocks noEditPoints="1"/>
                </p:cNvSpPr>
                <p:nvPr/>
              </p:nvSpPr>
              <p:spPr bwMode="auto">
                <a:xfrm>
                  <a:off x="6421" y="1767"/>
                  <a:ext cx="314" cy="179"/>
                </a:xfrm>
                <a:custGeom>
                  <a:avLst/>
                  <a:gdLst>
                    <a:gd name="T0" fmla="*/ 3204 w 3257"/>
                    <a:gd name="T1" fmla="*/ 1727 h 1865"/>
                    <a:gd name="T2" fmla="*/ 2920 w 3257"/>
                    <a:gd name="T3" fmla="*/ 1628 h 1865"/>
                    <a:gd name="T4" fmla="*/ 2432 w 3257"/>
                    <a:gd name="T5" fmla="*/ 1104 h 1865"/>
                    <a:gd name="T6" fmla="*/ 2404 w 3257"/>
                    <a:gd name="T7" fmla="*/ 1141 h 1865"/>
                    <a:gd name="T8" fmla="*/ 2906 w 3257"/>
                    <a:gd name="T9" fmla="*/ 1681 h 1865"/>
                    <a:gd name="T10" fmla="*/ 2927 w 3257"/>
                    <a:gd name="T11" fmla="*/ 1679 h 1865"/>
                    <a:gd name="T12" fmla="*/ 3162 w 3257"/>
                    <a:gd name="T13" fmla="*/ 1765 h 1865"/>
                    <a:gd name="T14" fmla="*/ 3191 w 3257"/>
                    <a:gd name="T15" fmla="*/ 1809 h 1865"/>
                    <a:gd name="T16" fmla="*/ 2915 w 3257"/>
                    <a:gd name="T17" fmla="*/ 1809 h 1865"/>
                    <a:gd name="T18" fmla="*/ 1136 w 3257"/>
                    <a:gd name="T19" fmla="*/ 1195 h 1865"/>
                    <a:gd name="T20" fmla="*/ 1180 w 3257"/>
                    <a:gd name="T21" fmla="*/ 916 h 1865"/>
                    <a:gd name="T22" fmla="*/ 1126 w 3257"/>
                    <a:gd name="T23" fmla="*/ 902 h 1865"/>
                    <a:gd name="T24" fmla="*/ 1080 w 3257"/>
                    <a:gd name="T25" fmla="*/ 1191 h 1865"/>
                    <a:gd name="T26" fmla="*/ 894 w 3257"/>
                    <a:gd name="T27" fmla="*/ 1184 h 1865"/>
                    <a:gd name="T28" fmla="*/ 749 w 3257"/>
                    <a:gd name="T29" fmla="*/ 1198 h 1865"/>
                    <a:gd name="T30" fmla="*/ 601 w 3257"/>
                    <a:gd name="T31" fmla="*/ 1034 h 1865"/>
                    <a:gd name="T32" fmla="*/ 1720 w 3257"/>
                    <a:gd name="T33" fmla="*/ 395 h 1865"/>
                    <a:gd name="T34" fmla="*/ 1708 w 3257"/>
                    <a:gd name="T35" fmla="*/ 340 h 1865"/>
                    <a:gd name="T36" fmla="*/ 565 w 3257"/>
                    <a:gd name="T37" fmla="*/ 988 h 1865"/>
                    <a:gd name="T38" fmla="*/ 384 w 3257"/>
                    <a:gd name="T39" fmla="*/ 593 h 1865"/>
                    <a:gd name="T40" fmla="*/ 472 w 3257"/>
                    <a:gd name="T41" fmla="*/ 257 h 1865"/>
                    <a:gd name="T42" fmla="*/ 928 w 3257"/>
                    <a:gd name="T43" fmla="*/ 130 h 1865"/>
                    <a:gd name="T44" fmla="*/ 939 w 3257"/>
                    <a:gd name="T45" fmla="*/ 199 h 1865"/>
                    <a:gd name="T46" fmla="*/ 1374 w 3257"/>
                    <a:gd name="T47" fmla="*/ 224 h 1865"/>
                    <a:gd name="T48" fmla="*/ 988 w 3257"/>
                    <a:gd name="T49" fmla="*/ 30 h 1865"/>
                    <a:gd name="T50" fmla="*/ 943 w 3257"/>
                    <a:gd name="T51" fmla="*/ 78 h 1865"/>
                    <a:gd name="T52" fmla="*/ 782 w 3257"/>
                    <a:gd name="T53" fmla="*/ 60 h 1865"/>
                    <a:gd name="T54" fmla="*/ 428 w 3257"/>
                    <a:gd name="T55" fmla="*/ 222 h 1865"/>
                    <a:gd name="T56" fmla="*/ 329 w 3257"/>
                    <a:gd name="T57" fmla="*/ 601 h 1865"/>
                    <a:gd name="T58" fmla="*/ 526 w 3257"/>
                    <a:gd name="T59" fmla="*/ 1029 h 1865"/>
                    <a:gd name="T60" fmla="*/ 473 w 3257"/>
                    <a:gd name="T61" fmla="*/ 1088 h 1865"/>
                    <a:gd name="T62" fmla="*/ 0 w 3257"/>
                    <a:gd name="T63" fmla="*/ 1775 h 1865"/>
                    <a:gd name="T64" fmla="*/ 0 w 3257"/>
                    <a:gd name="T65" fmla="*/ 1803 h 1865"/>
                    <a:gd name="T66" fmla="*/ 360 w 3257"/>
                    <a:gd name="T67" fmla="*/ 1803 h 1865"/>
                    <a:gd name="T68" fmla="*/ 354 w 3257"/>
                    <a:gd name="T69" fmla="*/ 1770 h 1865"/>
                    <a:gd name="T70" fmla="*/ 457 w 3257"/>
                    <a:gd name="T71" fmla="*/ 1428 h 1865"/>
                    <a:gd name="T72" fmla="*/ 732 w 3257"/>
                    <a:gd name="T73" fmla="*/ 1259 h 1865"/>
                    <a:gd name="T74" fmla="*/ 1178 w 3257"/>
                    <a:gd name="T75" fmla="*/ 1623 h 1865"/>
                    <a:gd name="T76" fmla="*/ 1446 w 3257"/>
                    <a:gd name="T77" fmla="*/ 1623 h 1865"/>
                    <a:gd name="T78" fmla="*/ 1446 w 3257"/>
                    <a:gd name="T79" fmla="*/ 1595 h 1865"/>
                    <a:gd name="T80" fmla="*/ 1401 w 3257"/>
                    <a:gd name="T81" fmla="*/ 1517 h 1865"/>
                    <a:gd name="T82" fmla="*/ 1234 w 3257"/>
                    <a:gd name="T83" fmla="*/ 1506 h 1865"/>
                    <a:gd name="T84" fmla="*/ 1138 w 3257"/>
                    <a:gd name="T85" fmla="*/ 1252 h 1865"/>
                    <a:gd name="T86" fmla="*/ 2901 w 3257"/>
                    <a:gd name="T87" fmla="*/ 1865 h 1865"/>
                    <a:gd name="T88" fmla="*/ 3246 w 3257"/>
                    <a:gd name="T89" fmla="*/ 1865 h 1865"/>
                    <a:gd name="T90" fmla="*/ 3251 w 3257"/>
                    <a:gd name="T91" fmla="*/ 1843 h 1865"/>
                    <a:gd name="T92" fmla="*/ 3204 w 3257"/>
                    <a:gd name="T93" fmla="*/ 1727 h 1865"/>
                    <a:gd name="T94" fmla="*/ 414 w 3257"/>
                    <a:gd name="T95" fmla="*/ 1392 h 1865"/>
                    <a:gd name="T96" fmla="*/ 294 w 3257"/>
                    <a:gd name="T97" fmla="*/ 1747 h 1865"/>
                    <a:gd name="T98" fmla="*/ 67 w 3257"/>
                    <a:gd name="T99" fmla="*/ 1747 h 1865"/>
                    <a:gd name="T100" fmla="*/ 563 w 3257"/>
                    <a:gd name="T101" fmla="*/ 1075 h 1865"/>
                    <a:gd name="T102" fmla="*/ 686 w 3257"/>
                    <a:gd name="T103" fmla="*/ 1213 h 1865"/>
                    <a:gd name="T104" fmla="*/ 414 w 3257"/>
                    <a:gd name="T105" fmla="*/ 139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7" h="1865">
                      <a:moveTo>
                        <a:pt x="3204" y="1727"/>
                      </a:moveTo>
                      <a:cubicBezTo>
                        <a:pt x="3142" y="1658"/>
                        <a:pt x="3021" y="1625"/>
                        <a:pt x="2920" y="1628"/>
                      </a:cubicBezTo>
                      <a:cubicBezTo>
                        <a:pt x="2848" y="1542"/>
                        <a:pt x="2432" y="1104"/>
                        <a:pt x="2432" y="1104"/>
                      </a:cubicBezTo>
                      <a:lnTo>
                        <a:pt x="2404" y="1141"/>
                      </a:lnTo>
                      <a:lnTo>
                        <a:pt x="2906" y="1681"/>
                      </a:lnTo>
                      <a:lnTo>
                        <a:pt x="2927" y="1679"/>
                      </a:lnTo>
                      <a:cubicBezTo>
                        <a:pt x="3064" y="1668"/>
                        <a:pt x="3141" y="1742"/>
                        <a:pt x="3162" y="1765"/>
                      </a:cubicBezTo>
                      <a:cubicBezTo>
                        <a:pt x="3177" y="1781"/>
                        <a:pt x="3186" y="1797"/>
                        <a:pt x="3191" y="1809"/>
                      </a:cubicBezTo>
                      <a:lnTo>
                        <a:pt x="2915" y="1809"/>
                      </a:lnTo>
                      <a:cubicBezTo>
                        <a:pt x="2282" y="1479"/>
                        <a:pt x="1726" y="1246"/>
                        <a:pt x="1136" y="1195"/>
                      </a:cubicBezTo>
                      <a:cubicBezTo>
                        <a:pt x="1137" y="1113"/>
                        <a:pt x="1152" y="1020"/>
                        <a:pt x="1180" y="916"/>
                      </a:cubicBezTo>
                      <a:lnTo>
                        <a:pt x="1126" y="902"/>
                      </a:lnTo>
                      <a:cubicBezTo>
                        <a:pt x="1097" y="1008"/>
                        <a:pt x="1082" y="1104"/>
                        <a:pt x="1080" y="1191"/>
                      </a:cubicBezTo>
                      <a:cubicBezTo>
                        <a:pt x="1019" y="1187"/>
                        <a:pt x="957" y="1184"/>
                        <a:pt x="894" y="1184"/>
                      </a:cubicBezTo>
                      <a:cubicBezTo>
                        <a:pt x="841" y="1184"/>
                        <a:pt x="793" y="1189"/>
                        <a:pt x="749" y="1198"/>
                      </a:cubicBezTo>
                      <a:cubicBezTo>
                        <a:pt x="692" y="1141"/>
                        <a:pt x="643" y="1086"/>
                        <a:pt x="601" y="1034"/>
                      </a:cubicBezTo>
                      <a:cubicBezTo>
                        <a:pt x="876" y="748"/>
                        <a:pt x="1328" y="490"/>
                        <a:pt x="1720" y="395"/>
                      </a:cubicBezTo>
                      <a:lnTo>
                        <a:pt x="1708" y="340"/>
                      </a:lnTo>
                      <a:cubicBezTo>
                        <a:pt x="1285" y="442"/>
                        <a:pt x="823" y="720"/>
                        <a:pt x="565" y="988"/>
                      </a:cubicBezTo>
                      <a:cubicBezTo>
                        <a:pt x="446" y="826"/>
                        <a:pt x="398" y="694"/>
                        <a:pt x="384" y="593"/>
                      </a:cubicBezTo>
                      <a:cubicBezTo>
                        <a:pt x="367" y="467"/>
                        <a:pt x="397" y="350"/>
                        <a:pt x="472" y="257"/>
                      </a:cubicBezTo>
                      <a:cubicBezTo>
                        <a:pt x="589" y="111"/>
                        <a:pt x="756" y="101"/>
                        <a:pt x="928" y="130"/>
                      </a:cubicBezTo>
                      <a:cubicBezTo>
                        <a:pt x="924" y="157"/>
                        <a:pt x="928" y="183"/>
                        <a:pt x="939" y="199"/>
                      </a:cubicBezTo>
                      <a:cubicBezTo>
                        <a:pt x="984" y="266"/>
                        <a:pt x="1228" y="289"/>
                        <a:pt x="1374" y="224"/>
                      </a:cubicBezTo>
                      <a:cubicBezTo>
                        <a:pt x="1266" y="74"/>
                        <a:pt x="1049" y="0"/>
                        <a:pt x="988" y="30"/>
                      </a:cubicBezTo>
                      <a:cubicBezTo>
                        <a:pt x="968" y="40"/>
                        <a:pt x="953" y="57"/>
                        <a:pt x="943" y="78"/>
                      </a:cubicBezTo>
                      <a:cubicBezTo>
                        <a:pt x="884" y="68"/>
                        <a:pt x="825" y="60"/>
                        <a:pt x="782" y="60"/>
                      </a:cubicBezTo>
                      <a:cubicBezTo>
                        <a:pt x="630" y="61"/>
                        <a:pt x="515" y="114"/>
                        <a:pt x="428" y="222"/>
                      </a:cubicBezTo>
                      <a:cubicBezTo>
                        <a:pt x="343" y="327"/>
                        <a:pt x="309" y="459"/>
                        <a:pt x="329" y="601"/>
                      </a:cubicBezTo>
                      <a:cubicBezTo>
                        <a:pt x="348" y="736"/>
                        <a:pt x="414" y="880"/>
                        <a:pt x="526" y="1029"/>
                      </a:cubicBezTo>
                      <a:cubicBezTo>
                        <a:pt x="508" y="1049"/>
                        <a:pt x="490" y="1068"/>
                        <a:pt x="473" y="1088"/>
                      </a:cubicBezTo>
                      <a:cubicBezTo>
                        <a:pt x="199" y="1393"/>
                        <a:pt x="0" y="1721"/>
                        <a:pt x="0" y="1775"/>
                      </a:cubicBezTo>
                      <a:lnTo>
                        <a:pt x="0" y="1803"/>
                      </a:lnTo>
                      <a:lnTo>
                        <a:pt x="360" y="1803"/>
                      </a:lnTo>
                      <a:lnTo>
                        <a:pt x="354" y="1770"/>
                      </a:lnTo>
                      <a:cubicBezTo>
                        <a:pt x="333" y="1662"/>
                        <a:pt x="374" y="1528"/>
                        <a:pt x="457" y="1428"/>
                      </a:cubicBezTo>
                      <a:cubicBezTo>
                        <a:pt x="510" y="1365"/>
                        <a:pt x="596" y="1293"/>
                        <a:pt x="732" y="1259"/>
                      </a:cubicBezTo>
                      <a:cubicBezTo>
                        <a:pt x="853" y="1377"/>
                        <a:pt x="1007" y="1502"/>
                        <a:pt x="1178" y="1623"/>
                      </a:cubicBezTo>
                      <a:lnTo>
                        <a:pt x="1446" y="1623"/>
                      </a:lnTo>
                      <a:lnTo>
                        <a:pt x="1446" y="1595"/>
                      </a:lnTo>
                      <a:cubicBezTo>
                        <a:pt x="1446" y="1563"/>
                        <a:pt x="1430" y="1536"/>
                        <a:pt x="1401" y="1517"/>
                      </a:cubicBezTo>
                      <a:cubicBezTo>
                        <a:pt x="1359" y="1489"/>
                        <a:pt x="1294" y="1485"/>
                        <a:pt x="1234" y="1506"/>
                      </a:cubicBezTo>
                      <a:cubicBezTo>
                        <a:pt x="1177" y="1442"/>
                        <a:pt x="1144" y="1357"/>
                        <a:pt x="1138" y="1252"/>
                      </a:cubicBezTo>
                      <a:cubicBezTo>
                        <a:pt x="1718" y="1303"/>
                        <a:pt x="2274" y="1538"/>
                        <a:pt x="2901" y="1865"/>
                      </a:cubicBezTo>
                      <a:lnTo>
                        <a:pt x="3246" y="1865"/>
                      </a:lnTo>
                      <a:lnTo>
                        <a:pt x="3251" y="1843"/>
                      </a:lnTo>
                      <a:cubicBezTo>
                        <a:pt x="3257" y="1810"/>
                        <a:pt x="3240" y="1767"/>
                        <a:pt x="3204" y="1727"/>
                      </a:cubicBezTo>
                      <a:close/>
                      <a:moveTo>
                        <a:pt x="414" y="1392"/>
                      </a:moveTo>
                      <a:cubicBezTo>
                        <a:pt x="329" y="1495"/>
                        <a:pt x="284" y="1630"/>
                        <a:pt x="294" y="1747"/>
                      </a:cubicBezTo>
                      <a:lnTo>
                        <a:pt x="67" y="1747"/>
                      </a:lnTo>
                      <a:cubicBezTo>
                        <a:pt x="113" y="1648"/>
                        <a:pt x="294" y="1363"/>
                        <a:pt x="563" y="1075"/>
                      </a:cubicBezTo>
                      <a:cubicBezTo>
                        <a:pt x="600" y="1121"/>
                        <a:pt x="641" y="1167"/>
                        <a:pt x="686" y="1213"/>
                      </a:cubicBezTo>
                      <a:cubicBezTo>
                        <a:pt x="554" y="1253"/>
                        <a:pt x="468" y="1327"/>
                        <a:pt x="414" y="1392"/>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7" name="AutoShape 7"/>
              <p:cNvSpPr>
                <a:spLocks noChangeAspect="1" noChangeArrowheads="1" noTextEdit="1"/>
              </p:cNvSpPr>
              <p:nvPr/>
            </p:nvSpPr>
            <p:spPr bwMode="auto">
              <a:xfrm>
                <a:off x="5042208" y="1468122"/>
                <a:ext cx="308429" cy="30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9" name="Group 843"/>
            <p:cNvGrpSpPr>
              <a:grpSpLocks noChangeAspect="1"/>
            </p:cNvGrpSpPr>
            <p:nvPr/>
          </p:nvGrpSpPr>
          <p:grpSpPr bwMode="auto">
            <a:xfrm>
              <a:off x="5013094" y="1441257"/>
              <a:ext cx="292483" cy="292483"/>
              <a:chOff x="3647" y="2957"/>
              <a:chExt cx="386" cy="386"/>
            </a:xfrm>
          </p:grpSpPr>
          <p:sp>
            <p:nvSpPr>
              <p:cNvPr id="210"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 name="Shape 731"/>
          <p:cNvSpPr txBox="1"/>
          <p:nvPr/>
        </p:nvSpPr>
        <p:spPr>
          <a:xfrm>
            <a:off x="842036" y="143651"/>
            <a:ext cx="7449061" cy="510816"/>
          </a:xfrm>
          <a:prstGeom prst="rect">
            <a:avLst/>
          </a:prstGeom>
          <a:noFill/>
          <a:ln>
            <a:noFill/>
          </a:ln>
        </p:spPr>
        <p:txBody>
          <a:bodyPr lIns="91425" tIns="91425" rIns="91425" bIns="91425" anchor="b" anchorCtr="0">
            <a:noAutofit/>
          </a:bodyPr>
          <a:lstStyle/>
          <a:p>
            <a:pPr lvl="0" algn="ctr"/>
            <a:r>
              <a:rPr lang="en-US" sz="2800"/>
              <a:t>High Availability in OpenShift</a:t>
            </a:r>
            <a:endParaRPr lang="en" sz="2800" dirty="0"/>
          </a:p>
        </p:txBody>
      </p:sp>
      <p:grpSp>
        <p:nvGrpSpPr>
          <p:cNvPr id="39" name="Group 38"/>
          <p:cNvGrpSpPr/>
          <p:nvPr/>
        </p:nvGrpSpPr>
        <p:grpSpPr>
          <a:xfrm>
            <a:off x="2286699" y="2103372"/>
            <a:ext cx="885434" cy="1349312"/>
            <a:chOff x="3510720" y="1216990"/>
            <a:chExt cx="885434" cy="1349312"/>
          </a:xfrm>
        </p:grpSpPr>
        <p:sp>
          <p:nvSpPr>
            <p:cNvPr id="37" name="Rectangle 36"/>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510720" y="2196970"/>
              <a:ext cx="885434" cy="369332"/>
            </a:xfrm>
            <a:prstGeom prst="rect">
              <a:avLst/>
            </a:prstGeom>
            <a:noFill/>
          </p:spPr>
          <p:txBody>
            <a:bodyPr wrap="square" rtlCol="0">
              <a:spAutoFit/>
            </a:bodyPr>
            <a:lstStyle/>
            <a:p>
              <a:pPr algn="ctr"/>
              <a:r>
                <a:rPr lang="en-US" sz="1800" dirty="0" smtClean="0"/>
                <a:t>Master</a:t>
              </a:r>
              <a:endParaRPr lang="en-US" sz="1800" dirty="0"/>
            </a:p>
          </p:txBody>
        </p:sp>
      </p:grpSp>
      <p:grpSp>
        <p:nvGrpSpPr>
          <p:cNvPr id="43" name="Group 144"/>
          <p:cNvGrpSpPr>
            <a:grpSpLocks noChangeAspect="1"/>
          </p:cNvGrpSpPr>
          <p:nvPr/>
        </p:nvGrpSpPr>
        <p:grpSpPr bwMode="auto">
          <a:xfrm>
            <a:off x="2437087" y="2515918"/>
            <a:ext cx="525989" cy="525989"/>
            <a:chOff x="3245" y="3112"/>
            <a:chExt cx="386" cy="386"/>
          </a:xfrm>
        </p:grpSpPr>
        <p:sp>
          <p:nvSpPr>
            <p:cNvPr id="44" name="AutoShape 143"/>
            <p:cNvSpPr>
              <a:spLocks noChangeAspect="1" noChangeArrowheads="1" noTextEdit="1"/>
            </p:cNvSpPr>
            <p:nvPr/>
          </p:nvSpPr>
          <p:spPr bwMode="auto">
            <a:xfrm>
              <a:off x="3245" y="311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5"/>
            <p:cNvSpPr>
              <a:spLocks/>
            </p:cNvSpPr>
            <p:nvPr/>
          </p:nvSpPr>
          <p:spPr bwMode="auto">
            <a:xfrm>
              <a:off x="3282" y="3113"/>
              <a:ext cx="312" cy="91"/>
            </a:xfrm>
            <a:custGeom>
              <a:avLst/>
              <a:gdLst>
                <a:gd name="T0" fmla="*/ 644 w 650"/>
                <a:gd name="T1" fmla="*/ 170 h 190"/>
                <a:gd name="T2" fmla="*/ 610 w 650"/>
                <a:gd name="T3" fmla="*/ 143 h 190"/>
                <a:gd name="T4" fmla="*/ 456 w 650"/>
                <a:gd name="T5" fmla="*/ 72 h 190"/>
                <a:gd name="T6" fmla="*/ 371 w 650"/>
                <a:gd name="T7" fmla="*/ 73 h 190"/>
                <a:gd name="T8" fmla="*/ 325 w 650"/>
                <a:gd name="T9" fmla="*/ 24 h 190"/>
                <a:gd name="T10" fmla="*/ 279 w 650"/>
                <a:gd name="T11" fmla="*/ 73 h 190"/>
                <a:gd name="T12" fmla="*/ 194 w 650"/>
                <a:gd name="T13" fmla="*/ 72 h 190"/>
                <a:gd name="T14" fmla="*/ 40 w 650"/>
                <a:gd name="T15" fmla="*/ 143 h 190"/>
                <a:gd name="T16" fmla="*/ 6 w 650"/>
                <a:gd name="T17" fmla="*/ 170 h 190"/>
                <a:gd name="T18" fmla="*/ 21 w 650"/>
                <a:gd name="T19" fmla="*/ 182 h 190"/>
                <a:gd name="T20" fmla="*/ 110 w 650"/>
                <a:gd name="T21" fmla="*/ 147 h 190"/>
                <a:gd name="T22" fmla="*/ 184 w 650"/>
                <a:gd name="T23" fmla="*/ 129 h 190"/>
                <a:gd name="T24" fmla="*/ 225 w 650"/>
                <a:gd name="T25" fmla="*/ 68 h 190"/>
                <a:gd name="T26" fmla="*/ 281 w 650"/>
                <a:gd name="T27" fmla="*/ 105 h 190"/>
                <a:gd name="T28" fmla="*/ 325 w 650"/>
                <a:gd name="T29" fmla="*/ 59 h 190"/>
                <a:gd name="T30" fmla="*/ 369 w 650"/>
                <a:gd name="T31" fmla="*/ 105 h 190"/>
                <a:gd name="T32" fmla="*/ 426 w 650"/>
                <a:gd name="T33" fmla="*/ 68 h 190"/>
                <a:gd name="T34" fmla="*/ 468 w 650"/>
                <a:gd name="T35" fmla="*/ 129 h 190"/>
                <a:gd name="T36" fmla="*/ 541 w 650"/>
                <a:gd name="T37" fmla="*/ 147 h 190"/>
                <a:gd name="T38" fmla="*/ 630 w 650"/>
                <a:gd name="T39" fmla="*/ 182 h 190"/>
                <a:gd name="T40" fmla="*/ 644 w 650"/>
                <a:gd name="T41" fmla="*/ 17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190">
                  <a:moveTo>
                    <a:pt x="644" y="170"/>
                  </a:moveTo>
                  <a:cubicBezTo>
                    <a:pt x="635" y="158"/>
                    <a:pt x="624" y="149"/>
                    <a:pt x="610" y="143"/>
                  </a:cubicBezTo>
                  <a:cubicBezTo>
                    <a:pt x="568" y="122"/>
                    <a:pt x="465" y="126"/>
                    <a:pt x="456" y="72"/>
                  </a:cubicBezTo>
                  <a:cubicBezTo>
                    <a:pt x="445" y="0"/>
                    <a:pt x="383" y="73"/>
                    <a:pt x="371" y="73"/>
                  </a:cubicBezTo>
                  <a:cubicBezTo>
                    <a:pt x="358" y="73"/>
                    <a:pt x="351" y="24"/>
                    <a:pt x="325" y="24"/>
                  </a:cubicBezTo>
                  <a:cubicBezTo>
                    <a:pt x="298" y="24"/>
                    <a:pt x="291" y="73"/>
                    <a:pt x="279" y="73"/>
                  </a:cubicBezTo>
                  <a:cubicBezTo>
                    <a:pt x="268" y="73"/>
                    <a:pt x="205" y="0"/>
                    <a:pt x="194" y="72"/>
                  </a:cubicBezTo>
                  <a:cubicBezTo>
                    <a:pt x="185" y="125"/>
                    <a:pt x="81" y="122"/>
                    <a:pt x="40" y="143"/>
                  </a:cubicBezTo>
                  <a:cubicBezTo>
                    <a:pt x="28" y="149"/>
                    <a:pt x="15" y="158"/>
                    <a:pt x="6" y="170"/>
                  </a:cubicBezTo>
                  <a:cubicBezTo>
                    <a:pt x="0" y="180"/>
                    <a:pt x="14" y="190"/>
                    <a:pt x="21" y="182"/>
                  </a:cubicBezTo>
                  <a:cubicBezTo>
                    <a:pt x="41" y="157"/>
                    <a:pt x="81" y="152"/>
                    <a:pt x="110" y="147"/>
                  </a:cubicBezTo>
                  <a:cubicBezTo>
                    <a:pt x="134" y="142"/>
                    <a:pt x="160" y="139"/>
                    <a:pt x="184" y="129"/>
                  </a:cubicBezTo>
                  <a:cubicBezTo>
                    <a:pt x="216" y="117"/>
                    <a:pt x="215" y="68"/>
                    <a:pt x="225" y="68"/>
                  </a:cubicBezTo>
                  <a:cubicBezTo>
                    <a:pt x="233" y="68"/>
                    <a:pt x="259" y="105"/>
                    <a:pt x="281" y="105"/>
                  </a:cubicBezTo>
                  <a:cubicBezTo>
                    <a:pt x="301" y="105"/>
                    <a:pt x="314" y="59"/>
                    <a:pt x="325" y="59"/>
                  </a:cubicBezTo>
                  <a:cubicBezTo>
                    <a:pt x="336" y="59"/>
                    <a:pt x="349" y="105"/>
                    <a:pt x="369" y="105"/>
                  </a:cubicBezTo>
                  <a:cubicBezTo>
                    <a:pt x="393" y="105"/>
                    <a:pt x="419" y="68"/>
                    <a:pt x="426" y="68"/>
                  </a:cubicBezTo>
                  <a:cubicBezTo>
                    <a:pt x="436" y="68"/>
                    <a:pt x="435" y="117"/>
                    <a:pt x="468" y="129"/>
                  </a:cubicBezTo>
                  <a:cubicBezTo>
                    <a:pt x="490" y="139"/>
                    <a:pt x="516" y="142"/>
                    <a:pt x="541" y="147"/>
                  </a:cubicBezTo>
                  <a:cubicBezTo>
                    <a:pt x="570" y="153"/>
                    <a:pt x="611" y="157"/>
                    <a:pt x="630" y="182"/>
                  </a:cubicBezTo>
                  <a:cubicBezTo>
                    <a:pt x="636" y="190"/>
                    <a:pt x="650" y="179"/>
                    <a:pt x="644" y="170"/>
                  </a:cubicBezTo>
                </a:path>
              </a:pathLst>
            </a:custGeom>
            <a:solidFill>
              <a:srgbClr val="00B9F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46"/>
            <p:cNvSpPr>
              <a:spLocks/>
            </p:cNvSpPr>
            <p:nvPr/>
          </p:nvSpPr>
          <p:spPr bwMode="auto">
            <a:xfrm>
              <a:off x="3311" y="3328"/>
              <a:ext cx="253" cy="157"/>
            </a:xfrm>
            <a:custGeom>
              <a:avLst/>
              <a:gdLst>
                <a:gd name="T0" fmla="*/ 525 w 525"/>
                <a:gd name="T1" fmla="*/ 263 h 325"/>
                <a:gd name="T2" fmla="*/ 462 w 525"/>
                <a:gd name="T3" fmla="*/ 325 h 325"/>
                <a:gd name="T4" fmla="*/ 62 w 525"/>
                <a:gd name="T5" fmla="*/ 325 h 325"/>
                <a:gd name="T6" fmla="*/ 0 w 525"/>
                <a:gd name="T7" fmla="*/ 263 h 325"/>
                <a:gd name="T8" fmla="*/ 0 w 525"/>
                <a:gd name="T9" fmla="*/ 0 h 325"/>
                <a:gd name="T10" fmla="*/ 525 w 525"/>
                <a:gd name="T11" fmla="*/ 0 h 325"/>
                <a:gd name="T12" fmla="*/ 525 w 525"/>
                <a:gd name="T13" fmla="*/ 263 h 325"/>
              </a:gdLst>
              <a:ahLst/>
              <a:cxnLst>
                <a:cxn ang="0">
                  <a:pos x="T0" y="T1"/>
                </a:cxn>
                <a:cxn ang="0">
                  <a:pos x="T2" y="T3"/>
                </a:cxn>
                <a:cxn ang="0">
                  <a:pos x="T4" y="T5"/>
                </a:cxn>
                <a:cxn ang="0">
                  <a:pos x="T6" y="T7"/>
                </a:cxn>
                <a:cxn ang="0">
                  <a:pos x="T8" y="T9"/>
                </a:cxn>
                <a:cxn ang="0">
                  <a:pos x="T10" y="T11"/>
                </a:cxn>
                <a:cxn ang="0">
                  <a:pos x="T12" y="T13"/>
                </a:cxn>
              </a:cxnLst>
              <a:rect l="0" t="0" r="r" b="b"/>
              <a:pathLst>
                <a:path w="525" h="325">
                  <a:moveTo>
                    <a:pt x="525" y="263"/>
                  </a:moveTo>
                  <a:cubicBezTo>
                    <a:pt x="525" y="298"/>
                    <a:pt x="497" y="325"/>
                    <a:pt x="462" y="325"/>
                  </a:cubicBezTo>
                  <a:lnTo>
                    <a:pt x="62" y="325"/>
                  </a:lnTo>
                  <a:cubicBezTo>
                    <a:pt x="27" y="325"/>
                    <a:pt x="0" y="298"/>
                    <a:pt x="0" y="263"/>
                  </a:cubicBezTo>
                  <a:lnTo>
                    <a:pt x="0" y="0"/>
                  </a:lnTo>
                  <a:lnTo>
                    <a:pt x="525" y="0"/>
                  </a:lnTo>
                  <a:lnTo>
                    <a:pt x="525" y="263"/>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47"/>
            <p:cNvSpPr>
              <a:spLocks/>
            </p:cNvSpPr>
            <p:nvPr/>
          </p:nvSpPr>
          <p:spPr bwMode="auto">
            <a:xfrm>
              <a:off x="3311" y="3184"/>
              <a:ext cx="253" cy="271"/>
            </a:xfrm>
            <a:custGeom>
              <a:avLst/>
              <a:gdLst>
                <a:gd name="T0" fmla="*/ 262 w 525"/>
                <a:gd name="T1" fmla="*/ 0 h 563"/>
                <a:gd name="T2" fmla="*/ 0 w 525"/>
                <a:gd name="T3" fmla="*/ 300 h 563"/>
                <a:gd name="T4" fmla="*/ 0 w 525"/>
                <a:gd name="T5" fmla="*/ 563 h 563"/>
                <a:gd name="T6" fmla="*/ 525 w 525"/>
                <a:gd name="T7" fmla="*/ 563 h 563"/>
                <a:gd name="T8" fmla="*/ 525 w 525"/>
                <a:gd name="T9" fmla="*/ 300 h 563"/>
                <a:gd name="T10" fmla="*/ 262 w 525"/>
                <a:gd name="T11" fmla="*/ 0 h 563"/>
              </a:gdLst>
              <a:ahLst/>
              <a:cxnLst>
                <a:cxn ang="0">
                  <a:pos x="T0" y="T1"/>
                </a:cxn>
                <a:cxn ang="0">
                  <a:pos x="T2" y="T3"/>
                </a:cxn>
                <a:cxn ang="0">
                  <a:pos x="T4" y="T5"/>
                </a:cxn>
                <a:cxn ang="0">
                  <a:pos x="T6" y="T7"/>
                </a:cxn>
                <a:cxn ang="0">
                  <a:pos x="T8" y="T9"/>
                </a:cxn>
                <a:cxn ang="0">
                  <a:pos x="T10" y="T11"/>
                </a:cxn>
              </a:cxnLst>
              <a:rect l="0" t="0" r="r" b="b"/>
              <a:pathLst>
                <a:path w="525" h="563">
                  <a:moveTo>
                    <a:pt x="262" y="0"/>
                  </a:moveTo>
                  <a:cubicBezTo>
                    <a:pt x="68" y="0"/>
                    <a:pt x="0" y="106"/>
                    <a:pt x="0" y="300"/>
                  </a:cubicBezTo>
                  <a:lnTo>
                    <a:pt x="0" y="563"/>
                  </a:lnTo>
                  <a:lnTo>
                    <a:pt x="525" y="563"/>
                  </a:lnTo>
                  <a:lnTo>
                    <a:pt x="525" y="300"/>
                  </a:lnTo>
                  <a:cubicBezTo>
                    <a:pt x="525" y="106"/>
                    <a:pt x="456" y="0"/>
                    <a:pt x="262" y="0"/>
                  </a:cubicBezTo>
                  <a:close/>
                </a:path>
              </a:pathLst>
            </a:custGeom>
            <a:solidFill>
              <a:srgbClr val="B6C4A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48"/>
            <p:cNvSpPr>
              <a:spLocks/>
            </p:cNvSpPr>
            <p:nvPr/>
          </p:nvSpPr>
          <p:spPr bwMode="auto">
            <a:xfrm>
              <a:off x="3299" y="3371"/>
              <a:ext cx="12" cy="72"/>
            </a:xfrm>
            <a:custGeom>
              <a:avLst/>
              <a:gdLst>
                <a:gd name="T0" fmla="*/ 25 w 25"/>
                <a:gd name="T1" fmla="*/ 150 h 150"/>
                <a:gd name="T2" fmla="*/ 0 w 25"/>
                <a:gd name="T3" fmla="*/ 117 h 150"/>
                <a:gd name="T4" fmla="*/ 0 w 25"/>
                <a:gd name="T5" fmla="*/ 32 h 150"/>
                <a:gd name="T6" fmla="*/ 25 w 25"/>
                <a:gd name="T7" fmla="*/ 0 h 150"/>
                <a:gd name="T8" fmla="*/ 25 w 25"/>
                <a:gd name="T9" fmla="*/ 150 h 150"/>
              </a:gdLst>
              <a:ahLst/>
              <a:cxnLst>
                <a:cxn ang="0">
                  <a:pos x="T0" y="T1"/>
                </a:cxn>
                <a:cxn ang="0">
                  <a:pos x="T2" y="T3"/>
                </a:cxn>
                <a:cxn ang="0">
                  <a:pos x="T4" y="T5"/>
                </a:cxn>
                <a:cxn ang="0">
                  <a:pos x="T6" y="T7"/>
                </a:cxn>
                <a:cxn ang="0">
                  <a:pos x="T8" y="T9"/>
                </a:cxn>
              </a:cxnLst>
              <a:rect l="0" t="0" r="r" b="b"/>
              <a:pathLst>
                <a:path w="25" h="150">
                  <a:moveTo>
                    <a:pt x="25" y="150"/>
                  </a:moveTo>
                  <a:cubicBezTo>
                    <a:pt x="11" y="150"/>
                    <a:pt x="0" y="135"/>
                    <a:pt x="0" y="117"/>
                  </a:cubicBezTo>
                  <a:lnTo>
                    <a:pt x="0" y="32"/>
                  </a:lnTo>
                  <a:cubicBezTo>
                    <a:pt x="0" y="15"/>
                    <a:pt x="11" y="0"/>
                    <a:pt x="25" y="0"/>
                  </a:cubicBezTo>
                  <a:lnTo>
                    <a:pt x="25" y="150"/>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49"/>
            <p:cNvSpPr>
              <a:spLocks/>
            </p:cNvSpPr>
            <p:nvPr/>
          </p:nvSpPr>
          <p:spPr bwMode="auto">
            <a:xfrm>
              <a:off x="3564" y="3371"/>
              <a:ext cx="12" cy="72"/>
            </a:xfrm>
            <a:custGeom>
              <a:avLst/>
              <a:gdLst>
                <a:gd name="T0" fmla="*/ 0 w 25"/>
                <a:gd name="T1" fmla="*/ 0 h 150"/>
                <a:gd name="T2" fmla="*/ 25 w 25"/>
                <a:gd name="T3" fmla="*/ 32 h 150"/>
                <a:gd name="T4" fmla="*/ 25 w 25"/>
                <a:gd name="T5" fmla="*/ 117 h 150"/>
                <a:gd name="T6" fmla="*/ 0 w 25"/>
                <a:gd name="T7" fmla="*/ 150 h 150"/>
                <a:gd name="T8" fmla="*/ 0 w 25"/>
                <a:gd name="T9" fmla="*/ 0 h 150"/>
              </a:gdLst>
              <a:ahLst/>
              <a:cxnLst>
                <a:cxn ang="0">
                  <a:pos x="T0" y="T1"/>
                </a:cxn>
                <a:cxn ang="0">
                  <a:pos x="T2" y="T3"/>
                </a:cxn>
                <a:cxn ang="0">
                  <a:pos x="T4" y="T5"/>
                </a:cxn>
                <a:cxn ang="0">
                  <a:pos x="T6" y="T7"/>
                </a:cxn>
                <a:cxn ang="0">
                  <a:pos x="T8" y="T9"/>
                </a:cxn>
              </a:cxnLst>
              <a:rect l="0" t="0" r="r" b="b"/>
              <a:pathLst>
                <a:path w="25" h="150">
                  <a:moveTo>
                    <a:pt x="0" y="0"/>
                  </a:moveTo>
                  <a:cubicBezTo>
                    <a:pt x="13" y="0"/>
                    <a:pt x="25" y="15"/>
                    <a:pt x="25" y="32"/>
                  </a:cubicBezTo>
                  <a:lnTo>
                    <a:pt x="25" y="117"/>
                  </a:lnTo>
                  <a:cubicBezTo>
                    <a:pt x="25" y="135"/>
                    <a:pt x="13" y="150"/>
                    <a:pt x="0" y="150"/>
                  </a:cubicBezTo>
                  <a:lnTo>
                    <a:pt x="0" y="0"/>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50"/>
            <p:cNvSpPr>
              <a:spLocks/>
            </p:cNvSpPr>
            <p:nvPr/>
          </p:nvSpPr>
          <p:spPr bwMode="auto">
            <a:xfrm>
              <a:off x="3275" y="3232"/>
              <a:ext cx="24" cy="181"/>
            </a:xfrm>
            <a:custGeom>
              <a:avLst/>
              <a:gdLst>
                <a:gd name="T0" fmla="*/ 25 w 50"/>
                <a:gd name="T1" fmla="*/ 0 h 375"/>
                <a:gd name="T2" fmla="*/ 0 w 50"/>
                <a:gd name="T3" fmla="*/ 0 h 375"/>
                <a:gd name="T4" fmla="*/ 0 w 50"/>
                <a:gd name="T5" fmla="*/ 375 h 375"/>
                <a:gd name="T6" fmla="*/ 25 w 50"/>
                <a:gd name="T7" fmla="*/ 375 h 375"/>
                <a:gd name="T8" fmla="*/ 50 w 50"/>
                <a:gd name="T9" fmla="*/ 375 h 375"/>
                <a:gd name="T10" fmla="*/ 50 w 50"/>
                <a:gd name="T11" fmla="*/ 350 h 375"/>
                <a:gd name="T12" fmla="*/ 25 w 50"/>
                <a:gd name="T13" fmla="*/ 350 h 375"/>
                <a:gd name="T14" fmla="*/ 25 w 50"/>
                <a:gd name="T15" fmla="*/ 0 h 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5">
                  <a:moveTo>
                    <a:pt x="25" y="0"/>
                  </a:moveTo>
                  <a:lnTo>
                    <a:pt x="0" y="0"/>
                  </a:lnTo>
                  <a:lnTo>
                    <a:pt x="0" y="375"/>
                  </a:lnTo>
                  <a:lnTo>
                    <a:pt x="25" y="375"/>
                  </a:lnTo>
                  <a:lnTo>
                    <a:pt x="50" y="375"/>
                  </a:lnTo>
                  <a:lnTo>
                    <a:pt x="50" y="350"/>
                  </a:lnTo>
                  <a:lnTo>
                    <a:pt x="25" y="350"/>
                  </a:lnTo>
                  <a:lnTo>
                    <a:pt x="25" y="0"/>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51"/>
            <p:cNvSpPr>
              <a:spLocks/>
            </p:cNvSpPr>
            <p:nvPr/>
          </p:nvSpPr>
          <p:spPr bwMode="auto">
            <a:xfrm>
              <a:off x="3576" y="3232"/>
              <a:ext cx="24" cy="181"/>
            </a:xfrm>
            <a:custGeom>
              <a:avLst/>
              <a:gdLst>
                <a:gd name="T0" fmla="*/ 25 w 50"/>
                <a:gd name="T1" fmla="*/ 0 h 375"/>
                <a:gd name="T2" fmla="*/ 25 w 50"/>
                <a:gd name="T3" fmla="*/ 350 h 375"/>
                <a:gd name="T4" fmla="*/ 0 w 50"/>
                <a:gd name="T5" fmla="*/ 350 h 375"/>
                <a:gd name="T6" fmla="*/ 0 w 50"/>
                <a:gd name="T7" fmla="*/ 375 h 375"/>
                <a:gd name="T8" fmla="*/ 25 w 50"/>
                <a:gd name="T9" fmla="*/ 375 h 375"/>
                <a:gd name="T10" fmla="*/ 50 w 50"/>
                <a:gd name="T11" fmla="*/ 375 h 375"/>
                <a:gd name="T12" fmla="*/ 50 w 50"/>
                <a:gd name="T13" fmla="*/ 0 h 375"/>
                <a:gd name="T14" fmla="*/ 25 w 50"/>
                <a:gd name="T15" fmla="*/ 0 h 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5">
                  <a:moveTo>
                    <a:pt x="25" y="0"/>
                  </a:moveTo>
                  <a:lnTo>
                    <a:pt x="25" y="350"/>
                  </a:lnTo>
                  <a:lnTo>
                    <a:pt x="0" y="350"/>
                  </a:lnTo>
                  <a:lnTo>
                    <a:pt x="0" y="375"/>
                  </a:lnTo>
                  <a:lnTo>
                    <a:pt x="25" y="375"/>
                  </a:lnTo>
                  <a:lnTo>
                    <a:pt x="50" y="375"/>
                  </a:lnTo>
                  <a:lnTo>
                    <a:pt x="50" y="0"/>
                  </a:lnTo>
                  <a:lnTo>
                    <a:pt x="25" y="0"/>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Oval 152"/>
            <p:cNvSpPr>
              <a:spLocks noChangeArrowheads="1"/>
            </p:cNvSpPr>
            <p:nvPr/>
          </p:nvSpPr>
          <p:spPr bwMode="auto">
            <a:xfrm>
              <a:off x="3570" y="3208"/>
              <a:ext cx="48" cy="48"/>
            </a:xfrm>
            <a:prstGeom prst="ellipse">
              <a:avLst/>
            </a:prstGeom>
            <a:solidFill>
              <a:srgbClr val="00B9F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Oval 153"/>
            <p:cNvSpPr>
              <a:spLocks noChangeArrowheads="1"/>
            </p:cNvSpPr>
            <p:nvPr/>
          </p:nvSpPr>
          <p:spPr bwMode="auto">
            <a:xfrm>
              <a:off x="3257" y="3208"/>
              <a:ext cx="48" cy="48"/>
            </a:xfrm>
            <a:prstGeom prst="ellipse">
              <a:avLst/>
            </a:prstGeom>
            <a:solidFill>
              <a:srgbClr val="FF526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Oval 154"/>
            <p:cNvSpPr>
              <a:spLocks noChangeArrowheads="1"/>
            </p:cNvSpPr>
            <p:nvPr/>
          </p:nvSpPr>
          <p:spPr bwMode="auto">
            <a:xfrm>
              <a:off x="3326" y="3253"/>
              <a:ext cx="96" cy="97"/>
            </a:xfrm>
            <a:prstGeom prst="ellipse">
              <a:avLst/>
            </a:prstGeom>
            <a:solidFill>
              <a:srgbClr val="EFF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155"/>
            <p:cNvSpPr>
              <a:spLocks noChangeArrowheads="1"/>
            </p:cNvSpPr>
            <p:nvPr/>
          </p:nvSpPr>
          <p:spPr bwMode="auto">
            <a:xfrm>
              <a:off x="3338" y="3265"/>
              <a:ext cx="72" cy="73"/>
            </a:xfrm>
            <a:prstGeom prst="ellipse">
              <a:avLst/>
            </a:prstGeom>
            <a:solidFill>
              <a:srgbClr val="545B6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Oval 156"/>
            <p:cNvSpPr>
              <a:spLocks noChangeArrowheads="1"/>
            </p:cNvSpPr>
            <p:nvPr/>
          </p:nvSpPr>
          <p:spPr bwMode="auto">
            <a:xfrm>
              <a:off x="3360" y="3288"/>
              <a:ext cx="28" cy="27"/>
            </a:xfrm>
            <a:prstGeom prst="ellipse">
              <a:avLst/>
            </a:prstGeom>
            <a:solidFill>
              <a:srgbClr val="FF526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Oval 157"/>
            <p:cNvSpPr>
              <a:spLocks noChangeArrowheads="1"/>
            </p:cNvSpPr>
            <p:nvPr/>
          </p:nvSpPr>
          <p:spPr bwMode="auto">
            <a:xfrm>
              <a:off x="3452" y="3253"/>
              <a:ext cx="96" cy="97"/>
            </a:xfrm>
            <a:prstGeom prst="ellipse">
              <a:avLst/>
            </a:prstGeom>
            <a:solidFill>
              <a:srgbClr val="EFF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158"/>
            <p:cNvSpPr>
              <a:spLocks noChangeArrowheads="1"/>
            </p:cNvSpPr>
            <p:nvPr/>
          </p:nvSpPr>
          <p:spPr bwMode="auto">
            <a:xfrm>
              <a:off x="3464" y="3265"/>
              <a:ext cx="72" cy="73"/>
            </a:xfrm>
            <a:prstGeom prst="ellipse">
              <a:avLst/>
            </a:prstGeom>
            <a:solidFill>
              <a:srgbClr val="545B6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Oval 159"/>
            <p:cNvSpPr>
              <a:spLocks noChangeArrowheads="1"/>
            </p:cNvSpPr>
            <p:nvPr/>
          </p:nvSpPr>
          <p:spPr bwMode="auto">
            <a:xfrm>
              <a:off x="3487" y="3288"/>
              <a:ext cx="27" cy="27"/>
            </a:xfrm>
            <a:prstGeom prst="ellipse">
              <a:avLst/>
            </a:prstGeom>
            <a:solidFill>
              <a:srgbClr val="FF526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60"/>
            <p:cNvSpPr>
              <a:spLocks/>
            </p:cNvSpPr>
            <p:nvPr/>
          </p:nvSpPr>
          <p:spPr bwMode="auto">
            <a:xfrm>
              <a:off x="3320" y="3359"/>
              <a:ext cx="236" cy="78"/>
            </a:xfrm>
            <a:custGeom>
              <a:avLst/>
              <a:gdLst>
                <a:gd name="T0" fmla="*/ 93 w 491"/>
                <a:gd name="T1" fmla="*/ 162 h 162"/>
                <a:gd name="T2" fmla="*/ 93 w 491"/>
                <a:gd name="T3" fmla="*/ 0 h 162"/>
                <a:gd name="T4" fmla="*/ 399 w 491"/>
                <a:gd name="T5" fmla="*/ 0 h 162"/>
                <a:gd name="T6" fmla="*/ 399 w 491"/>
                <a:gd name="T7" fmla="*/ 162 h 162"/>
                <a:gd name="T8" fmla="*/ 92 w 491"/>
                <a:gd name="T9" fmla="*/ 162 h 162"/>
              </a:gdLst>
              <a:ahLst/>
              <a:cxnLst>
                <a:cxn ang="0">
                  <a:pos x="T0" y="T1"/>
                </a:cxn>
                <a:cxn ang="0">
                  <a:pos x="T2" y="T3"/>
                </a:cxn>
                <a:cxn ang="0">
                  <a:pos x="T4" y="T5"/>
                </a:cxn>
                <a:cxn ang="0">
                  <a:pos x="T6" y="T7"/>
                </a:cxn>
                <a:cxn ang="0">
                  <a:pos x="T8" y="T9"/>
                </a:cxn>
              </a:cxnLst>
              <a:rect l="0" t="0" r="r" b="b"/>
              <a:pathLst>
                <a:path w="491" h="162">
                  <a:moveTo>
                    <a:pt x="93" y="162"/>
                  </a:moveTo>
                  <a:cubicBezTo>
                    <a:pt x="0" y="162"/>
                    <a:pt x="0" y="0"/>
                    <a:pt x="93" y="0"/>
                  </a:cubicBezTo>
                  <a:lnTo>
                    <a:pt x="399" y="0"/>
                  </a:lnTo>
                  <a:cubicBezTo>
                    <a:pt x="491" y="0"/>
                    <a:pt x="491" y="162"/>
                    <a:pt x="399" y="162"/>
                  </a:cubicBezTo>
                  <a:lnTo>
                    <a:pt x="92" y="162"/>
                  </a:lnTo>
                </a:path>
              </a:pathLst>
            </a:custGeom>
            <a:solidFill>
              <a:srgbClr val="EFF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61"/>
            <p:cNvSpPr>
              <a:spLocks/>
            </p:cNvSpPr>
            <p:nvPr/>
          </p:nvSpPr>
          <p:spPr bwMode="auto">
            <a:xfrm>
              <a:off x="3332" y="3368"/>
              <a:ext cx="211" cy="60"/>
            </a:xfrm>
            <a:custGeom>
              <a:avLst/>
              <a:gdLst>
                <a:gd name="T0" fmla="*/ 75 w 438"/>
                <a:gd name="T1" fmla="*/ 125 h 125"/>
                <a:gd name="T2" fmla="*/ 75 w 438"/>
                <a:gd name="T3" fmla="*/ 0 h 125"/>
                <a:gd name="T4" fmla="*/ 363 w 438"/>
                <a:gd name="T5" fmla="*/ 0 h 125"/>
                <a:gd name="T6" fmla="*/ 363 w 438"/>
                <a:gd name="T7" fmla="*/ 125 h 125"/>
                <a:gd name="T8" fmla="*/ 75 w 438"/>
                <a:gd name="T9" fmla="*/ 125 h 125"/>
              </a:gdLst>
              <a:ahLst/>
              <a:cxnLst>
                <a:cxn ang="0">
                  <a:pos x="T0" y="T1"/>
                </a:cxn>
                <a:cxn ang="0">
                  <a:pos x="T2" y="T3"/>
                </a:cxn>
                <a:cxn ang="0">
                  <a:pos x="T4" y="T5"/>
                </a:cxn>
                <a:cxn ang="0">
                  <a:pos x="T6" y="T7"/>
                </a:cxn>
                <a:cxn ang="0">
                  <a:pos x="T8" y="T9"/>
                </a:cxn>
              </a:cxnLst>
              <a:rect l="0" t="0" r="r" b="b"/>
              <a:pathLst>
                <a:path w="438" h="125">
                  <a:moveTo>
                    <a:pt x="75" y="125"/>
                  </a:moveTo>
                  <a:cubicBezTo>
                    <a:pt x="0" y="125"/>
                    <a:pt x="0" y="0"/>
                    <a:pt x="75" y="0"/>
                  </a:cubicBezTo>
                  <a:lnTo>
                    <a:pt x="363" y="0"/>
                  </a:lnTo>
                  <a:cubicBezTo>
                    <a:pt x="438" y="0"/>
                    <a:pt x="438" y="125"/>
                    <a:pt x="363" y="125"/>
                  </a:cubicBezTo>
                  <a:lnTo>
                    <a:pt x="75" y="125"/>
                  </a:lnTo>
                  <a:close/>
                </a:path>
              </a:pathLst>
            </a:custGeom>
            <a:solidFill>
              <a:srgbClr val="8996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62"/>
            <p:cNvSpPr>
              <a:spLocks/>
            </p:cNvSpPr>
            <p:nvPr/>
          </p:nvSpPr>
          <p:spPr bwMode="auto">
            <a:xfrm>
              <a:off x="3360"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63"/>
            <p:cNvSpPr>
              <a:spLocks/>
            </p:cNvSpPr>
            <p:nvPr/>
          </p:nvSpPr>
          <p:spPr bwMode="auto">
            <a:xfrm>
              <a:off x="3389"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64"/>
            <p:cNvSpPr>
              <a:spLocks/>
            </p:cNvSpPr>
            <p:nvPr/>
          </p:nvSpPr>
          <p:spPr bwMode="auto">
            <a:xfrm>
              <a:off x="3417"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65"/>
            <p:cNvSpPr>
              <a:spLocks/>
            </p:cNvSpPr>
            <p:nvPr/>
          </p:nvSpPr>
          <p:spPr bwMode="auto">
            <a:xfrm>
              <a:off x="3446"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66"/>
            <p:cNvSpPr>
              <a:spLocks/>
            </p:cNvSpPr>
            <p:nvPr/>
          </p:nvSpPr>
          <p:spPr bwMode="auto">
            <a:xfrm>
              <a:off x="3474"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67"/>
            <p:cNvSpPr>
              <a:spLocks/>
            </p:cNvSpPr>
            <p:nvPr/>
          </p:nvSpPr>
          <p:spPr bwMode="auto">
            <a:xfrm>
              <a:off x="3502" y="3373"/>
              <a:ext cx="12" cy="51"/>
            </a:xfrm>
            <a:custGeom>
              <a:avLst/>
              <a:gdLst>
                <a:gd name="T0" fmla="*/ 25 w 25"/>
                <a:gd name="T1" fmla="*/ 91 h 106"/>
                <a:gd name="T2" fmla="*/ 0 w 25"/>
                <a:gd name="T3" fmla="*/ 91 h 106"/>
                <a:gd name="T4" fmla="*/ 0 w 25"/>
                <a:gd name="T5" fmla="*/ 15 h 106"/>
                <a:gd name="T6" fmla="*/ 25 w 25"/>
                <a:gd name="T7" fmla="*/ 15 h 106"/>
                <a:gd name="T8" fmla="*/ 25 w 25"/>
                <a:gd name="T9" fmla="*/ 91 h 106"/>
              </a:gdLst>
              <a:ahLst/>
              <a:cxnLst>
                <a:cxn ang="0">
                  <a:pos x="T0" y="T1"/>
                </a:cxn>
                <a:cxn ang="0">
                  <a:pos x="T2" y="T3"/>
                </a:cxn>
                <a:cxn ang="0">
                  <a:pos x="T4" y="T5"/>
                </a:cxn>
                <a:cxn ang="0">
                  <a:pos x="T6" y="T7"/>
                </a:cxn>
                <a:cxn ang="0">
                  <a:pos x="T8" y="T9"/>
                </a:cxn>
              </a:cxnLst>
              <a:rect l="0" t="0" r="r" b="b"/>
              <a:pathLst>
                <a:path w="25" h="106">
                  <a:moveTo>
                    <a:pt x="25" y="91"/>
                  </a:moveTo>
                  <a:cubicBezTo>
                    <a:pt x="25" y="106"/>
                    <a:pt x="0" y="106"/>
                    <a:pt x="0" y="91"/>
                  </a:cubicBezTo>
                  <a:lnTo>
                    <a:pt x="0" y="15"/>
                  </a:lnTo>
                  <a:cubicBezTo>
                    <a:pt x="0" y="0"/>
                    <a:pt x="25" y="0"/>
                    <a:pt x="25" y="15"/>
                  </a:cubicBezTo>
                  <a:lnTo>
                    <a:pt x="25" y="91"/>
                  </a:lnTo>
                  <a:close/>
                </a:path>
              </a:pathLst>
            </a:custGeom>
            <a:solidFill>
              <a:srgbClr val="3E43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Oval 168"/>
            <p:cNvSpPr>
              <a:spLocks noChangeArrowheads="1"/>
            </p:cNvSpPr>
            <p:nvPr/>
          </p:nvSpPr>
          <p:spPr bwMode="auto">
            <a:xfrm>
              <a:off x="3425" y="3323"/>
              <a:ext cx="24" cy="24"/>
            </a:xfrm>
            <a:prstGeom prst="ellipse">
              <a:avLst/>
            </a:pr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69"/>
            <p:cNvSpPr>
              <a:spLocks/>
            </p:cNvSpPr>
            <p:nvPr/>
          </p:nvSpPr>
          <p:spPr bwMode="auto">
            <a:xfrm>
              <a:off x="3427" y="3324"/>
              <a:ext cx="20" cy="21"/>
            </a:xfrm>
            <a:custGeom>
              <a:avLst/>
              <a:gdLst>
                <a:gd name="T0" fmla="*/ 0 w 42"/>
                <a:gd name="T1" fmla="*/ 7 h 43"/>
                <a:gd name="T2" fmla="*/ 7 w 42"/>
                <a:gd name="T3" fmla="*/ 0 h 43"/>
                <a:gd name="T4" fmla="*/ 42 w 42"/>
                <a:gd name="T5" fmla="*/ 36 h 43"/>
                <a:gd name="T6" fmla="*/ 35 w 42"/>
                <a:gd name="T7" fmla="*/ 43 h 43"/>
                <a:gd name="T8" fmla="*/ 0 w 42"/>
                <a:gd name="T9" fmla="*/ 7 h 43"/>
              </a:gdLst>
              <a:ahLst/>
              <a:cxnLst>
                <a:cxn ang="0">
                  <a:pos x="T0" y="T1"/>
                </a:cxn>
                <a:cxn ang="0">
                  <a:pos x="T2" y="T3"/>
                </a:cxn>
                <a:cxn ang="0">
                  <a:pos x="T4" y="T5"/>
                </a:cxn>
                <a:cxn ang="0">
                  <a:pos x="T6" y="T7"/>
                </a:cxn>
                <a:cxn ang="0">
                  <a:pos x="T8" y="T9"/>
                </a:cxn>
              </a:cxnLst>
              <a:rect l="0" t="0" r="r" b="b"/>
              <a:pathLst>
                <a:path w="42" h="43">
                  <a:moveTo>
                    <a:pt x="0" y="7"/>
                  </a:moveTo>
                  <a:lnTo>
                    <a:pt x="7" y="0"/>
                  </a:lnTo>
                  <a:lnTo>
                    <a:pt x="42" y="36"/>
                  </a:lnTo>
                  <a:lnTo>
                    <a:pt x="35" y="43"/>
                  </a:lnTo>
                  <a:lnTo>
                    <a:pt x="0" y="7"/>
                  </a:lnTo>
                  <a:close/>
                </a:path>
              </a:pathLst>
            </a:custGeom>
            <a:solidFill>
              <a:srgbClr val="545B6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7" name="Group 216"/>
          <p:cNvGrpSpPr/>
          <p:nvPr/>
        </p:nvGrpSpPr>
        <p:grpSpPr>
          <a:xfrm>
            <a:off x="4686574" y="3111094"/>
            <a:ext cx="885434" cy="1349312"/>
            <a:chOff x="3510720" y="1216990"/>
            <a:chExt cx="885434" cy="1349312"/>
          </a:xfrm>
        </p:grpSpPr>
        <p:sp>
          <p:nvSpPr>
            <p:cNvPr id="218" name="Rectangle 217"/>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p:cNvSpPr txBox="1"/>
            <p:nvPr/>
          </p:nvSpPr>
          <p:spPr>
            <a:xfrm>
              <a:off x="3510720" y="2196970"/>
              <a:ext cx="885434" cy="369332"/>
            </a:xfrm>
            <a:prstGeom prst="rect">
              <a:avLst/>
            </a:prstGeom>
            <a:noFill/>
          </p:spPr>
          <p:txBody>
            <a:bodyPr wrap="square" rtlCol="0">
              <a:spAutoFit/>
            </a:bodyPr>
            <a:lstStyle/>
            <a:p>
              <a:pPr algn="ctr"/>
              <a:r>
                <a:rPr lang="en-US" sz="1800" dirty="0" err="1" smtClean="0"/>
                <a:t>ANode</a:t>
              </a:r>
              <a:endParaRPr lang="en-US" sz="1800" dirty="0"/>
            </a:p>
          </p:txBody>
        </p:sp>
      </p:grpSp>
      <p:grpSp>
        <p:nvGrpSpPr>
          <p:cNvPr id="220" name="Group 219"/>
          <p:cNvGrpSpPr/>
          <p:nvPr/>
        </p:nvGrpSpPr>
        <p:grpSpPr>
          <a:xfrm>
            <a:off x="5994384" y="3115078"/>
            <a:ext cx="885434" cy="1349312"/>
            <a:chOff x="3510720" y="1216990"/>
            <a:chExt cx="885434" cy="1349312"/>
          </a:xfrm>
        </p:grpSpPr>
        <p:sp>
          <p:nvSpPr>
            <p:cNvPr id="221" name="Rectangle 220"/>
            <p:cNvSpPr/>
            <p:nvPr/>
          </p:nvSpPr>
          <p:spPr>
            <a:xfrm>
              <a:off x="3510720" y="1216990"/>
              <a:ext cx="885434" cy="100953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3510720" y="2196970"/>
              <a:ext cx="885434" cy="369332"/>
            </a:xfrm>
            <a:prstGeom prst="rect">
              <a:avLst/>
            </a:prstGeom>
            <a:noFill/>
          </p:spPr>
          <p:txBody>
            <a:bodyPr wrap="square" rtlCol="0">
              <a:spAutoFit/>
            </a:bodyPr>
            <a:lstStyle/>
            <a:p>
              <a:pPr algn="ctr"/>
              <a:r>
                <a:rPr lang="en-US" sz="1800" dirty="0" err="1" smtClean="0"/>
                <a:t>ANode</a:t>
              </a:r>
              <a:endParaRPr lang="en-US" sz="1800" dirty="0"/>
            </a:p>
          </p:txBody>
        </p:sp>
      </p:grpSp>
      <p:grpSp>
        <p:nvGrpSpPr>
          <p:cNvPr id="229" name="Group 8"/>
          <p:cNvGrpSpPr>
            <a:grpSpLocks noChangeAspect="1"/>
          </p:cNvGrpSpPr>
          <p:nvPr/>
        </p:nvGrpSpPr>
        <p:grpSpPr bwMode="auto">
          <a:xfrm>
            <a:off x="4778088" y="3613750"/>
            <a:ext cx="308429" cy="308429"/>
            <a:chOff x="1338" y="1553"/>
            <a:chExt cx="1609" cy="1609"/>
          </a:xfrm>
        </p:grpSpPr>
        <p:sp>
          <p:nvSpPr>
            <p:cNvPr id="230"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8" name="Group 8"/>
          <p:cNvGrpSpPr>
            <a:grpSpLocks noChangeAspect="1"/>
          </p:cNvGrpSpPr>
          <p:nvPr/>
        </p:nvGrpSpPr>
        <p:grpSpPr bwMode="auto">
          <a:xfrm>
            <a:off x="6100921" y="3623047"/>
            <a:ext cx="308429" cy="308429"/>
            <a:chOff x="1338" y="1553"/>
            <a:chExt cx="1609" cy="1609"/>
          </a:xfrm>
        </p:grpSpPr>
        <p:sp>
          <p:nvSpPr>
            <p:cNvPr id="239" name="AutoShape 7"/>
            <p:cNvSpPr>
              <a:spLocks noChangeAspect="1" noChangeArrowheads="1" noTextEdit="1"/>
            </p:cNvSpPr>
            <p:nvPr/>
          </p:nvSpPr>
          <p:spPr bwMode="auto">
            <a:xfrm>
              <a:off x="1338" y="1553"/>
              <a:ext cx="1609"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noEditPoints="1"/>
            </p:cNvSpPr>
            <p:nvPr/>
          </p:nvSpPr>
          <p:spPr bwMode="auto">
            <a:xfrm>
              <a:off x="1338" y="1553"/>
              <a:ext cx="1603" cy="1603"/>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2" name="Group 945"/>
          <p:cNvGrpSpPr>
            <a:grpSpLocks noChangeAspect="1"/>
          </p:cNvGrpSpPr>
          <p:nvPr/>
        </p:nvGrpSpPr>
        <p:grpSpPr bwMode="auto">
          <a:xfrm>
            <a:off x="5524348" y="1584852"/>
            <a:ext cx="413346" cy="468930"/>
            <a:chOff x="6992" y="1412"/>
            <a:chExt cx="409" cy="464"/>
          </a:xfrm>
        </p:grpSpPr>
        <p:sp>
          <p:nvSpPr>
            <p:cNvPr id="273" name="AutoShape 944"/>
            <p:cNvSpPr>
              <a:spLocks noChangeAspect="1" noChangeArrowheads="1" noTextEdit="1"/>
            </p:cNvSpPr>
            <p:nvPr/>
          </p:nvSpPr>
          <p:spPr bwMode="auto">
            <a:xfrm>
              <a:off x="6992" y="1412"/>
              <a:ext cx="40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946"/>
            <p:cNvSpPr>
              <a:spLocks noEditPoints="1"/>
            </p:cNvSpPr>
            <p:nvPr/>
          </p:nvSpPr>
          <p:spPr bwMode="auto">
            <a:xfrm>
              <a:off x="6992" y="1411"/>
              <a:ext cx="407" cy="461"/>
            </a:xfrm>
            <a:custGeom>
              <a:avLst/>
              <a:gdLst>
                <a:gd name="T0" fmla="*/ 1600 w 3200"/>
                <a:gd name="T1" fmla="*/ 3618 h 3618"/>
                <a:gd name="T2" fmla="*/ 1461 w 3200"/>
                <a:gd name="T3" fmla="*/ 3581 h 3618"/>
                <a:gd name="T4" fmla="*/ 1020 w 3200"/>
                <a:gd name="T5" fmla="*/ 3320 h 3618"/>
                <a:gd name="T6" fmla="*/ 1007 w 3200"/>
                <a:gd name="T7" fmla="*/ 3263 h 3618"/>
                <a:gd name="T8" fmla="*/ 1206 w 3200"/>
                <a:gd name="T9" fmla="*/ 3174 h 3618"/>
                <a:gd name="T10" fmla="*/ 1239 w 3200"/>
                <a:gd name="T11" fmla="*/ 3177 h 3618"/>
                <a:gd name="T12" fmla="*/ 1577 w 3200"/>
                <a:gd name="T13" fmla="*/ 3379 h 3618"/>
                <a:gd name="T14" fmla="*/ 1617 w 3200"/>
                <a:gd name="T15" fmla="*/ 3379 h 3618"/>
                <a:gd name="T16" fmla="*/ 2938 w 3200"/>
                <a:gd name="T17" fmla="*/ 2614 h 3618"/>
                <a:gd name="T18" fmla="*/ 2958 w 3200"/>
                <a:gd name="T19" fmla="*/ 2578 h 3618"/>
                <a:gd name="T20" fmla="*/ 2958 w 3200"/>
                <a:gd name="T21" fmla="*/ 1051 h 3618"/>
                <a:gd name="T22" fmla="*/ 2938 w 3200"/>
                <a:gd name="T23" fmla="*/ 1014 h 3618"/>
                <a:gd name="T24" fmla="*/ 1617 w 3200"/>
                <a:gd name="T25" fmla="*/ 252 h 3618"/>
                <a:gd name="T26" fmla="*/ 1577 w 3200"/>
                <a:gd name="T27" fmla="*/ 252 h 3618"/>
                <a:gd name="T28" fmla="*/ 255 w 3200"/>
                <a:gd name="T29" fmla="*/ 1014 h 3618"/>
                <a:gd name="T30" fmla="*/ 235 w 3200"/>
                <a:gd name="T31" fmla="*/ 1051 h 3618"/>
                <a:gd name="T32" fmla="*/ 235 w 3200"/>
                <a:gd name="T33" fmla="*/ 2578 h 3618"/>
                <a:gd name="T34" fmla="*/ 255 w 3200"/>
                <a:gd name="T35" fmla="*/ 2614 h 3618"/>
                <a:gd name="T36" fmla="*/ 616 w 3200"/>
                <a:gd name="T37" fmla="*/ 2823 h 3618"/>
                <a:gd name="T38" fmla="*/ 934 w 3200"/>
                <a:gd name="T39" fmla="*/ 2690 h 3618"/>
                <a:gd name="T40" fmla="*/ 934 w 3200"/>
                <a:gd name="T41" fmla="*/ 1183 h 3618"/>
                <a:gd name="T42" fmla="*/ 974 w 3200"/>
                <a:gd name="T43" fmla="*/ 1143 h 3618"/>
                <a:gd name="T44" fmla="*/ 1143 w 3200"/>
                <a:gd name="T45" fmla="*/ 1143 h 3618"/>
                <a:gd name="T46" fmla="*/ 1183 w 3200"/>
                <a:gd name="T47" fmla="*/ 1183 h 3618"/>
                <a:gd name="T48" fmla="*/ 1183 w 3200"/>
                <a:gd name="T49" fmla="*/ 2690 h 3618"/>
                <a:gd name="T50" fmla="*/ 792 w 3200"/>
                <a:gd name="T51" fmla="*/ 3104 h 3618"/>
                <a:gd name="T52" fmla="*/ 487 w 3200"/>
                <a:gd name="T53" fmla="*/ 3022 h 3618"/>
                <a:gd name="T54" fmla="*/ 139 w 3200"/>
                <a:gd name="T55" fmla="*/ 2823 h 3618"/>
                <a:gd name="T56" fmla="*/ 0 w 3200"/>
                <a:gd name="T57" fmla="*/ 2581 h 3618"/>
                <a:gd name="T58" fmla="*/ 0 w 3200"/>
                <a:gd name="T59" fmla="*/ 1054 h 3618"/>
                <a:gd name="T60" fmla="*/ 139 w 3200"/>
                <a:gd name="T61" fmla="*/ 812 h 3618"/>
                <a:gd name="T62" fmla="*/ 1461 w 3200"/>
                <a:gd name="T63" fmla="*/ 47 h 3618"/>
                <a:gd name="T64" fmla="*/ 1739 w 3200"/>
                <a:gd name="T65" fmla="*/ 47 h 3618"/>
                <a:gd name="T66" fmla="*/ 3061 w 3200"/>
                <a:gd name="T67" fmla="*/ 812 h 3618"/>
                <a:gd name="T68" fmla="*/ 3200 w 3200"/>
                <a:gd name="T69" fmla="*/ 1054 h 3618"/>
                <a:gd name="T70" fmla="*/ 3200 w 3200"/>
                <a:gd name="T71" fmla="*/ 2581 h 3618"/>
                <a:gd name="T72" fmla="*/ 3061 w 3200"/>
                <a:gd name="T73" fmla="*/ 2823 h 3618"/>
                <a:gd name="T74" fmla="*/ 1739 w 3200"/>
                <a:gd name="T75" fmla="*/ 3588 h 3618"/>
                <a:gd name="T76" fmla="*/ 1600 w 3200"/>
                <a:gd name="T77" fmla="*/ 3618 h 3618"/>
                <a:gd name="T78" fmla="*/ 2007 w 3200"/>
                <a:gd name="T79" fmla="*/ 2568 h 3618"/>
                <a:gd name="T80" fmla="*/ 1308 w 3200"/>
                <a:gd name="T81" fmla="*/ 2077 h 3618"/>
                <a:gd name="T82" fmla="*/ 1348 w 3200"/>
                <a:gd name="T83" fmla="*/ 2038 h 3618"/>
                <a:gd name="T84" fmla="*/ 1520 w 3200"/>
                <a:gd name="T85" fmla="*/ 2038 h 3618"/>
                <a:gd name="T86" fmla="*/ 1557 w 3200"/>
                <a:gd name="T87" fmla="*/ 2071 h 3618"/>
                <a:gd name="T88" fmla="*/ 2011 w 3200"/>
                <a:gd name="T89" fmla="*/ 2332 h 3618"/>
                <a:gd name="T90" fmla="*/ 2408 w 3200"/>
                <a:gd name="T91" fmla="*/ 2120 h 3618"/>
                <a:gd name="T92" fmla="*/ 1941 w 3200"/>
                <a:gd name="T93" fmla="*/ 1928 h 3618"/>
                <a:gd name="T94" fmla="*/ 1355 w 3200"/>
                <a:gd name="T95" fmla="*/ 1524 h 3618"/>
                <a:gd name="T96" fmla="*/ 1958 w 3200"/>
                <a:gd name="T97" fmla="*/ 1097 h 3618"/>
                <a:gd name="T98" fmla="*/ 2617 w 3200"/>
                <a:gd name="T99" fmla="*/ 1561 h 3618"/>
                <a:gd name="T100" fmla="*/ 2607 w 3200"/>
                <a:gd name="T101" fmla="*/ 1590 h 3618"/>
                <a:gd name="T102" fmla="*/ 2581 w 3200"/>
                <a:gd name="T103" fmla="*/ 1604 h 3618"/>
                <a:gd name="T104" fmla="*/ 2408 w 3200"/>
                <a:gd name="T105" fmla="*/ 1604 h 3618"/>
                <a:gd name="T106" fmla="*/ 2372 w 3200"/>
                <a:gd name="T107" fmla="*/ 1574 h 3618"/>
                <a:gd name="T108" fmla="*/ 1958 w 3200"/>
                <a:gd name="T109" fmla="*/ 1332 h 3618"/>
                <a:gd name="T110" fmla="*/ 1617 w 3200"/>
                <a:gd name="T111" fmla="*/ 1518 h 3618"/>
                <a:gd name="T112" fmla="*/ 2070 w 3200"/>
                <a:gd name="T113" fmla="*/ 1696 h 3618"/>
                <a:gd name="T114" fmla="*/ 2670 w 3200"/>
                <a:gd name="T115" fmla="*/ 2111 h 3618"/>
                <a:gd name="T116" fmla="*/ 2007 w 3200"/>
                <a:gd name="T117" fmla="*/ 2568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0" h="3618">
                  <a:moveTo>
                    <a:pt x="1600" y="3618"/>
                  </a:moveTo>
                  <a:cubicBezTo>
                    <a:pt x="1550" y="3618"/>
                    <a:pt x="1504" y="3605"/>
                    <a:pt x="1461" y="3581"/>
                  </a:cubicBezTo>
                  <a:lnTo>
                    <a:pt x="1020" y="3320"/>
                  </a:lnTo>
                  <a:cubicBezTo>
                    <a:pt x="954" y="3283"/>
                    <a:pt x="987" y="3270"/>
                    <a:pt x="1007" y="3263"/>
                  </a:cubicBezTo>
                  <a:cubicBezTo>
                    <a:pt x="1096" y="3234"/>
                    <a:pt x="1113" y="3227"/>
                    <a:pt x="1206" y="3174"/>
                  </a:cubicBezTo>
                  <a:cubicBezTo>
                    <a:pt x="1216" y="3167"/>
                    <a:pt x="1229" y="3171"/>
                    <a:pt x="1239" y="3177"/>
                  </a:cubicBezTo>
                  <a:lnTo>
                    <a:pt x="1577" y="3379"/>
                  </a:lnTo>
                  <a:cubicBezTo>
                    <a:pt x="1590" y="3386"/>
                    <a:pt x="1607" y="3386"/>
                    <a:pt x="1617" y="3379"/>
                  </a:cubicBezTo>
                  <a:lnTo>
                    <a:pt x="2938" y="2614"/>
                  </a:lnTo>
                  <a:cubicBezTo>
                    <a:pt x="2952" y="2607"/>
                    <a:pt x="2958" y="2594"/>
                    <a:pt x="2958" y="2578"/>
                  </a:cubicBezTo>
                  <a:lnTo>
                    <a:pt x="2958" y="1051"/>
                  </a:lnTo>
                  <a:cubicBezTo>
                    <a:pt x="2958" y="1034"/>
                    <a:pt x="2952" y="1021"/>
                    <a:pt x="2938" y="1014"/>
                  </a:cubicBezTo>
                  <a:lnTo>
                    <a:pt x="1617" y="252"/>
                  </a:lnTo>
                  <a:cubicBezTo>
                    <a:pt x="1603" y="246"/>
                    <a:pt x="1587" y="246"/>
                    <a:pt x="1577" y="252"/>
                  </a:cubicBezTo>
                  <a:lnTo>
                    <a:pt x="255" y="1014"/>
                  </a:lnTo>
                  <a:cubicBezTo>
                    <a:pt x="242" y="1021"/>
                    <a:pt x="235" y="1037"/>
                    <a:pt x="235" y="1051"/>
                  </a:cubicBezTo>
                  <a:lnTo>
                    <a:pt x="235" y="2578"/>
                  </a:lnTo>
                  <a:cubicBezTo>
                    <a:pt x="235" y="2591"/>
                    <a:pt x="242" y="2607"/>
                    <a:pt x="255" y="2614"/>
                  </a:cubicBezTo>
                  <a:lnTo>
                    <a:pt x="616" y="2823"/>
                  </a:lnTo>
                  <a:cubicBezTo>
                    <a:pt x="812" y="2922"/>
                    <a:pt x="934" y="2806"/>
                    <a:pt x="934" y="2690"/>
                  </a:cubicBezTo>
                  <a:lnTo>
                    <a:pt x="934" y="1183"/>
                  </a:lnTo>
                  <a:cubicBezTo>
                    <a:pt x="934" y="1163"/>
                    <a:pt x="951" y="1143"/>
                    <a:pt x="974" y="1143"/>
                  </a:cubicBezTo>
                  <a:lnTo>
                    <a:pt x="1143" y="1143"/>
                  </a:lnTo>
                  <a:cubicBezTo>
                    <a:pt x="1163" y="1143"/>
                    <a:pt x="1183" y="1160"/>
                    <a:pt x="1183" y="1183"/>
                  </a:cubicBezTo>
                  <a:lnTo>
                    <a:pt x="1183" y="2690"/>
                  </a:lnTo>
                  <a:cubicBezTo>
                    <a:pt x="1183" y="2952"/>
                    <a:pt x="1040" y="3104"/>
                    <a:pt x="792" y="3104"/>
                  </a:cubicBezTo>
                  <a:cubicBezTo>
                    <a:pt x="716" y="3104"/>
                    <a:pt x="656" y="3104"/>
                    <a:pt x="487" y="3022"/>
                  </a:cubicBezTo>
                  <a:lnTo>
                    <a:pt x="139" y="2823"/>
                  </a:lnTo>
                  <a:cubicBezTo>
                    <a:pt x="53" y="2773"/>
                    <a:pt x="0" y="2680"/>
                    <a:pt x="0" y="2581"/>
                  </a:cubicBezTo>
                  <a:lnTo>
                    <a:pt x="0" y="1054"/>
                  </a:lnTo>
                  <a:cubicBezTo>
                    <a:pt x="0" y="954"/>
                    <a:pt x="53" y="862"/>
                    <a:pt x="139" y="812"/>
                  </a:cubicBezTo>
                  <a:lnTo>
                    <a:pt x="1461" y="47"/>
                  </a:lnTo>
                  <a:cubicBezTo>
                    <a:pt x="1544" y="0"/>
                    <a:pt x="1656" y="0"/>
                    <a:pt x="1739" y="47"/>
                  </a:cubicBezTo>
                  <a:lnTo>
                    <a:pt x="3061" y="812"/>
                  </a:lnTo>
                  <a:cubicBezTo>
                    <a:pt x="3147" y="862"/>
                    <a:pt x="3200" y="954"/>
                    <a:pt x="3200" y="1054"/>
                  </a:cubicBezTo>
                  <a:lnTo>
                    <a:pt x="3200" y="2581"/>
                  </a:lnTo>
                  <a:cubicBezTo>
                    <a:pt x="3200" y="2680"/>
                    <a:pt x="3147" y="2773"/>
                    <a:pt x="3061" y="2823"/>
                  </a:cubicBezTo>
                  <a:lnTo>
                    <a:pt x="1739" y="3588"/>
                  </a:lnTo>
                  <a:cubicBezTo>
                    <a:pt x="1696" y="3608"/>
                    <a:pt x="1646" y="3618"/>
                    <a:pt x="1600" y="3618"/>
                  </a:cubicBezTo>
                  <a:close/>
                  <a:moveTo>
                    <a:pt x="2007" y="2568"/>
                  </a:moveTo>
                  <a:cubicBezTo>
                    <a:pt x="1428" y="2568"/>
                    <a:pt x="1308" y="2303"/>
                    <a:pt x="1308" y="2077"/>
                  </a:cubicBezTo>
                  <a:cubicBezTo>
                    <a:pt x="1308" y="2058"/>
                    <a:pt x="1325" y="2038"/>
                    <a:pt x="1348" y="2038"/>
                  </a:cubicBezTo>
                  <a:lnTo>
                    <a:pt x="1520" y="2038"/>
                  </a:lnTo>
                  <a:cubicBezTo>
                    <a:pt x="1540" y="2038"/>
                    <a:pt x="1557" y="2051"/>
                    <a:pt x="1557" y="2071"/>
                  </a:cubicBezTo>
                  <a:cubicBezTo>
                    <a:pt x="1583" y="2246"/>
                    <a:pt x="1660" y="2332"/>
                    <a:pt x="2011" y="2332"/>
                  </a:cubicBezTo>
                  <a:cubicBezTo>
                    <a:pt x="2289" y="2332"/>
                    <a:pt x="2408" y="2270"/>
                    <a:pt x="2408" y="2120"/>
                  </a:cubicBezTo>
                  <a:cubicBezTo>
                    <a:pt x="2408" y="2034"/>
                    <a:pt x="2375" y="1971"/>
                    <a:pt x="1941" y="1928"/>
                  </a:cubicBezTo>
                  <a:cubicBezTo>
                    <a:pt x="1580" y="1892"/>
                    <a:pt x="1355" y="1812"/>
                    <a:pt x="1355" y="1524"/>
                  </a:cubicBezTo>
                  <a:cubicBezTo>
                    <a:pt x="1355" y="1256"/>
                    <a:pt x="1580" y="1097"/>
                    <a:pt x="1958" y="1097"/>
                  </a:cubicBezTo>
                  <a:cubicBezTo>
                    <a:pt x="2382" y="1097"/>
                    <a:pt x="2590" y="1243"/>
                    <a:pt x="2617" y="1561"/>
                  </a:cubicBezTo>
                  <a:cubicBezTo>
                    <a:pt x="2617" y="1571"/>
                    <a:pt x="2614" y="1581"/>
                    <a:pt x="2607" y="1590"/>
                  </a:cubicBezTo>
                  <a:cubicBezTo>
                    <a:pt x="2600" y="1597"/>
                    <a:pt x="2590" y="1604"/>
                    <a:pt x="2581" y="1604"/>
                  </a:cubicBezTo>
                  <a:lnTo>
                    <a:pt x="2408" y="1604"/>
                  </a:lnTo>
                  <a:cubicBezTo>
                    <a:pt x="2392" y="1604"/>
                    <a:pt x="2375" y="1590"/>
                    <a:pt x="2372" y="1574"/>
                  </a:cubicBezTo>
                  <a:cubicBezTo>
                    <a:pt x="2332" y="1392"/>
                    <a:pt x="2229" y="1332"/>
                    <a:pt x="1958" y="1332"/>
                  </a:cubicBezTo>
                  <a:cubicBezTo>
                    <a:pt x="1653" y="1332"/>
                    <a:pt x="1617" y="1438"/>
                    <a:pt x="1617" y="1518"/>
                  </a:cubicBezTo>
                  <a:cubicBezTo>
                    <a:pt x="1617" y="1614"/>
                    <a:pt x="1660" y="1643"/>
                    <a:pt x="2070" y="1696"/>
                  </a:cubicBezTo>
                  <a:cubicBezTo>
                    <a:pt x="2478" y="1749"/>
                    <a:pt x="2670" y="1826"/>
                    <a:pt x="2670" y="2111"/>
                  </a:cubicBezTo>
                  <a:cubicBezTo>
                    <a:pt x="2667" y="2402"/>
                    <a:pt x="2428" y="2568"/>
                    <a:pt x="2007" y="2568"/>
                  </a:cubicBezTo>
                  <a:close/>
                </a:path>
              </a:pathLst>
            </a:custGeom>
            <a:solidFill>
              <a:srgbClr val="539E4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17" name="Freeform 9"/>
          <p:cNvSpPr>
            <a:spLocks noEditPoints="1"/>
          </p:cNvSpPr>
          <p:nvPr/>
        </p:nvSpPr>
        <p:spPr bwMode="auto">
          <a:xfrm>
            <a:off x="5580535" y="1170312"/>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9"/>
          <p:cNvSpPr>
            <a:spLocks noEditPoints="1"/>
          </p:cNvSpPr>
          <p:nvPr/>
        </p:nvSpPr>
        <p:spPr bwMode="auto">
          <a:xfrm>
            <a:off x="5580535" y="1178834"/>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30" name="Group 843"/>
          <p:cNvGrpSpPr>
            <a:grpSpLocks noChangeAspect="1"/>
          </p:cNvGrpSpPr>
          <p:nvPr/>
        </p:nvGrpSpPr>
        <p:grpSpPr bwMode="auto">
          <a:xfrm>
            <a:off x="5588969" y="1671634"/>
            <a:ext cx="292483" cy="292483"/>
            <a:chOff x="3647" y="2957"/>
            <a:chExt cx="386" cy="386"/>
          </a:xfrm>
        </p:grpSpPr>
        <p:sp>
          <p:nvSpPr>
            <p:cNvPr id="331" name="AutoShape 842"/>
            <p:cNvSpPr>
              <a:spLocks noChangeAspect="1" noChangeArrowheads="1" noTextEdit="1"/>
            </p:cNvSpPr>
            <p:nvPr/>
          </p:nvSpPr>
          <p:spPr bwMode="auto">
            <a:xfrm>
              <a:off x="3647" y="2957"/>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844"/>
            <p:cNvSpPr>
              <a:spLocks/>
            </p:cNvSpPr>
            <p:nvPr/>
          </p:nvSpPr>
          <p:spPr bwMode="auto">
            <a:xfrm>
              <a:off x="3647" y="3072"/>
              <a:ext cx="192" cy="270"/>
            </a:xfrm>
            <a:custGeom>
              <a:avLst/>
              <a:gdLst>
                <a:gd name="T0" fmla="*/ 400 w 400"/>
                <a:gd name="T1" fmla="*/ 560 h 560"/>
                <a:gd name="T2" fmla="*/ 0 w 400"/>
                <a:gd name="T3" fmla="*/ 320 h 560"/>
                <a:gd name="T4" fmla="*/ 0 w 400"/>
                <a:gd name="T5" fmla="*/ 0 h 560"/>
                <a:gd name="T6" fmla="*/ 400 w 400"/>
                <a:gd name="T7" fmla="*/ 240 h 560"/>
                <a:gd name="T8" fmla="*/ 400 w 400"/>
                <a:gd name="T9" fmla="*/ 560 h 560"/>
              </a:gdLst>
              <a:ahLst/>
              <a:cxnLst>
                <a:cxn ang="0">
                  <a:pos x="T0" y="T1"/>
                </a:cxn>
                <a:cxn ang="0">
                  <a:pos x="T2" y="T3"/>
                </a:cxn>
                <a:cxn ang="0">
                  <a:pos x="T4" y="T5"/>
                </a:cxn>
                <a:cxn ang="0">
                  <a:pos x="T6" y="T7"/>
                </a:cxn>
                <a:cxn ang="0">
                  <a:pos x="T8" y="T9"/>
                </a:cxn>
              </a:cxnLst>
              <a:rect l="0" t="0" r="r" b="b"/>
              <a:pathLst>
                <a:path w="400" h="560">
                  <a:moveTo>
                    <a:pt x="400" y="560"/>
                  </a:moveTo>
                  <a:lnTo>
                    <a:pt x="0" y="320"/>
                  </a:lnTo>
                  <a:lnTo>
                    <a:pt x="0" y="0"/>
                  </a:lnTo>
                  <a:lnTo>
                    <a:pt x="400" y="240"/>
                  </a:lnTo>
                  <a:lnTo>
                    <a:pt x="400" y="56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845"/>
            <p:cNvSpPr>
              <a:spLocks/>
            </p:cNvSpPr>
            <p:nvPr/>
          </p:nvSpPr>
          <p:spPr bwMode="auto">
            <a:xfrm>
              <a:off x="3839" y="3072"/>
              <a:ext cx="193" cy="270"/>
            </a:xfrm>
            <a:custGeom>
              <a:avLst/>
              <a:gdLst>
                <a:gd name="T0" fmla="*/ 0 w 400"/>
                <a:gd name="T1" fmla="*/ 240 h 560"/>
                <a:gd name="T2" fmla="*/ 0 w 400"/>
                <a:gd name="T3" fmla="*/ 560 h 560"/>
                <a:gd name="T4" fmla="*/ 400 w 400"/>
                <a:gd name="T5" fmla="*/ 320 h 560"/>
                <a:gd name="T6" fmla="*/ 400 w 400"/>
                <a:gd name="T7" fmla="*/ 0 h 560"/>
                <a:gd name="T8" fmla="*/ 0 w 400"/>
                <a:gd name="T9" fmla="*/ 240 h 560"/>
              </a:gdLst>
              <a:ahLst/>
              <a:cxnLst>
                <a:cxn ang="0">
                  <a:pos x="T0" y="T1"/>
                </a:cxn>
                <a:cxn ang="0">
                  <a:pos x="T2" y="T3"/>
                </a:cxn>
                <a:cxn ang="0">
                  <a:pos x="T4" y="T5"/>
                </a:cxn>
                <a:cxn ang="0">
                  <a:pos x="T6" y="T7"/>
                </a:cxn>
                <a:cxn ang="0">
                  <a:pos x="T8" y="T9"/>
                </a:cxn>
              </a:cxnLst>
              <a:rect l="0" t="0" r="r" b="b"/>
              <a:pathLst>
                <a:path w="400" h="560">
                  <a:moveTo>
                    <a:pt x="0" y="240"/>
                  </a:moveTo>
                  <a:lnTo>
                    <a:pt x="0" y="560"/>
                  </a:lnTo>
                  <a:lnTo>
                    <a:pt x="400" y="320"/>
                  </a:lnTo>
                  <a:lnTo>
                    <a:pt x="400" y="0"/>
                  </a:lnTo>
                  <a:lnTo>
                    <a:pt x="0" y="240"/>
                  </a:lnTo>
                  <a:close/>
                </a:path>
              </a:pathLst>
            </a:custGeom>
            <a:solidFill>
              <a:srgbClr val="FED0A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846"/>
            <p:cNvSpPr>
              <a:spLocks/>
            </p:cNvSpPr>
            <p:nvPr/>
          </p:nvSpPr>
          <p:spPr bwMode="auto">
            <a:xfrm>
              <a:off x="3647" y="2957"/>
              <a:ext cx="385" cy="231"/>
            </a:xfrm>
            <a:custGeom>
              <a:avLst/>
              <a:gdLst>
                <a:gd name="T0" fmla="*/ 0 w 800"/>
                <a:gd name="T1" fmla="*/ 240 h 480"/>
                <a:gd name="T2" fmla="*/ 400 w 800"/>
                <a:gd name="T3" fmla="*/ 480 h 480"/>
                <a:gd name="T4" fmla="*/ 800 w 800"/>
                <a:gd name="T5" fmla="*/ 240 h 480"/>
                <a:gd name="T6" fmla="*/ 400 w 800"/>
                <a:gd name="T7" fmla="*/ 0 h 480"/>
                <a:gd name="T8" fmla="*/ 0 w 800"/>
                <a:gd name="T9" fmla="*/ 240 h 480"/>
              </a:gdLst>
              <a:ahLst/>
              <a:cxnLst>
                <a:cxn ang="0">
                  <a:pos x="T0" y="T1"/>
                </a:cxn>
                <a:cxn ang="0">
                  <a:pos x="T2" y="T3"/>
                </a:cxn>
                <a:cxn ang="0">
                  <a:pos x="T4" y="T5"/>
                </a:cxn>
                <a:cxn ang="0">
                  <a:pos x="T6" y="T7"/>
                </a:cxn>
                <a:cxn ang="0">
                  <a:pos x="T8" y="T9"/>
                </a:cxn>
              </a:cxnLst>
              <a:rect l="0" t="0" r="r" b="b"/>
              <a:pathLst>
                <a:path w="800" h="480">
                  <a:moveTo>
                    <a:pt x="0" y="240"/>
                  </a:moveTo>
                  <a:lnTo>
                    <a:pt x="400" y="480"/>
                  </a:lnTo>
                  <a:lnTo>
                    <a:pt x="800" y="240"/>
                  </a:lnTo>
                  <a:lnTo>
                    <a:pt x="400" y="0"/>
                  </a:lnTo>
                  <a:lnTo>
                    <a:pt x="0" y="24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847"/>
            <p:cNvSpPr>
              <a:spLocks/>
            </p:cNvSpPr>
            <p:nvPr/>
          </p:nvSpPr>
          <p:spPr bwMode="auto">
            <a:xfrm>
              <a:off x="3725" y="3004"/>
              <a:ext cx="228" cy="137"/>
            </a:xfrm>
            <a:custGeom>
              <a:avLst/>
              <a:gdLst>
                <a:gd name="T0" fmla="*/ 473 w 473"/>
                <a:gd name="T1" fmla="*/ 240 h 285"/>
                <a:gd name="T2" fmla="*/ 75 w 473"/>
                <a:gd name="T3" fmla="*/ 0 h 285"/>
                <a:gd name="T4" fmla="*/ 0 w 473"/>
                <a:gd name="T5" fmla="*/ 45 h 285"/>
                <a:gd name="T6" fmla="*/ 400 w 473"/>
                <a:gd name="T7" fmla="*/ 285 h 285"/>
                <a:gd name="T8" fmla="*/ 473 w 473"/>
                <a:gd name="T9" fmla="*/ 240 h 285"/>
              </a:gdLst>
              <a:ahLst/>
              <a:cxnLst>
                <a:cxn ang="0">
                  <a:pos x="T0" y="T1"/>
                </a:cxn>
                <a:cxn ang="0">
                  <a:pos x="T2" y="T3"/>
                </a:cxn>
                <a:cxn ang="0">
                  <a:pos x="T4" y="T5"/>
                </a:cxn>
                <a:cxn ang="0">
                  <a:pos x="T6" y="T7"/>
                </a:cxn>
                <a:cxn ang="0">
                  <a:pos x="T8" y="T9"/>
                </a:cxn>
              </a:cxnLst>
              <a:rect l="0" t="0" r="r" b="b"/>
              <a:pathLst>
                <a:path w="473" h="285">
                  <a:moveTo>
                    <a:pt x="473" y="240"/>
                  </a:moveTo>
                  <a:lnTo>
                    <a:pt x="75" y="0"/>
                  </a:lnTo>
                  <a:lnTo>
                    <a:pt x="0" y="45"/>
                  </a:lnTo>
                  <a:lnTo>
                    <a:pt x="400" y="285"/>
                  </a:lnTo>
                  <a:lnTo>
                    <a:pt x="473" y="240"/>
                  </a:lnTo>
                  <a:close/>
                </a:path>
              </a:pathLst>
            </a:custGeom>
            <a:solidFill>
              <a:srgbClr val="89664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848"/>
            <p:cNvSpPr>
              <a:spLocks/>
            </p:cNvSpPr>
            <p:nvPr/>
          </p:nvSpPr>
          <p:spPr bwMode="auto">
            <a:xfrm>
              <a:off x="3805" y="2971"/>
              <a:ext cx="78" cy="48"/>
            </a:xfrm>
            <a:custGeom>
              <a:avLst/>
              <a:gdLst>
                <a:gd name="T0" fmla="*/ 162 w 162"/>
                <a:gd name="T1" fmla="*/ 55 h 99"/>
                <a:gd name="T2" fmla="*/ 73 w 162"/>
                <a:gd name="T3" fmla="*/ 0 h 99"/>
                <a:gd name="T4" fmla="*/ 0 w 162"/>
                <a:gd name="T5" fmla="*/ 45 h 99"/>
                <a:gd name="T6" fmla="*/ 89 w 162"/>
                <a:gd name="T7" fmla="*/ 99 h 99"/>
                <a:gd name="T8" fmla="*/ 162 w 162"/>
                <a:gd name="T9" fmla="*/ 55 h 99"/>
              </a:gdLst>
              <a:ahLst/>
              <a:cxnLst>
                <a:cxn ang="0">
                  <a:pos x="T0" y="T1"/>
                </a:cxn>
                <a:cxn ang="0">
                  <a:pos x="T2" y="T3"/>
                </a:cxn>
                <a:cxn ang="0">
                  <a:pos x="T4" y="T5"/>
                </a:cxn>
                <a:cxn ang="0">
                  <a:pos x="T6" y="T7"/>
                </a:cxn>
                <a:cxn ang="0">
                  <a:pos x="T8" y="T9"/>
                </a:cxn>
              </a:cxnLst>
              <a:rect l="0" t="0" r="r" b="b"/>
              <a:pathLst>
                <a:path w="162" h="99">
                  <a:moveTo>
                    <a:pt x="162" y="55"/>
                  </a:moveTo>
                  <a:lnTo>
                    <a:pt x="73" y="0"/>
                  </a:lnTo>
                  <a:lnTo>
                    <a:pt x="0" y="45"/>
                  </a:lnTo>
                  <a:lnTo>
                    <a:pt x="89" y="99"/>
                  </a:lnTo>
                  <a:lnTo>
                    <a:pt x="162" y="55"/>
                  </a:lnTo>
                  <a:close/>
                </a:path>
              </a:pathLst>
            </a:custGeom>
            <a:solidFill>
              <a:srgbClr val="D0D0D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849"/>
            <p:cNvSpPr>
              <a:spLocks/>
            </p:cNvSpPr>
            <p:nvPr/>
          </p:nvSpPr>
          <p:spPr bwMode="auto">
            <a:xfrm>
              <a:off x="3919" y="3120"/>
              <a:ext cx="33" cy="76"/>
            </a:xfrm>
            <a:custGeom>
              <a:avLst/>
              <a:gdLst>
                <a:gd name="T0" fmla="*/ 70 w 70"/>
                <a:gd name="T1" fmla="*/ 0 h 157"/>
                <a:gd name="T2" fmla="*/ 0 w 70"/>
                <a:gd name="T3" fmla="*/ 42 h 157"/>
                <a:gd name="T4" fmla="*/ 0 w 70"/>
                <a:gd name="T5" fmla="*/ 157 h 157"/>
                <a:gd name="T6" fmla="*/ 70 w 70"/>
                <a:gd name="T7" fmla="*/ 115 h 157"/>
                <a:gd name="T8" fmla="*/ 70 w 70"/>
                <a:gd name="T9" fmla="*/ 0 h 157"/>
              </a:gdLst>
              <a:ahLst/>
              <a:cxnLst>
                <a:cxn ang="0">
                  <a:pos x="T0" y="T1"/>
                </a:cxn>
                <a:cxn ang="0">
                  <a:pos x="T2" y="T3"/>
                </a:cxn>
                <a:cxn ang="0">
                  <a:pos x="T4" y="T5"/>
                </a:cxn>
                <a:cxn ang="0">
                  <a:pos x="T6" y="T7"/>
                </a:cxn>
                <a:cxn ang="0">
                  <a:pos x="T8" y="T9"/>
                </a:cxn>
              </a:cxnLst>
              <a:rect l="0" t="0" r="r" b="b"/>
              <a:pathLst>
                <a:path w="70" h="157">
                  <a:moveTo>
                    <a:pt x="70" y="0"/>
                  </a:moveTo>
                  <a:lnTo>
                    <a:pt x="0" y="42"/>
                  </a:lnTo>
                  <a:lnTo>
                    <a:pt x="0" y="157"/>
                  </a:lnTo>
                  <a:lnTo>
                    <a:pt x="70" y="115"/>
                  </a:lnTo>
                  <a:lnTo>
                    <a:pt x="70" y="0"/>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850"/>
            <p:cNvSpPr>
              <a:spLocks/>
            </p:cNvSpPr>
            <p:nvPr/>
          </p:nvSpPr>
          <p:spPr bwMode="auto">
            <a:xfrm>
              <a:off x="3988" y="3090"/>
              <a:ext cx="35" cy="76"/>
            </a:xfrm>
            <a:custGeom>
              <a:avLst/>
              <a:gdLst>
                <a:gd name="T0" fmla="*/ 71 w 71"/>
                <a:gd name="T1" fmla="*/ 0 h 158"/>
                <a:gd name="T2" fmla="*/ 0 w 71"/>
                <a:gd name="T3" fmla="*/ 43 h 158"/>
                <a:gd name="T4" fmla="*/ 0 w 71"/>
                <a:gd name="T5" fmla="*/ 158 h 158"/>
                <a:gd name="T6" fmla="*/ 71 w 71"/>
                <a:gd name="T7" fmla="*/ 115 h 158"/>
                <a:gd name="T8" fmla="*/ 71 w 71"/>
                <a:gd name="T9" fmla="*/ 0 h 158"/>
              </a:gdLst>
              <a:ahLst/>
              <a:cxnLst>
                <a:cxn ang="0">
                  <a:pos x="T0" y="T1"/>
                </a:cxn>
                <a:cxn ang="0">
                  <a:pos x="T2" y="T3"/>
                </a:cxn>
                <a:cxn ang="0">
                  <a:pos x="T4" y="T5"/>
                </a:cxn>
                <a:cxn ang="0">
                  <a:pos x="T6" y="T7"/>
                </a:cxn>
                <a:cxn ang="0">
                  <a:pos x="T8" y="T9"/>
                </a:cxn>
              </a:cxnLst>
              <a:rect l="0" t="0" r="r" b="b"/>
              <a:pathLst>
                <a:path w="71" h="158">
                  <a:moveTo>
                    <a:pt x="71" y="0"/>
                  </a:moveTo>
                  <a:lnTo>
                    <a:pt x="0" y="43"/>
                  </a:lnTo>
                  <a:lnTo>
                    <a:pt x="0" y="158"/>
                  </a:lnTo>
                  <a:lnTo>
                    <a:pt x="71" y="115"/>
                  </a:lnTo>
                  <a:lnTo>
                    <a:pt x="71"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851"/>
            <p:cNvSpPr>
              <a:spLocks/>
            </p:cNvSpPr>
            <p:nvPr/>
          </p:nvSpPr>
          <p:spPr bwMode="auto">
            <a:xfrm>
              <a:off x="3851" y="3219"/>
              <a:ext cx="46" cy="103"/>
            </a:xfrm>
            <a:custGeom>
              <a:avLst/>
              <a:gdLst>
                <a:gd name="T0" fmla="*/ 96 w 96"/>
                <a:gd name="T1" fmla="*/ 0 h 215"/>
                <a:gd name="T2" fmla="*/ 0 w 96"/>
                <a:gd name="T3" fmla="*/ 57 h 215"/>
                <a:gd name="T4" fmla="*/ 0 w 96"/>
                <a:gd name="T5" fmla="*/ 215 h 215"/>
                <a:gd name="T6" fmla="*/ 96 w 96"/>
                <a:gd name="T7" fmla="*/ 156 h 215"/>
                <a:gd name="T8" fmla="*/ 96 w 96"/>
                <a:gd name="T9" fmla="*/ 0 h 215"/>
              </a:gdLst>
              <a:ahLst/>
              <a:cxnLst>
                <a:cxn ang="0">
                  <a:pos x="T0" y="T1"/>
                </a:cxn>
                <a:cxn ang="0">
                  <a:pos x="T2" y="T3"/>
                </a:cxn>
                <a:cxn ang="0">
                  <a:pos x="T4" y="T5"/>
                </a:cxn>
                <a:cxn ang="0">
                  <a:pos x="T6" y="T7"/>
                </a:cxn>
                <a:cxn ang="0">
                  <a:pos x="T8" y="T9"/>
                </a:cxn>
              </a:cxnLst>
              <a:rect l="0" t="0" r="r" b="b"/>
              <a:pathLst>
                <a:path w="96" h="215">
                  <a:moveTo>
                    <a:pt x="96" y="0"/>
                  </a:moveTo>
                  <a:lnTo>
                    <a:pt x="0" y="57"/>
                  </a:lnTo>
                  <a:lnTo>
                    <a:pt x="0" y="215"/>
                  </a:lnTo>
                  <a:lnTo>
                    <a:pt x="96" y="156"/>
                  </a:lnTo>
                  <a:lnTo>
                    <a:pt x="96"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852"/>
            <p:cNvSpPr>
              <a:spLocks/>
            </p:cNvSpPr>
            <p:nvPr/>
          </p:nvSpPr>
          <p:spPr bwMode="auto">
            <a:xfrm>
              <a:off x="3919" y="3219"/>
              <a:ext cx="33" cy="75"/>
            </a:xfrm>
            <a:custGeom>
              <a:avLst/>
              <a:gdLst>
                <a:gd name="T0" fmla="*/ 0 w 70"/>
                <a:gd name="T1" fmla="*/ 157 h 157"/>
                <a:gd name="T2" fmla="*/ 70 w 70"/>
                <a:gd name="T3" fmla="*/ 115 h 157"/>
                <a:gd name="T4" fmla="*/ 70 w 70"/>
                <a:gd name="T5" fmla="*/ 0 h 157"/>
                <a:gd name="T6" fmla="*/ 0 w 70"/>
                <a:gd name="T7" fmla="*/ 42 h 157"/>
                <a:gd name="T8" fmla="*/ 0 w 70"/>
                <a:gd name="T9" fmla="*/ 157 h 157"/>
              </a:gdLst>
              <a:ahLst/>
              <a:cxnLst>
                <a:cxn ang="0">
                  <a:pos x="T0" y="T1"/>
                </a:cxn>
                <a:cxn ang="0">
                  <a:pos x="T2" y="T3"/>
                </a:cxn>
                <a:cxn ang="0">
                  <a:pos x="T4" y="T5"/>
                </a:cxn>
                <a:cxn ang="0">
                  <a:pos x="T6" y="T7"/>
                </a:cxn>
                <a:cxn ang="0">
                  <a:pos x="T8" y="T9"/>
                </a:cxn>
              </a:cxnLst>
              <a:rect l="0" t="0" r="r" b="b"/>
              <a:pathLst>
                <a:path w="70" h="157">
                  <a:moveTo>
                    <a:pt x="0" y="157"/>
                  </a:moveTo>
                  <a:lnTo>
                    <a:pt x="70" y="115"/>
                  </a:lnTo>
                  <a:lnTo>
                    <a:pt x="70" y="0"/>
                  </a:lnTo>
                  <a:lnTo>
                    <a:pt x="0" y="42"/>
                  </a:lnTo>
                  <a:lnTo>
                    <a:pt x="0" y="157"/>
                  </a:lnTo>
                  <a:close/>
                </a:path>
              </a:pathLst>
            </a:custGeom>
            <a:solidFill>
              <a:srgbClr val="D3976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5" name="Freeform 9"/>
          <p:cNvSpPr>
            <a:spLocks noEditPoints="1"/>
          </p:cNvSpPr>
          <p:nvPr/>
        </p:nvSpPr>
        <p:spPr bwMode="auto">
          <a:xfrm>
            <a:off x="5131585" y="3213426"/>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9"/>
          <p:cNvSpPr>
            <a:spLocks noEditPoints="1"/>
          </p:cNvSpPr>
          <p:nvPr/>
        </p:nvSpPr>
        <p:spPr bwMode="auto">
          <a:xfrm>
            <a:off x="6437101" y="3213425"/>
            <a:ext cx="307279" cy="307279"/>
          </a:xfrm>
          <a:custGeom>
            <a:avLst/>
            <a:gdLst>
              <a:gd name="T0" fmla="*/ 6400 w 6400"/>
              <a:gd name="T1" fmla="*/ 3600 h 6400"/>
              <a:gd name="T2" fmla="*/ 6400 w 6400"/>
              <a:gd name="T3" fmla="*/ 2800 h 6400"/>
              <a:gd name="T4" fmla="*/ 5536 w 6400"/>
              <a:gd name="T5" fmla="*/ 2656 h 6400"/>
              <a:gd name="T6" fmla="*/ 5236 w 6400"/>
              <a:gd name="T7" fmla="*/ 1934 h 6400"/>
              <a:gd name="T8" fmla="*/ 5746 w 6400"/>
              <a:gd name="T9" fmla="*/ 1220 h 6400"/>
              <a:gd name="T10" fmla="*/ 5180 w 6400"/>
              <a:gd name="T11" fmla="*/ 655 h 6400"/>
              <a:gd name="T12" fmla="*/ 4466 w 6400"/>
              <a:gd name="T13" fmla="*/ 1164 h 6400"/>
              <a:gd name="T14" fmla="*/ 3744 w 6400"/>
              <a:gd name="T15" fmla="*/ 864 h 6400"/>
              <a:gd name="T16" fmla="*/ 3600 w 6400"/>
              <a:gd name="T17" fmla="*/ 0 h 6400"/>
              <a:gd name="T18" fmla="*/ 2800 w 6400"/>
              <a:gd name="T19" fmla="*/ 0 h 6400"/>
              <a:gd name="T20" fmla="*/ 2656 w 6400"/>
              <a:gd name="T21" fmla="*/ 864 h 6400"/>
              <a:gd name="T22" fmla="*/ 1934 w 6400"/>
              <a:gd name="T23" fmla="*/ 1164 h 6400"/>
              <a:gd name="T24" fmla="*/ 1220 w 6400"/>
              <a:gd name="T25" fmla="*/ 655 h 6400"/>
              <a:gd name="T26" fmla="*/ 654 w 6400"/>
              <a:gd name="T27" fmla="*/ 1220 h 6400"/>
              <a:gd name="T28" fmla="*/ 1164 w 6400"/>
              <a:gd name="T29" fmla="*/ 1934 h 6400"/>
              <a:gd name="T30" fmla="*/ 864 w 6400"/>
              <a:gd name="T31" fmla="*/ 2656 h 6400"/>
              <a:gd name="T32" fmla="*/ 0 w 6400"/>
              <a:gd name="T33" fmla="*/ 2800 h 6400"/>
              <a:gd name="T34" fmla="*/ 0 w 6400"/>
              <a:gd name="T35" fmla="*/ 3600 h 6400"/>
              <a:gd name="T36" fmla="*/ 864 w 6400"/>
              <a:gd name="T37" fmla="*/ 3744 h 6400"/>
              <a:gd name="T38" fmla="*/ 1164 w 6400"/>
              <a:gd name="T39" fmla="*/ 4466 h 6400"/>
              <a:gd name="T40" fmla="*/ 654 w 6400"/>
              <a:gd name="T41" fmla="*/ 5180 h 6400"/>
              <a:gd name="T42" fmla="*/ 1220 w 6400"/>
              <a:gd name="T43" fmla="*/ 5746 h 6400"/>
              <a:gd name="T44" fmla="*/ 1934 w 6400"/>
              <a:gd name="T45" fmla="*/ 5236 h 6400"/>
              <a:gd name="T46" fmla="*/ 2656 w 6400"/>
              <a:gd name="T47" fmla="*/ 5536 h 6400"/>
              <a:gd name="T48" fmla="*/ 2800 w 6400"/>
              <a:gd name="T49" fmla="*/ 6400 h 6400"/>
              <a:gd name="T50" fmla="*/ 3600 w 6400"/>
              <a:gd name="T51" fmla="*/ 6400 h 6400"/>
              <a:gd name="T52" fmla="*/ 3744 w 6400"/>
              <a:gd name="T53" fmla="*/ 5536 h 6400"/>
              <a:gd name="T54" fmla="*/ 4466 w 6400"/>
              <a:gd name="T55" fmla="*/ 5236 h 6400"/>
              <a:gd name="T56" fmla="*/ 5180 w 6400"/>
              <a:gd name="T57" fmla="*/ 5746 h 6400"/>
              <a:gd name="T58" fmla="*/ 5746 w 6400"/>
              <a:gd name="T59" fmla="*/ 5180 h 6400"/>
              <a:gd name="T60" fmla="*/ 5236 w 6400"/>
              <a:gd name="T61" fmla="*/ 4466 h 6400"/>
              <a:gd name="T62" fmla="*/ 5536 w 6400"/>
              <a:gd name="T63" fmla="*/ 3744 h 6400"/>
              <a:gd name="T64" fmla="*/ 6400 w 6400"/>
              <a:gd name="T65" fmla="*/ 3600 h 6400"/>
              <a:gd name="T66" fmla="*/ 3200 w 6400"/>
              <a:gd name="T67" fmla="*/ 4800 h 6400"/>
              <a:gd name="T68" fmla="*/ 1600 w 6400"/>
              <a:gd name="T69" fmla="*/ 3200 h 6400"/>
              <a:gd name="T70" fmla="*/ 3200 w 6400"/>
              <a:gd name="T71" fmla="*/ 1600 h 6400"/>
              <a:gd name="T72" fmla="*/ 4800 w 6400"/>
              <a:gd name="T73" fmla="*/ 3200 h 6400"/>
              <a:gd name="T74" fmla="*/ 3200 w 6400"/>
              <a:gd name="T75" fmla="*/ 4800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0" h="6400">
                <a:moveTo>
                  <a:pt x="6400" y="3600"/>
                </a:moveTo>
                <a:lnTo>
                  <a:pt x="6400" y="2800"/>
                </a:lnTo>
                <a:lnTo>
                  <a:pt x="5536" y="2656"/>
                </a:lnTo>
                <a:cubicBezTo>
                  <a:pt x="5475" y="2396"/>
                  <a:pt x="5373" y="2154"/>
                  <a:pt x="5236" y="1934"/>
                </a:cubicBezTo>
                <a:lnTo>
                  <a:pt x="5746" y="1220"/>
                </a:lnTo>
                <a:lnTo>
                  <a:pt x="5180" y="655"/>
                </a:lnTo>
                <a:lnTo>
                  <a:pt x="4466" y="1164"/>
                </a:lnTo>
                <a:cubicBezTo>
                  <a:pt x="4246" y="1027"/>
                  <a:pt x="4004" y="925"/>
                  <a:pt x="3744" y="864"/>
                </a:cubicBezTo>
                <a:lnTo>
                  <a:pt x="3600" y="0"/>
                </a:lnTo>
                <a:lnTo>
                  <a:pt x="2800" y="0"/>
                </a:lnTo>
                <a:lnTo>
                  <a:pt x="2656" y="864"/>
                </a:lnTo>
                <a:cubicBezTo>
                  <a:pt x="2396" y="925"/>
                  <a:pt x="2154" y="1027"/>
                  <a:pt x="1934" y="1164"/>
                </a:cubicBezTo>
                <a:lnTo>
                  <a:pt x="1220" y="655"/>
                </a:lnTo>
                <a:lnTo>
                  <a:pt x="654" y="1220"/>
                </a:lnTo>
                <a:lnTo>
                  <a:pt x="1164" y="1934"/>
                </a:lnTo>
                <a:cubicBezTo>
                  <a:pt x="1027" y="2153"/>
                  <a:pt x="925" y="2396"/>
                  <a:pt x="864" y="2656"/>
                </a:cubicBezTo>
                <a:lnTo>
                  <a:pt x="0" y="2800"/>
                </a:lnTo>
                <a:lnTo>
                  <a:pt x="0" y="3600"/>
                </a:lnTo>
                <a:lnTo>
                  <a:pt x="864" y="3744"/>
                </a:lnTo>
                <a:cubicBezTo>
                  <a:pt x="925" y="4004"/>
                  <a:pt x="1027" y="4246"/>
                  <a:pt x="1164" y="4466"/>
                </a:cubicBezTo>
                <a:lnTo>
                  <a:pt x="654" y="5180"/>
                </a:lnTo>
                <a:lnTo>
                  <a:pt x="1220" y="5746"/>
                </a:lnTo>
                <a:lnTo>
                  <a:pt x="1934" y="5236"/>
                </a:lnTo>
                <a:cubicBezTo>
                  <a:pt x="2154" y="5373"/>
                  <a:pt x="2396" y="5475"/>
                  <a:pt x="2656" y="5536"/>
                </a:cubicBezTo>
                <a:lnTo>
                  <a:pt x="2800" y="6400"/>
                </a:lnTo>
                <a:lnTo>
                  <a:pt x="3600" y="6400"/>
                </a:lnTo>
                <a:lnTo>
                  <a:pt x="3744" y="5536"/>
                </a:lnTo>
                <a:cubicBezTo>
                  <a:pt x="4004" y="5475"/>
                  <a:pt x="4246" y="5373"/>
                  <a:pt x="4466" y="5236"/>
                </a:cubicBezTo>
                <a:lnTo>
                  <a:pt x="5180" y="5746"/>
                </a:lnTo>
                <a:lnTo>
                  <a:pt x="5746" y="5180"/>
                </a:lnTo>
                <a:lnTo>
                  <a:pt x="5236" y="4466"/>
                </a:lnTo>
                <a:cubicBezTo>
                  <a:pt x="5373" y="4246"/>
                  <a:pt x="5475" y="4004"/>
                  <a:pt x="5536" y="3744"/>
                </a:cubicBezTo>
                <a:lnTo>
                  <a:pt x="6400" y="3600"/>
                </a:lnTo>
                <a:close/>
                <a:moveTo>
                  <a:pt x="3200" y="4800"/>
                </a:moveTo>
                <a:cubicBezTo>
                  <a:pt x="2316" y="4800"/>
                  <a:pt x="1600" y="4084"/>
                  <a:pt x="1600" y="3200"/>
                </a:cubicBezTo>
                <a:cubicBezTo>
                  <a:pt x="1600" y="2316"/>
                  <a:pt x="2316" y="1600"/>
                  <a:pt x="3200" y="1600"/>
                </a:cubicBezTo>
                <a:cubicBezTo>
                  <a:pt x="4084" y="1600"/>
                  <a:pt x="4800" y="2316"/>
                  <a:pt x="4800" y="3200"/>
                </a:cubicBezTo>
                <a:cubicBezTo>
                  <a:pt x="4800" y="4084"/>
                  <a:pt x="4084" y="4800"/>
                  <a:pt x="3200" y="4800"/>
                </a:cubicBezTo>
                <a:close/>
              </a:path>
            </a:pathLst>
          </a:custGeom>
          <a:solidFill>
            <a:schemeClr val="accent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347" name="Straight Arrow Connector 346"/>
          <p:cNvCxnSpPr/>
          <p:nvPr/>
        </p:nvCxnSpPr>
        <p:spPr>
          <a:xfrm flipH="1" flipV="1">
            <a:off x="3233220" y="2941071"/>
            <a:ext cx="1364466" cy="3789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8" name="Group 178"/>
          <p:cNvGrpSpPr>
            <a:grpSpLocks noChangeAspect="1"/>
          </p:cNvGrpSpPr>
          <p:nvPr/>
        </p:nvGrpSpPr>
        <p:grpSpPr bwMode="auto">
          <a:xfrm>
            <a:off x="5120175" y="3153748"/>
            <a:ext cx="346554" cy="379446"/>
            <a:chOff x="2150" y="2268"/>
            <a:chExt cx="295" cy="323"/>
          </a:xfrm>
        </p:grpSpPr>
        <p:sp>
          <p:nvSpPr>
            <p:cNvPr id="349"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2" name="Group 178"/>
          <p:cNvGrpSpPr>
            <a:grpSpLocks noChangeAspect="1"/>
          </p:cNvGrpSpPr>
          <p:nvPr/>
        </p:nvGrpSpPr>
        <p:grpSpPr bwMode="auto">
          <a:xfrm>
            <a:off x="6439248" y="3166134"/>
            <a:ext cx="346554" cy="379446"/>
            <a:chOff x="2150" y="2268"/>
            <a:chExt cx="295" cy="323"/>
          </a:xfrm>
        </p:grpSpPr>
        <p:sp>
          <p:nvSpPr>
            <p:cNvPr id="353" name="AutoShape 177"/>
            <p:cNvSpPr>
              <a:spLocks noChangeAspect="1" noChangeArrowheads="1" noTextEdit="1"/>
            </p:cNvSpPr>
            <p:nvPr/>
          </p:nvSpPr>
          <p:spPr bwMode="auto">
            <a:xfrm>
              <a:off x="2150" y="2268"/>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79"/>
            <p:cNvSpPr>
              <a:spLocks/>
            </p:cNvSpPr>
            <p:nvPr/>
          </p:nvSpPr>
          <p:spPr bwMode="auto">
            <a:xfrm>
              <a:off x="2165" y="2276"/>
              <a:ext cx="256" cy="270"/>
            </a:xfrm>
            <a:custGeom>
              <a:avLst/>
              <a:gdLst>
                <a:gd name="T0" fmla="*/ 532 w 532"/>
                <a:gd name="T1" fmla="*/ 297 h 562"/>
                <a:gd name="T2" fmla="*/ 515 w 532"/>
                <a:gd name="T3" fmla="*/ 205 h 562"/>
                <a:gd name="T4" fmla="*/ 416 w 532"/>
                <a:gd name="T5" fmla="*/ 312 h 562"/>
                <a:gd name="T6" fmla="*/ 404 w 532"/>
                <a:gd name="T7" fmla="*/ 185 h 562"/>
                <a:gd name="T8" fmla="*/ 296 w 532"/>
                <a:gd name="T9" fmla="*/ 0 h 562"/>
                <a:gd name="T10" fmla="*/ 259 w 532"/>
                <a:gd name="T11" fmla="*/ 143 h 562"/>
                <a:gd name="T12" fmla="*/ 186 w 532"/>
                <a:gd name="T13" fmla="*/ 33 h 562"/>
                <a:gd name="T14" fmla="*/ 150 w 532"/>
                <a:gd name="T15" fmla="*/ 173 h 562"/>
                <a:gd name="T16" fmla="*/ 110 w 532"/>
                <a:gd name="T17" fmla="*/ 255 h 562"/>
                <a:gd name="T18" fmla="*/ 63 w 532"/>
                <a:gd name="T19" fmla="*/ 125 h 562"/>
                <a:gd name="T20" fmla="*/ 0 w 532"/>
                <a:gd name="T21" fmla="*/ 297 h 562"/>
                <a:gd name="T22" fmla="*/ 266 w 532"/>
                <a:gd name="T23" fmla="*/ 562 h 562"/>
                <a:gd name="T24" fmla="*/ 532 w 532"/>
                <a:gd name="T25" fmla="*/ 29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562">
                  <a:moveTo>
                    <a:pt x="532" y="297"/>
                  </a:moveTo>
                  <a:cubicBezTo>
                    <a:pt x="532" y="264"/>
                    <a:pt x="526" y="233"/>
                    <a:pt x="515" y="205"/>
                  </a:cubicBezTo>
                  <a:cubicBezTo>
                    <a:pt x="508" y="289"/>
                    <a:pt x="463" y="332"/>
                    <a:pt x="416" y="312"/>
                  </a:cubicBezTo>
                  <a:cubicBezTo>
                    <a:pt x="372" y="293"/>
                    <a:pt x="402" y="220"/>
                    <a:pt x="404" y="185"/>
                  </a:cubicBezTo>
                  <a:cubicBezTo>
                    <a:pt x="408" y="125"/>
                    <a:pt x="404" y="57"/>
                    <a:pt x="296" y="0"/>
                  </a:cubicBezTo>
                  <a:cubicBezTo>
                    <a:pt x="341" y="86"/>
                    <a:pt x="301" y="140"/>
                    <a:pt x="259" y="143"/>
                  </a:cubicBezTo>
                  <a:cubicBezTo>
                    <a:pt x="213" y="146"/>
                    <a:pt x="171" y="103"/>
                    <a:pt x="186" y="33"/>
                  </a:cubicBezTo>
                  <a:cubicBezTo>
                    <a:pt x="136" y="70"/>
                    <a:pt x="134" y="133"/>
                    <a:pt x="150" y="173"/>
                  </a:cubicBezTo>
                  <a:cubicBezTo>
                    <a:pt x="166" y="216"/>
                    <a:pt x="149" y="251"/>
                    <a:pt x="110" y="255"/>
                  </a:cubicBezTo>
                  <a:cubicBezTo>
                    <a:pt x="65" y="259"/>
                    <a:pt x="41" y="207"/>
                    <a:pt x="63" y="125"/>
                  </a:cubicBezTo>
                  <a:cubicBezTo>
                    <a:pt x="24" y="171"/>
                    <a:pt x="0" y="231"/>
                    <a:pt x="0" y="297"/>
                  </a:cubicBezTo>
                  <a:cubicBezTo>
                    <a:pt x="0" y="443"/>
                    <a:pt x="119" y="562"/>
                    <a:pt x="266" y="562"/>
                  </a:cubicBezTo>
                  <a:cubicBezTo>
                    <a:pt x="413" y="562"/>
                    <a:pt x="532" y="443"/>
                    <a:pt x="532" y="297"/>
                  </a:cubicBezTo>
                  <a:close/>
                </a:path>
              </a:pathLst>
            </a:custGeom>
            <a:solidFill>
              <a:srgbClr val="F49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80"/>
            <p:cNvSpPr>
              <a:spLocks/>
            </p:cNvSpPr>
            <p:nvPr/>
          </p:nvSpPr>
          <p:spPr bwMode="auto">
            <a:xfrm>
              <a:off x="2202" y="2399"/>
              <a:ext cx="181" cy="192"/>
            </a:xfrm>
            <a:custGeom>
              <a:avLst/>
              <a:gdLst>
                <a:gd name="T0" fmla="*/ 375 w 375"/>
                <a:gd name="T1" fmla="*/ 212 h 400"/>
                <a:gd name="T2" fmla="*/ 350 w 375"/>
                <a:gd name="T3" fmla="*/ 119 h 400"/>
                <a:gd name="T4" fmla="*/ 287 w 375"/>
                <a:gd name="T5" fmla="*/ 177 h 400"/>
                <a:gd name="T6" fmla="*/ 255 w 375"/>
                <a:gd name="T7" fmla="*/ 94 h 400"/>
                <a:gd name="T8" fmla="*/ 166 w 375"/>
                <a:gd name="T9" fmla="*/ 0 h 400"/>
                <a:gd name="T10" fmla="*/ 118 w 375"/>
                <a:gd name="T11" fmla="*/ 142 h 400"/>
                <a:gd name="T12" fmla="*/ 56 w 375"/>
                <a:gd name="T13" fmla="*/ 79 h 400"/>
                <a:gd name="T14" fmla="*/ 0 w 375"/>
                <a:gd name="T15" fmla="*/ 212 h 400"/>
                <a:gd name="T16" fmla="*/ 188 w 375"/>
                <a:gd name="T17" fmla="*/ 400 h 400"/>
                <a:gd name="T18" fmla="*/ 375 w 375"/>
                <a:gd name="T19" fmla="*/ 21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400">
                  <a:moveTo>
                    <a:pt x="375" y="212"/>
                  </a:moveTo>
                  <a:cubicBezTo>
                    <a:pt x="375" y="178"/>
                    <a:pt x="366" y="146"/>
                    <a:pt x="350" y="119"/>
                  </a:cubicBezTo>
                  <a:cubicBezTo>
                    <a:pt x="353" y="167"/>
                    <a:pt x="310" y="186"/>
                    <a:pt x="287" y="177"/>
                  </a:cubicBezTo>
                  <a:cubicBezTo>
                    <a:pt x="255" y="163"/>
                    <a:pt x="263" y="141"/>
                    <a:pt x="255" y="94"/>
                  </a:cubicBezTo>
                  <a:cubicBezTo>
                    <a:pt x="246" y="47"/>
                    <a:pt x="214" y="14"/>
                    <a:pt x="166" y="0"/>
                  </a:cubicBezTo>
                  <a:cubicBezTo>
                    <a:pt x="201" y="99"/>
                    <a:pt x="146" y="136"/>
                    <a:pt x="118" y="142"/>
                  </a:cubicBezTo>
                  <a:cubicBezTo>
                    <a:pt x="88" y="149"/>
                    <a:pt x="59" y="142"/>
                    <a:pt x="56" y="79"/>
                  </a:cubicBezTo>
                  <a:cubicBezTo>
                    <a:pt x="22" y="113"/>
                    <a:pt x="0" y="160"/>
                    <a:pt x="0" y="212"/>
                  </a:cubicBezTo>
                  <a:cubicBezTo>
                    <a:pt x="0" y="316"/>
                    <a:pt x="84" y="400"/>
                    <a:pt x="188" y="400"/>
                  </a:cubicBezTo>
                  <a:cubicBezTo>
                    <a:pt x="291" y="400"/>
                    <a:pt x="375" y="316"/>
                    <a:pt x="375" y="212"/>
                  </a:cubicBezTo>
                  <a:close/>
                </a:path>
              </a:pathLst>
            </a:custGeom>
            <a:solidFill>
              <a:srgbClr val="FFC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6" name="Rectangle 355"/>
          <p:cNvSpPr/>
          <p:nvPr/>
        </p:nvSpPr>
        <p:spPr>
          <a:xfrm>
            <a:off x="7001296" y="3191476"/>
            <a:ext cx="2116171" cy="1051570"/>
          </a:xfrm>
          <a:prstGeom prst="rect">
            <a:avLst/>
          </a:prstGeom>
        </p:spPr>
        <p:txBody>
          <a:bodyPr wrap="square">
            <a:spAutoFit/>
          </a:bodyPr>
          <a:lstStyle/>
          <a:p>
            <a:pPr marL="137160" indent="-137160" fontAlgn="base">
              <a:spcAft>
                <a:spcPts val="1000"/>
              </a:spcAft>
              <a:buFont typeface="Arial" charset="0"/>
              <a:buChar char="•"/>
            </a:pPr>
            <a:r>
              <a:rPr lang="en-US" sz="1800" dirty="0" smtClean="0">
                <a:latin typeface="Arial" charset="0"/>
              </a:rPr>
              <a:t>Liveliness Probes</a:t>
            </a:r>
          </a:p>
          <a:p>
            <a:pPr marL="137160" indent="-137160" fontAlgn="base">
              <a:spcAft>
                <a:spcPts val="1000"/>
              </a:spcAft>
              <a:buFont typeface="Arial" charset="0"/>
              <a:buChar char="•"/>
            </a:pPr>
            <a:r>
              <a:rPr lang="en-US" sz="1800" dirty="0" smtClean="0">
                <a:latin typeface="Arial" charset="0"/>
              </a:rPr>
              <a:t>Readiness Probes</a:t>
            </a:r>
            <a:endParaRPr lang="en-US" sz="1800" dirty="0">
              <a:latin typeface="Arial" charset="0"/>
            </a:endParaRPr>
          </a:p>
        </p:txBody>
      </p:sp>
      <p:cxnSp>
        <p:nvCxnSpPr>
          <p:cNvPr id="357" name="Straight Arrow Connector 356"/>
          <p:cNvCxnSpPr/>
          <p:nvPr/>
        </p:nvCxnSpPr>
        <p:spPr>
          <a:xfrm flipH="1" flipV="1">
            <a:off x="3342880" y="2769306"/>
            <a:ext cx="2581099" cy="5046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p:cNvCxnSpPr/>
          <p:nvPr/>
        </p:nvCxnSpPr>
        <p:spPr>
          <a:xfrm>
            <a:off x="3237559" y="2877723"/>
            <a:ext cx="1402805" cy="41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a:off x="3273182" y="2677691"/>
            <a:ext cx="2688404" cy="5185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p:cNvCxnSpPr/>
          <p:nvPr/>
        </p:nvCxnSpPr>
        <p:spPr>
          <a:xfrm flipV="1">
            <a:off x="3305711" y="1595632"/>
            <a:ext cx="1864852" cy="57806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80</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4832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7"/>
                                        </p:tgtEl>
                                        <p:attrNameLst>
                                          <p:attrName>style.visibility</p:attrName>
                                        </p:attrNameLst>
                                      </p:cBhvr>
                                      <p:to>
                                        <p:strVal val="visible"/>
                                      </p:to>
                                    </p:set>
                                  </p:childTnLst>
                                  <p:subTnLst>
                                    <p:set>
                                      <p:cBhvr override="childStyle">
                                        <p:cTn dur="1" fill="hold" display="0" masterRel="nextClick" afterEffect="1"/>
                                        <p:tgtEl>
                                          <p:spTgt spid="357"/>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347"/>
                                        </p:tgtEl>
                                        <p:attrNameLst>
                                          <p:attrName>style.visibility</p:attrName>
                                        </p:attrNameLst>
                                      </p:cBhvr>
                                      <p:to>
                                        <p:strVal val="visible"/>
                                      </p:to>
                                    </p:set>
                                  </p:childTnLst>
                                  <p:subTnLst>
                                    <p:set>
                                      <p:cBhvr override="childStyle">
                                        <p:cTn dur="1" fill="hold" display="0" masterRel="nextClick" afterEffect="1"/>
                                        <p:tgtEl>
                                          <p:spTgt spid="34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4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48"/>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4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5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5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5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3.33333E-6 2.59259E-6 L -0.04913 0.39691 " pathEditMode="relative" rAng="0" ptsTypes="AA">
                                      <p:cBhvr>
                                        <p:cTn id="46" dur="2000" fill="hold"/>
                                        <p:tgtEl>
                                          <p:spTgt spid="317"/>
                                        </p:tgtEl>
                                        <p:attrNameLst>
                                          <p:attrName>ppt_x</p:attrName>
                                          <p:attrName>ppt_y</p:attrName>
                                        </p:attrNameLst>
                                      </p:cBhvr>
                                      <p:rCtr x="-2465" y="19846"/>
                                    </p:animMotion>
                                  </p:childTnLst>
                                </p:cTn>
                              </p:par>
                              <p:par>
                                <p:cTn id="47" presetID="1" presetClass="entr" presetSubtype="0" fill="hold" grpId="0" nodeType="withEffect">
                                  <p:stCondLst>
                                    <p:cond delay="0"/>
                                  </p:stCondLst>
                                  <p:childTnLst>
                                    <p:set>
                                      <p:cBhvr>
                                        <p:cTn id="48" dur="1" fill="hold">
                                          <p:stCondLst>
                                            <p:cond delay="0"/>
                                          </p:stCondLst>
                                        </p:cTn>
                                        <p:tgtEl>
                                          <p:spTgt spid="3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360"/>
                                        </p:tgtEl>
                                        <p:attrNameLst>
                                          <p:attrName>style.visibility</p:attrName>
                                        </p:attrNameLst>
                                      </p:cBhvr>
                                      <p:to>
                                        <p:strVal val="hidden"/>
                                      </p:to>
                                    </p:set>
                                  </p:childTnLst>
                                </p:cTn>
                              </p:par>
                              <p:par>
                                <p:cTn id="51" presetID="0" presetClass="path" presetSubtype="0" accel="50000" decel="50000" fill="hold" grpId="1" nodeType="withEffect">
                                  <p:stCondLst>
                                    <p:cond delay="0"/>
                                  </p:stCondLst>
                                  <p:childTnLst>
                                    <p:animMotion origin="layout" path="M -3.33333E-6 -6.17284E-7 L 0.09653 0.39568 " pathEditMode="relative" rAng="0" ptsTypes="AA">
                                      <p:cBhvr>
                                        <p:cTn id="52" dur="2000" fill="hold"/>
                                        <p:tgtEl>
                                          <p:spTgt spid="318"/>
                                        </p:tgtEl>
                                        <p:attrNameLst>
                                          <p:attrName>ppt_x</p:attrName>
                                          <p:attrName>ppt_y</p:attrName>
                                        </p:attrNameLst>
                                      </p:cBhvr>
                                      <p:rCtr x="4826" y="19784"/>
                                    </p:animMotion>
                                  </p:childTnLst>
                                </p:cTn>
                              </p:par>
                            </p:childTnLst>
                          </p:cTn>
                        </p:par>
                        <p:par>
                          <p:cTn id="53" fill="hold">
                            <p:stCondLst>
                              <p:cond delay="2000"/>
                            </p:stCondLst>
                            <p:childTnLst>
                              <p:par>
                                <p:cTn id="54" presetID="1" presetClass="entr" presetSubtype="0" fill="hold" nodeType="afterEffect">
                                  <p:stCondLst>
                                    <p:cond delay="0"/>
                                  </p:stCondLst>
                                  <p:childTnLst>
                                    <p:set>
                                      <p:cBhvr>
                                        <p:cTn id="55" dur="1" fill="hold">
                                          <p:stCondLst>
                                            <p:cond delay="0"/>
                                          </p:stCondLst>
                                        </p:cTn>
                                        <p:tgtEl>
                                          <p:spTgt spid="3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P spid="317" grpId="1" animBg="1"/>
      <p:bldP spid="318" grpId="0" animBg="1"/>
      <p:bldP spid="318" grpId="1" animBg="1"/>
      <p:bldP spid="345" grpId="0" animBg="1"/>
      <p:bldP spid="34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The Best Lesson I Ever Received</a:t>
            </a:r>
            <a:endParaRPr lang="en" sz="2800" dirty="0">
              <a:solidFill>
                <a:srgbClr val="000000"/>
              </a:solidFill>
            </a:endParaRPr>
          </a:p>
        </p:txBody>
      </p:sp>
      <p:sp>
        <p:nvSpPr>
          <p:cNvPr id="4" name="Shape 269"/>
          <p:cNvSpPr txBox="1"/>
          <p:nvPr/>
        </p:nvSpPr>
        <p:spPr>
          <a:xfrm>
            <a:off x="0" y="1290352"/>
            <a:ext cx="9144000" cy="251553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b="0" i="1" u="none" strike="noStrike" cap="none" dirty="0" smtClean="0">
                <a:solidFill>
                  <a:schemeClr val="dk1"/>
                </a:solidFill>
                <a:latin typeface="Arial"/>
                <a:ea typeface="Arial"/>
                <a:cs typeface="Arial"/>
                <a:sym typeface="Arial"/>
              </a:rPr>
              <a:t>Chuck, the </a:t>
            </a:r>
            <a:r>
              <a:rPr lang="en-US" sz="5400" b="1" i="1" u="none" strike="noStrike" cap="none" dirty="0" smtClean="0">
                <a:solidFill>
                  <a:schemeClr val="dk1"/>
                </a:solidFill>
                <a:latin typeface="Arial"/>
                <a:ea typeface="Arial"/>
                <a:cs typeface="Arial"/>
                <a:sym typeface="Arial"/>
              </a:rPr>
              <a:t>toughest challenges </a:t>
            </a:r>
            <a:r>
              <a:rPr lang="en-US" sz="5400" b="0" i="1" u="none" strike="noStrike" cap="none" dirty="0" smtClean="0">
                <a:solidFill>
                  <a:schemeClr val="dk1"/>
                </a:solidFill>
                <a:latin typeface="Arial"/>
                <a:ea typeface="Arial"/>
                <a:cs typeface="Arial"/>
                <a:sym typeface="Arial"/>
              </a:rPr>
              <a:t>you will ever face in IT, </a:t>
            </a:r>
            <a:r>
              <a:rPr lang="en-US" sz="5400" b="1" i="1" u="none" strike="noStrike" cap="none" dirty="0" smtClean="0">
                <a:solidFill>
                  <a:schemeClr val="dk1"/>
                </a:solidFill>
                <a:latin typeface="Arial"/>
                <a:ea typeface="Arial"/>
                <a:cs typeface="Arial"/>
                <a:sym typeface="Arial"/>
              </a:rPr>
              <a:t>are people</a:t>
            </a:r>
            <a:endParaRPr lang="en" sz="5400" b="1" i="1" u="none" strike="noStrike" cap="none" dirty="0">
              <a:solidFill>
                <a:schemeClr val="dk1"/>
              </a:solidFill>
              <a:latin typeface="Arial"/>
              <a:ea typeface="Arial"/>
              <a:cs typeface="Arial"/>
              <a:sym typeface="Arial"/>
            </a:endParaRPr>
          </a:p>
        </p:txBody>
      </p:sp>
      <p:sp>
        <p:nvSpPr>
          <p:cNvPr id="5" name="Shape 364"/>
          <p:cNvSpPr txBox="1"/>
          <p:nvPr/>
        </p:nvSpPr>
        <p:spPr>
          <a:xfrm>
            <a:off x="5897532" y="3901387"/>
            <a:ext cx="2892900" cy="634800"/>
          </a:xfrm>
          <a:prstGeom prst="rect">
            <a:avLst/>
          </a:prstGeom>
          <a:noFill/>
          <a:ln>
            <a:noFill/>
          </a:ln>
        </p:spPr>
        <p:txBody>
          <a:bodyPr lIns="91425" tIns="91425" rIns="91425" bIns="91425" anchor="ctr" anchorCtr="0">
            <a:noAutofit/>
          </a:bodyPr>
          <a:lstStyle/>
          <a:p>
            <a:pPr lvl="0" rtl="0">
              <a:spcBef>
                <a:spcPts val="0"/>
              </a:spcBef>
              <a:buNone/>
            </a:pPr>
            <a:r>
              <a:rPr lang="en" dirty="0" smtClean="0"/>
              <a:t>-</a:t>
            </a:r>
            <a:r>
              <a:rPr lang="en-US" dirty="0" smtClean="0"/>
              <a:t>Mark </a:t>
            </a:r>
            <a:r>
              <a:rPr lang="en-US" dirty="0" err="1" smtClean="0"/>
              <a:t>Zukas</a:t>
            </a:r>
            <a:endParaRPr lang="en-US" dirty="0" smtClean="0"/>
          </a:p>
          <a:p>
            <a:pPr lvl="0" rtl="0">
              <a:spcBef>
                <a:spcPts val="0"/>
              </a:spcBef>
              <a:buNone/>
            </a:pPr>
            <a:r>
              <a:rPr lang="en-US" dirty="0" smtClean="0"/>
              <a:t>My old boss at </a:t>
            </a:r>
            <a:r>
              <a:rPr lang="en-US" dirty="0" err="1" smtClean="0"/>
              <a:t>Asurion</a:t>
            </a:r>
            <a:endParaRPr lang="en" dirty="0"/>
          </a:p>
          <a:p>
            <a:pPr lvl="0" rtl="0">
              <a:spcBef>
                <a:spcPts val="0"/>
              </a:spcBef>
              <a:buNone/>
            </a:pPr>
            <a:endParaRPr b="1" dirty="0"/>
          </a:p>
        </p:txBody>
      </p:sp>
      <p:sp>
        <p:nvSpPr>
          <p:cNvPr id="7" name="Slide Number Placeholder 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81</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952250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19" name="Shape 419"/>
          <p:cNvSpPr txBox="1"/>
          <p:nvPr/>
        </p:nvSpPr>
        <p:spPr>
          <a:xfrm>
            <a:off x="0" y="1851166"/>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i="1" dirty="0" smtClean="0">
                <a:solidFill>
                  <a:schemeClr val="dk1"/>
                </a:solidFill>
              </a:rPr>
              <a:t>People </a:t>
            </a:r>
            <a:r>
              <a:rPr lang="en" sz="5400" i="1" dirty="0" smtClean="0">
                <a:solidFill>
                  <a:schemeClr val="dk1"/>
                </a:solidFill>
              </a:rPr>
              <a:t>Management </a:t>
            </a:r>
            <a:r>
              <a:rPr lang="en" sz="5400" i="1" dirty="0">
                <a:solidFill>
                  <a:schemeClr val="dk1"/>
                </a:solidFill>
              </a:rPr>
              <a:t>is </a:t>
            </a:r>
            <a:r>
              <a:rPr lang="en-US" sz="5400" i="1" dirty="0" smtClean="0">
                <a:solidFill>
                  <a:schemeClr val="dk1"/>
                </a:solidFill>
              </a:rPr>
              <a:t>TOUGH</a:t>
            </a:r>
            <a:r>
              <a:rPr lang="en" sz="5400" i="1" dirty="0" smtClean="0">
                <a:solidFill>
                  <a:schemeClr val="dk1"/>
                </a:solidFill>
              </a:rPr>
              <a:t>!</a:t>
            </a:r>
            <a:endParaRPr lang="en" sz="5400" i="1" dirty="0">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82</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18443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Developers be Like</a:t>
            </a:r>
            <a:endParaRPr lang="en" sz="280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88857" y="672510"/>
            <a:ext cx="4166286" cy="4166286"/>
          </a:xfrm>
          <a:prstGeom prst="rect">
            <a:avLst/>
          </a:prstGeom>
        </p:spPr>
      </p:pic>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83</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940209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Operators be Like</a:t>
            </a:r>
            <a:endParaRPr lang="en" sz="2800" dirty="0">
              <a:solidFill>
                <a:srgbClr val="000000"/>
              </a:solidFil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b="25766"/>
          <a:stretch/>
        </p:blipFill>
        <p:spPr>
          <a:xfrm>
            <a:off x="1616890" y="674988"/>
            <a:ext cx="5925691" cy="3818238"/>
          </a:xfrm>
          <a:prstGeom prst="rect">
            <a:avLst/>
          </a:prstGeom>
        </p:spPr>
      </p:pic>
      <p:sp>
        <p:nvSpPr>
          <p:cNvPr id="6" name="Shape 391"/>
          <p:cNvSpPr txBox="1"/>
          <p:nvPr/>
        </p:nvSpPr>
        <p:spPr>
          <a:xfrm>
            <a:off x="2696925" y="4734000"/>
            <a:ext cx="6376500" cy="568200"/>
          </a:xfrm>
          <a:prstGeom prst="rect">
            <a:avLst/>
          </a:prstGeom>
          <a:noFill/>
          <a:ln>
            <a:noFill/>
          </a:ln>
        </p:spPr>
        <p:txBody>
          <a:bodyPr lIns="91425" tIns="91425" rIns="91425" bIns="91425" anchor="ctr" anchorCtr="0">
            <a:noAutofit/>
          </a:bodyPr>
          <a:lstStyle/>
          <a:p>
            <a:pPr lvl="0" algn="r"/>
            <a:r>
              <a:rPr lang="en-US" sz="1000" dirty="0" smtClean="0"/>
              <a:t>* Courtesy of Drew </a:t>
            </a:r>
            <a:r>
              <a:rPr lang="en-US" sz="1000" dirty="0" err="1" smtClean="0"/>
              <a:t>Sheneman</a:t>
            </a:r>
            <a:r>
              <a:rPr lang="en-US" sz="1000" dirty="0" smtClean="0"/>
              <a:t>, Tribune Content Agency</a:t>
            </a:r>
          </a:p>
          <a:p>
            <a:pPr lvl="0" algn="r"/>
            <a:endParaRPr sz="1000" dirty="0"/>
          </a:p>
        </p:txBody>
      </p:sp>
      <p:sp>
        <p:nvSpPr>
          <p:cNvPr id="7" name="Slide Number Placeholder 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84</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564774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smtClean="0"/>
              <a:t>Execs </a:t>
            </a:r>
            <a:r>
              <a:rPr lang="en-US" sz="2800" dirty="0" smtClean="0"/>
              <a:t>be Like</a:t>
            </a:r>
            <a:endParaRPr lang="en" sz="280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08947" y="415830"/>
            <a:ext cx="2615719" cy="4727670"/>
          </a:xfrm>
          <a:prstGeom prst="rect">
            <a:avLst/>
          </a:prstGeom>
        </p:spPr>
      </p:pic>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85</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333041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Roles to Run OpenShift</a:t>
            </a:r>
            <a:endParaRPr lang="en" sz="2800" dirty="0">
              <a:solidFill>
                <a:srgbClr val="000000"/>
              </a:solidFill>
            </a:endParaRPr>
          </a:p>
        </p:txBody>
      </p:sp>
      <p:cxnSp>
        <p:nvCxnSpPr>
          <p:cNvPr id="7" name="Straight Connector 6"/>
          <p:cNvCxnSpPr/>
          <p:nvPr/>
        </p:nvCxnSpPr>
        <p:spPr>
          <a:xfrm>
            <a:off x="876300" y="1149178"/>
            <a:ext cx="0" cy="365760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02343" y="1149178"/>
            <a:ext cx="0" cy="365760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48981" y="1149178"/>
            <a:ext cx="0" cy="365760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341338" y="1149178"/>
            <a:ext cx="0" cy="365760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Group 812"/>
          <p:cNvGrpSpPr>
            <a:grpSpLocks noChangeAspect="1"/>
          </p:cNvGrpSpPr>
          <p:nvPr/>
        </p:nvGrpSpPr>
        <p:grpSpPr bwMode="auto">
          <a:xfrm>
            <a:off x="5775894" y="746187"/>
            <a:ext cx="713112" cy="713112"/>
            <a:chOff x="6034" y="3314"/>
            <a:chExt cx="386" cy="386"/>
          </a:xfrm>
        </p:grpSpPr>
        <p:sp>
          <p:nvSpPr>
            <p:cNvPr id="12"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643"/>
          <p:cNvGrpSpPr>
            <a:grpSpLocks noChangeAspect="1"/>
          </p:cNvGrpSpPr>
          <p:nvPr/>
        </p:nvGrpSpPr>
        <p:grpSpPr bwMode="auto">
          <a:xfrm>
            <a:off x="944133" y="860252"/>
            <a:ext cx="612775" cy="612775"/>
            <a:chOff x="5198" y="422"/>
            <a:chExt cx="386" cy="386"/>
          </a:xfrm>
        </p:grpSpPr>
        <p:sp>
          <p:nvSpPr>
            <p:cNvPr id="30" name="AutoShape 642"/>
            <p:cNvSpPr>
              <a:spLocks noChangeAspect="1" noChangeArrowheads="1" noTextEdit="1"/>
            </p:cNvSpPr>
            <p:nvPr/>
          </p:nvSpPr>
          <p:spPr bwMode="auto">
            <a:xfrm>
              <a:off x="5198" y="42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644"/>
            <p:cNvSpPr>
              <a:spLocks noChangeArrowheads="1"/>
            </p:cNvSpPr>
            <p:nvPr/>
          </p:nvSpPr>
          <p:spPr bwMode="auto">
            <a:xfrm>
              <a:off x="5210" y="434"/>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45"/>
            <p:cNvSpPr>
              <a:spLocks/>
            </p:cNvSpPr>
            <p:nvPr/>
          </p:nvSpPr>
          <p:spPr bwMode="auto">
            <a:xfrm>
              <a:off x="5234" y="536"/>
              <a:ext cx="132" cy="133"/>
            </a:xfrm>
            <a:custGeom>
              <a:avLst/>
              <a:gdLst>
                <a:gd name="T0" fmla="*/ 275 w 275"/>
                <a:gd name="T1" fmla="*/ 137 h 275"/>
                <a:gd name="T2" fmla="*/ 138 w 275"/>
                <a:gd name="T3" fmla="*/ 275 h 275"/>
                <a:gd name="T4" fmla="*/ 0 w 275"/>
                <a:gd name="T5" fmla="*/ 137 h 275"/>
                <a:gd name="T6" fmla="*/ 137 w 275"/>
                <a:gd name="T7" fmla="*/ 0 h 275"/>
                <a:gd name="T8" fmla="*/ 275 w 275"/>
                <a:gd name="T9" fmla="*/ 137 h 275"/>
              </a:gdLst>
              <a:ahLst/>
              <a:cxnLst>
                <a:cxn ang="0">
                  <a:pos x="T0" y="T1"/>
                </a:cxn>
                <a:cxn ang="0">
                  <a:pos x="T2" y="T3"/>
                </a:cxn>
                <a:cxn ang="0">
                  <a:pos x="T4" y="T5"/>
                </a:cxn>
                <a:cxn ang="0">
                  <a:pos x="T6" y="T7"/>
                </a:cxn>
                <a:cxn ang="0">
                  <a:pos x="T8" y="T9"/>
                </a:cxn>
              </a:cxnLst>
              <a:rect l="0" t="0" r="r" b="b"/>
              <a:pathLst>
                <a:path w="275" h="275">
                  <a:moveTo>
                    <a:pt x="275" y="137"/>
                  </a:moveTo>
                  <a:cubicBezTo>
                    <a:pt x="275" y="213"/>
                    <a:pt x="213" y="275"/>
                    <a:pt x="138" y="275"/>
                  </a:cubicBezTo>
                  <a:cubicBezTo>
                    <a:pt x="62" y="275"/>
                    <a:pt x="0" y="213"/>
                    <a:pt x="0" y="137"/>
                  </a:cubicBezTo>
                  <a:cubicBezTo>
                    <a:pt x="0" y="61"/>
                    <a:pt x="62" y="0"/>
                    <a:pt x="137" y="0"/>
                  </a:cubicBezTo>
                  <a:cubicBezTo>
                    <a:pt x="213" y="0"/>
                    <a:pt x="275" y="61"/>
                    <a:pt x="275" y="13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Oval 646"/>
            <p:cNvSpPr>
              <a:spLocks noChangeArrowheads="1"/>
            </p:cNvSpPr>
            <p:nvPr/>
          </p:nvSpPr>
          <p:spPr bwMode="auto">
            <a:xfrm>
              <a:off x="5414" y="536"/>
              <a:ext cx="133" cy="13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47"/>
            <p:cNvSpPr>
              <a:spLocks/>
            </p:cNvSpPr>
            <p:nvPr/>
          </p:nvSpPr>
          <p:spPr bwMode="auto">
            <a:xfrm>
              <a:off x="5354" y="549"/>
              <a:ext cx="72" cy="36"/>
            </a:xfrm>
            <a:custGeom>
              <a:avLst/>
              <a:gdLst>
                <a:gd name="T0" fmla="*/ 125 w 150"/>
                <a:gd name="T1" fmla="*/ 73 h 73"/>
                <a:gd name="T2" fmla="*/ 25 w 150"/>
                <a:gd name="T3" fmla="*/ 73 h 73"/>
                <a:gd name="T4" fmla="*/ 0 w 150"/>
                <a:gd name="T5" fmla="*/ 34 h 73"/>
                <a:gd name="T6" fmla="*/ 150 w 150"/>
                <a:gd name="T7" fmla="*/ 34 h 73"/>
                <a:gd name="T8" fmla="*/ 125 w 150"/>
                <a:gd name="T9" fmla="*/ 73 h 73"/>
              </a:gdLst>
              <a:ahLst/>
              <a:cxnLst>
                <a:cxn ang="0">
                  <a:pos x="T0" y="T1"/>
                </a:cxn>
                <a:cxn ang="0">
                  <a:pos x="T2" y="T3"/>
                </a:cxn>
                <a:cxn ang="0">
                  <a:pos x="T4" y="T5"/>
                </a:cxn>
                <a:cxn ang="0">
                  <a:pos x="T6" y="T7"/>
                </a:cxn>
                <a:cxn ang="0">
                  <a:pos x="T8" y="T9"/>
                </a:cxn>
              </a:cxnLst>
              <a:rect l="0" t="0" r="r" b="b"/>
              <a:pathLst>
                <a:path w="150" h="73">
                  <a:moveTo>
                    <a:pt x="125" y="73"/>
                  </a:moveTo>
                  <a:cubicBezTo>
                    <a:pt x="103" y="56"/>
                    <a:pt x="48" y="56"/>
                    <a:pt x="25" y="73"/>
                  </a:cubicBezTo>
                  <a:cubicBezTo>
                    <a:pt x="11" y="60"/>
                    <a:pt x="14" y="46"/>
                    <a:pt x="0" y="34"/>
                  </a:cubicBezTo>
                  <a:cubicBezTo>
                    <a:pt x="39" y="5"/>
                    <a:pt x="105" y="0"/>
                    <a:pt x="150" y="34"/>
                  </a:cubicBezTo>
                  <a:cubicBezTo>
                    <a:pt x="136" y="46"/>
                    <a:pt x="139" y="60"/>
                    <a:pt x="125" y="73"/>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48"/>
            <p:cNvSpPr>
              <a:spLocks noEditPoints="1"/>
            </p:cNvSpPr>
            <p:nvPr/>
          </p:nvSpPr>
          <p:spPr bwMode="auto">
            <a:xfrm>
              <a:off x="5402" y="524"/>
              <a:ext cx="157"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2" y="0"/>
                    <a:pt x="0" y="72"/>
                    <a:pt x="0" y="162"/>
                  </a:cubicBezTo>
                  <a:cubicBezTo>
                    <a:pt x="0" y="252"/>
                    <a:pt x="72"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49"/>
            <p:cNvSpPr>
              <a:spLocks noEditPoints="1"/>
            </p:cNvSpPr>
            <p:nvPr/>
          </p:nvSpPr>
          <p:spPr bwMode="auto">
            <a:xfrm>
              <a:off x="5222" y="524"/>
              <a:ext cx="156"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3" y="0"/>
                    <a:pt x="0" y="72"/>
                    <a:pt x="0" y="162"/>
                  </a:cubicBezTo>
                  <a:cubicBezTo>
                    <a:pt x="0" y="252"/>
                    <a:pt x="73"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Oval 650"/>
            <p:cNvSpPr>
              <a:spLocks noChangeArrowheads="1"/>
            </p:cNvSpPr>
            <p:nvPr/>
          </p:nvSpPr>
          <p:spPr bwMode="auto">
            <a:xfrm>
              <a:off x="5294" y="575"/>
              <a:ext cx="48"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Oval 651"/>
            <p:cNvSpPr>
              <a:spLocks noChangeArrowheads="1"/>
            </p:cNvSpPr>
            <p:nvPr/>
          </p:nvSpPr>
          <p:spPr bwMode="auto">
            <a:xfrm>
              <a:off x="5438" y="575"/>
              <a:ext cx="49"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52"/>
            <p:cNvSpPr>
              <a:spLocks/>
            </p:cNvSpPr>
            <p:nvPr/>
          </p:nvSpPr>
          <p:spPr bwMode="auto">
            <a:xfrm>
              <a:off x="5349" y="688"/>
              <a:ext cx="118" cy="51"/>
            </a:xfrm>
            <a:custGeom>
              <a:avLst/>
              <a:gdLst>
                <a:gd name="T0" fmla="*/ 19 w 245"/>
                <a:gd name="T1" fmla="*/ 87 h 106"/>
                <a:gd name="T2" fmla="*/ 230 w 245"/>
                <a:gd name="T3" fmla="*/ 50 h 106"/>
                <a:gd name="T4" fmla="*/ 201 w 245"/>
                <a:gd name="T5" fmla="*/ 10 h 106"/>
                <a:gd name="T6" fmla="*/ 30 w 245"/>
                <a:gd name="T7" fmla="*/ 40 h 106"/>
                <a:gd name="T8" fmla="*/ 19 w 245"/>
                <a:gd name="T9" fmla="*/ 87 h 106"/>
              </a:gdLst>
              <a:ahLst/>
              <a:cxnLst>
                <a:cxn ang="0">
                  <a:pos x="T0" y="T1"/>
                </a:cxn>
                <a:cxn ang="0">
                  <a:pos x="T2" y="T3"/>
                </a:cxn>
                <a:cxn ang="0">
                  <a:pos x="T4" y="T5"/>
                </a:cxn>
                <a:cxn ang="0">
                  <a:pos x="T6" y="T7"/>
                </a:cxn>
                <a:cxn ang="0">
                  <a:pos x="T8" y="T9"/>
                </a:cxn>
              </a:cxnLst>
              <a:rect l="0" t="0" r="r" b="b"/>
              <a:pathLst>
                <a:path w="245" h="106">
                  <a:moveTo>
                    <a:pt x="19" y="87"/>
                  </a:moveTo>
                  <a:cubicBezTo>
                    <a:pt x="91" y="106"/>
                    <a:pt x="169" y="92"/>
                    <a:pt x="230" y="50"/>
                  </a:cubicBezTo>
                  <a:cubicBezTo>
                    <a:pt x="245" y="39"/>
                    <a:pt x="216" y="0"/>
                    <a:pt x="201" y="10"/>
                  </a:cubicBezTo>
                  <a:cubicBezTo>
                    <a:pt x="161" y="38"/>
                    <a:pt x="96" y="57"/>
                    <a:pt x="30" y="40"/>
                  </a:cubicBezTo>
                  <a:cubicBezTo>
                    <a:pt x="14" y="36"/>
                    <a:pt x="0" y="82"/>
                    <a:pt x="19" y="87"/>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53"/>
            <p:cNvSpPr>
              <a:spLocks/>
            </p:cNvSpPr>
            <p:nvPr/>
          </p:nvSpPr>
          <p:spPr bwMode="auto">
            <a:xfrm>
              <a:off x="5441" y="479"/>
              <a:ext cx="89" cy="40"/>
            </a:xfrm>
            <a:custGeom>
              <a:avLst/>
              <a:gdLst>
                <a:gd name="T0" fmla="*/ 160 w 185"/>
                <a:gd name="T1" fmla="*/ 77 h 82"/>
                <a:gd name="T2" fmla="*/ 14 w 185"/>
                <a:gd name="T3" fmla="*/ 39 h 82"/>
                <a:gd name="T4" fmla="*/ 9 w 185"/>
                <a:gd name="T5" fmla="*/ 11 h 82"/>
                <a:gd name="T6" fmla="*/ 178 w 185"/>
                <a:gd name="T7" fmla="*/ 56 h 82"/>
                <a:gd name="T8" fmla="*/ 160 w 185"/>
                <a:gd name="T9" fmla="*/ 77 h 82"/>
              </a:gdLst>
              <a:ahLst/>
              <a:cxnLst>
                <a:cxn ang="0">
                  <a:pos x="T0" y="T1"/>
                </a:cxn>
                <a:cxn ang="0">
                  <a:pos x="T2" y="T3"/>
                </a:cxn>
                <a:cxn ang="0">
                  <a:pos x="T4" y="T5"/>
                </a:cxn>
                <a:cxn ang="0">
                  <a:pos x="T6" y="T7"/>
                </a:cxn>
                <a:cxn ang="0">
                  <a:pos x="T8" y="T9"/>
                </a:cxn>
              </a:cxnLst>
              <a:rect l="0" t="0" r="r" b="b"/>
              <a:pathLst>
                <a:path w="185" h="82">
                  <a:moveTo>
                    <a:pt x="160" y="77"/>
                  </a:moveTo>
                  <a:cubicBezTo>
                    <a:pt x="120" y="44"/>
                    <a:pt x="66" y="29"/>
                    <a:pt x="14" y="39"/>
                  </a:cubicBezTo>
                  <a:cubicBezTo>
                    <a:pt x="6" y="40"/>
                    <a:pt x="0" y="14"/>
                    <a:pt x="9" y="11"/>
                  </a:cubicBezTo>
                  <a:cubicBezTo>
                    <a:pt x="69" y="0"/>
                    <a:pt x="131" y="17"/>
                    <a:pt x="178" y="56"/>
                  </a:cubicBezTo>
                  <a:cubicBezTo>
                    <a:pt x="185" y="62"/>
                    <a:pt x="165" y="82"/>
                    <a:pt x="160" y="77"/>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54"/>
            <p:cNvSpPr>
              <a:spLocks/>
            </p:cNvSpPr>
            <p:nvPr/>
          </p:nvSpPr>
          <p:spPr bwMode="auto">
            <a:xfrm>
              <a:off x="5251" y="478"/>
              <a:ext cx="89" cy="40"/>
            </a:xfrm>
            <a:custGeom>
              <a:avLst/>
              <a:gdLst>
                <a:gd name="T0" fmla="*/ 171 w 185"/>
                <a:gd name="T1" fmla="*/ 39 h 83"/>
                <a:gd name="T2" fmla="*/ 25 w 185"/>
                <a:gd name="T3" fmla="*/ 78 h 83"/>
                <a:gd name="T4" fmla="*/ 8 w 185"/>
                <a:gd name="T5" fmla="*/ 57 h 83"/>
                <a:gd name="T6" fmla="*/ 176 w 185"/>
                <a:gd name="T7" fmla="*/ 12 h 83"/>
                <a:gd name="T8" fmla="*/ 171 w 185"/>
                <a:gd name="T9" fmla="*/ 39 h 83"/>
              </a:gdLst>
              <a:ahLst/>
              <a:cxnLst>
                <a:cxn ang="0">
                  <a:pos x="T0" y="T1"/>
                </a:cxn>
                <a:cxn ang="0">
                  <a:pos x="T2" y="T3"/>
                </a:cxn>
                <a:cxn ang="0">
                  <a:pos x="T4" y="T5"/>
                </a:cxn>
                <a:cxn ang="0">
                  <a:pos x="T6" y="T7"/>
                </a:cxn>
                <a:cxn ang="0">
                  <a:pos x="T8" y="T9"/>
                </a:cxn>
              </a:cxnLst>
              <a:rect l="0" t="0" r="r" b="b"/>
              <a:pathLst>
                <a:path w="185" h="83">
                  <a:moveTo>
                    <a:pt x="171" y="39"/>
                  </a:moveTo>
                  <a:cubicBezTo>
                    <a:pt x="119" y="30"/>
                    <a:pt x="65" y="44"/>
                    <a:pt x="25" y="78"/>
                  </a:cubicBezTo>
                  <a:cubicBezTo>
                    <a:pt x="20" y="83"/>
                    <a:pt x="0" y="63"/>
                    <a:pt x="8" y="57"/>
                  </a:cubicBezTo>
                  <a:cubicBezTo>
                    <a:pt x="54" y="17"/>
                    <a:pt x="116" y="0"/>
                    <a:pt x="176" y="12"/>
                  </a:cubicBezTo>
                  <a:cubicBezTo>
                    <a:pt x="185" y="14"/>
                    <a:pt x="179" y="40"/>
                    <a:pt x="171" y="39"/>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TextBox 41"/>
          <p:cNvSpPr txBox="1"/>
          <p:nvPr/>
        </p:nvSpPr>
        <p:spPr>
          <a:xfrm>
            <a:off x="1529146" y="932453"/>
            <a:ext cx="1619209" cy="400110"/>
          </a:xfrm>
          <a:prstGeom prst="rect">
            <a:avLst/>
          </a:prstGeom>
          <a:noFill/>
        </p:spPr>
        <p:txBody>
          <a:bodyPr wrap="square" rtlCol="0">
            <a:spAutoFit/>
          </a:bodyPr>
          <a:lstStyle/>
          <a:p>
            <a:r>
              <a:rPr lang="en-US" sz="2000" smtClean="0"/>
              <a:t>Developers</a:t>
            </a:r>
            <a:endParaRPr lang="en-US" sz="2000" dirty="0"/>
          </a:p>
        </p:txBody>
      </p:sp>
      <p:sp>
        <p:nvSpPr>
          <p:cNvPr id="43" name="TextBox 42"/>
          <p:cNvSpPr txBox="1"/>
          <p:nvPr/>
        </p:nvSpPr>
        <p:spPr>
          <a:xfrm>
            <a:off x="6082442" y="926309"/>
            <a:ext cx="1619209" cy="400110"/>
          </a:xfrm>
          <a:prstGeom prst="rect">
            <a:avLst/>
          </a:prstGeom>
          <a:noFill/>
        </p:spPr>
        <p:txBody>
          <a:bodyPr wrap="square" rtlCol="0">
            <a:spAutoFit/>
          </a:bodyPr>
          <a:lstStyle/>
          <a:p>
            <a:pPr algn="r"/>
            <a:r>
              <a:rPr lang="en-US" sz="2000" dirty="0" smtClean="0"/>
              <a:t>Operators</a:t>
            </a:r>
            <a:endParaRPr lang="en-US" sz="2000" dirty="0"/>
          </a:p>
        </p:txBody>
      </p:sp>
      <p:sp>
        <p:nvSpPr>
          <p:cNvPr id="44" name="Rectangle 43"/>
          <p:cNvSpPr/>
          <p:nvPr/>
        </p:nvSpPr>
        <p:spPr>
          <a:xfrm>
            <a:off x="892949" y="1533781"/>
            <a:ext cx="2409394" cy="1328569"/>
          </a:xfrm>
          <a:prstGeom prst="rect">
            <a:avLst/>
          </a:prstGeom>
        </p:spPr>
        <p:txBody>
          <a:bodyPr wrap="square">
            <a:spAutoFit/>
          </a:bodyPr>
          <a:lstStyle/>
          <a:p>
            <a:pPr marL="182880" indent="-182880" fontAlgn="base">
              <a:spcAft>
                <a:spcPts val="500"/>
              </a:spcAft>
              <a:buFont typeface="Arial" charset="0"/>
              <a:buChar char="•"/>
            </a:pPr>
            <a:r>
              <a:rPr lang="en-US" sz="1800" dirty="0" smtClean="0">
                <a:latin typeface="Arial" charset="0"/>
              </a:rPr>
              <a:t>Write Code</a:t>
            </a:r>
          </a:p>
          <a:p>
            <a:pPr marL="182880" indent="-182880" fontAlgn="base">
              <a:spcAft>
                <a:spcPts val="500"/>
              </a:spcAft>
              <a:buFont typeface="Arial" charset="0"/>
              <a:buChar char="•"/>
            </a:pPr>
            <a:r>
              <a:rPr lang="en-US" sz="1800" dirty="0" smtClean="0">
                <a:latin typeface="Arial" charset="0"/>
              </a:rPr>
              <a:t>Write Tests</a:t>
            </a:r>
          </a:p>
          <a:p>
            <a:pPr marL="182880" indent="-182880" fontAlgn="base">
              <a:spcAft>
                <a:spcPts val="500"/>
              </a:spcAft>
              <a:buFont typeface="Arial" charset="0"/>
              <a:buChar char="•"/>
            </a:pPr>
            <a:r>
              <a:rPr lang="en-US" sz="1800" dirty="0" smtClean="0">
                <a:latin typeface="Arial" charset="0"/>
              </a:rPr>
              <a:t>Implement Instrumentation</a:t>
            </a:r>
            <a:endParaRPr lang="en-US" sz="1800" dirty="0">
              <a:latin typeface="Arial" charset="0"/>
            </a:endParaRPr>
          </a:p>
        </p:txBody>
      </p:sp>
      <p:sp>
        <p:nvSpPr>
          <p:cNvPr id="45" name="Rectangle 44"/>
          <p:cNvSpPr/>
          <p:nvPr/>
        </p:nvSpPr>
        <p:spPr>
          <a:xfrm>
            <a:off x="5748980" y="1530970"/>
            <a:ext cx="2564422" cy="2416046"/>
          </a:xfrm>
          <a:prstGeom prst="rect">
            <a:avLst/>
          </a:prstGeom>
        </p:spPr>
        <p:txBody>
          <a:bodyPr wrap="square">
            <a:spAutoFit/>
          </a:bodyPr>
          <a:lstStyle/>
          <a:p>
            <a:pPr marL="182880" indent="-182880" fontAlgn="base">
              <a:spcAft>
                <a:spcPts val="500"/>
              </a:spcAft>
              <a:buFont typeface="Arial" charset="0"/>
              <a:buChar char="•"/>
            </a:pPr>
            <a:r>
              <a:rPr lang="en-US" sz="1800" dirty="0" smtClean="0">
                <a:latin typeface="Arial" charset="0"/>
              </a:rPr>
              <a:t>Deploy RHEL</a:t>
            </a:r>
          </a:p>
          <a:p>
            <a:pPr marL="182880" indent="-182880" fontAlgn="base">
              <a:spcAft>
                <a:spcPts val="500"/>
              </a:spcAft>
              <a:buFont typeface="Arial" charset="0"/>
              <a:buChar char="•"/>
            </a:pPr>
            <a:r>
              <a:rPr lang="en-US" sz="1800" dirty="0" smtClean="0">
                <a:latin typeface="Arial" charset="0"/>
              </a:rPr>
              <a:t>Patch RHEL</a:t>
            </a:r>
          </a:p>
          <a:p>
            <a:pPr marL="182880" indent="-182880" fontAlgn="base">
              <a:spcAft>
                <a:spcPts val="500"/>
              </a:spcAft>
              <a:buFont typeface="Arial" charset="0"/>
              <a:buChar char="•"/>
            </a:pPr>
            <a:r>
              <a:rPr lang="en-US" sz="1800" dirty="0" smtClean="0">
                <a:latin typeface="Arial" charset="0"/>
              </a:rPr>
              <a:t>Deploy OpenShift</a:t>
            </a:r>
          </a:p>
          <a:p>
            <a:pPr marL="182880" indent="-182880" fontAlgn="base">
              <a:spcAft>
                <a:spcPts val="500"/>
              </a:spcAft>
              <a:buFont typeface="Arial" charset="0"/>
              <a:buChar char="•"/>
            </a:pPr>
            <a:r>
              <a:rPr lang="en-US" sz="1800" dirty="0" smtClean="0">
                <a:latin typeface="Arial" charset="0"/>
              </a:rPr>
              <a:t>Patch OpenShift</a:t>
            </a:r>
          </a:p>
          <a:p>
            <a:pPr marL="182880" indent="-182880" fontAlgn="base">
              <a:spcAft>
                <a:spcPts val="500"/>
              </a:spcAft>
              <a:buFont typeface="Arial" charset="0"/>
              <a:buChar char="•"/>
            </a:pPr>
            <a:r>
              <a:rPr lang="en-US" sz="1800" dirty="0" smtClean="0">
                <a:latin typeface="Arial" charset="0"/>
              </a:rPr>
              <a:t>Define Policy</a:t>
            </a:r>
          </a:p>
          <a:p>
            <a:pPr marL="182880" indent="-182880" fontAlgn="base">
              <a:spcAft>
                <a:spcPts val="500"/>
              </a:spcAft>
              <a:buFont typeface="Arial" charset="0"/>
              <a:buChar char="•"/>
            </a:pPr>
            <a:r>
              <a:rPr lang="en-US" sz="1800" dirty="0" smtClean="0">
                <a:latin typeface="Arial" charset="0"/>
              </a:rPr>
              <a:t>Deploy Policy</a:t>
            </a:r>
          </a:p>
          <a:p>
            <a:pPr marL="182880" indent="-182880" fontAlgn="base">
              <a:spcAft>
                <a:spcPts val="500"/>
              </a:spcAft>
              <a:buFont typeface="Arial" charset="0"/>
              <a:buChar char="•"/>
            </a:pPr>
            <a:r>
              <a:rPr lang="en-US" sz="1800" dirty="0" smtClean="0">
                <a:latin typeface="Arial" charset="0"/>
              </a:rPr>
              <a:t>Approve BIs</a:t>
            </a:r>
            <a:endParaRPr lang="en-US" sz="1800" dirty="0">
              <a:latin typeface="Arial" charset="0"/>
            </a:endParaRPr>
          </a:p>
        </p:txBody>
      </p:sp>
      <p:sp>
        <p:nvSpPr>
          <p:cNvPr id="46" name="Rectangle 45"/>
          <p:cNvSpPr/>
          <p:nvPr/>
        </p:nvSpPr>
        <p:spPr>
          <a:xfrm>
            <a:off x="3302146" y="1534286"/>
            <a:ext cx="2459190" cy="3993401"/>
          </a:xfrm>
          <a:prstGeom prst="rect">
            <a:avLst/>
          </a:prstGeom>
        </p:spPr>
        <p:txBody>
          <a:bodyPr wrap="square">
            <a:spAutoFit/>
          </a:bodyPr>
          <a:lstStyle/>
          <a:p>
            <a:pPr marL="182880" indent="-182880" fontAlgn="base">
              <a:spcAft>
                <a:spcPts val="500"/>
              </a:spcAft>
              <a:buFont typeface="Arial" charset="0"/>
              <a:buChar char="•"/>
            </a:pPr>
            <a:r>
              <a:rPr lang="en-US" sz="1800" dirty="0" smtClean="0">
                <a:latin typeface="Arial" charset="0"/>
              </a:rPr>
              <a:t>Field MW/Lib </a:t>
            </a:r>
            <a:r>
              <a:rPr lang="en-US" sz="1800" dirty="0" err="1" smtClean="0">
                <a:latin typeface="Arial" charset="0"/>
              </a:rPr>
              <a:t>Reqs</a:t>
            </a:r>
            <a:endParaRPr lang="en-US" sz="1800" dirty="0" smtClean="0">
              <a:latin typeface="Arial" charset="0"/>
            </a:endParaRPr>
          </a:p>
          <a:p>
            <a:pPr marL="182880" indent="-182880" fontAlgn="base">
              <a:spcAft>
                <a:spcPts val="500"/>
              </a:spcAft>
              <a:buFont typeface="Arial" charset="0"/>
              <a:buChar char="•"/>
            </a:pPr>
            <a:r>
              <a:rPr lang="en-US" sz="1800" dirty="0" smtClean="0">
                <a:latin typeface="Arial" charset="0"/>
              </a:rPr>
              <a:t>Implement Policy</a:t>
            </a:r>
          </a:p>
          <a:p>
            <a:pPr marL="182880" indent="-182880" fontAlgn="base">
              <a:spcAft>
                <a:spcPts val="500"/>
              </a:spcAft>
              <a:buFont typeface="Arial" charset="0"/>
              <a:buChar char="•"/>
            </a:pPr>
            <a:r>
              <a:rPr lang="en-US" sz="1800" dirty="0" smtClean="0">
                <a:latin typeface="Arial" charset="0"/>
              </a:rPr>
              <a:t>Build BIs &amp; </a:t>
            </a:r>
            <a:r>
              <a:rPr lang="en-US" sz="1800" dirty="0" err="1" smtClean="0">
                <a:latin typeface="Arial" charset="0"/>
              </a:rPr>
              <a:t>Tmpl</a:t>
            </a:r>
            <a:endParaRPr lang="en-US" sz="1800" dirty="0" smtClean="0">
              <a:latin typeface="Arial" charset="0"/>
            </a:endParaRPr>
          </a:p>
          <a:p>
            <a:pPr marL="182880" indent="-182880" fontAlgn="base">
              <a:spcAft>
                <a:spcPts val="500"/>
              </a:spcAft>
              <a:buFont typeface="Arial" charset="0"/>
              <a:buChar char="•"/>
            </a:pPr>
            <a:r>
              <a:rPr lang="en-US" sz="1800" dirty="0" smtClean="0">
                <a:latin typeface="Arial" charset="0"/>
              </a:rPr>
              <a:t>Test BIs &amp; </a:t>
            </a:r>
            <a:r>
              <a:rPr lang="en-US" sz="1800" dirty="0" err="1" smtClean="0">
                <a:latin typeface="Arial" charset="0"/>
              </a:rPr>
              <a:t>Tmpl</a:t>
            </a:r>
            <a:endParaRPr lang="en-US" sz="1800" dirty="0" smtClean="0">
              <a:latin typeface="Arial" charset="0"/>
            </a:endParaRPr>
          </a:p>
          <a:p>
            <a:pPr marL="182880" indent="-182880" fontAlgn="base">
              <a:spcAft>
                <a:spcPts val="500"/>
              </a:spcAft>
              <a:buFont typeface="Arial" charset="0"/>
              <a:buChar char="•"/>
            </a:pPr>
            <a:r>
              <a:rPr lang="en-US" sz="1800" dirty="0" smtClean="0">
                <a:latin typeface="Arial" charset="0"/>
              </a:rPr>
              <a:t>Deploy </a:t>
            </a:r>
            <a:r>
              <a:rPr lang="en-US" sz="1800" dirty="0">
                <a:latin typeface="Arial" charset="0"/>
              </a:rPr>
              <a:t>BIs &amp; </a:t>
            </a:r>
            <a:r>
              <a:rPr lang="en-US" sz="1800" dirty="0" err="1" smtClean="0">
                <a:latin typeface="Arial" charset="0"/>
              </a:rPr>
              <a:t>Tmpl</a:t>
            </a:r>
            <a:endParaRPr lang="en-US" sz="1800" dirty="0" smtClean="0">
              <a:latin typeface="Arial" charset="0"/>
            </a:endParaRPr>
          </a:p>
          <a:p>
            <a:pPr marL="182880" indent="-182880" fontAlgn="base">
              <a:spcAft>
                <a:spcPts val="500"/>
              </a:spcAft>
              <a:buFont typeface="Arial" charset="0"/>
              <a:buChar char="•"/>
            </a:pPr>
            <a:r>
              <a:rPr lang="en-US" sz="1800" dirty="0" smtClean="0">
                <a:latin typeface="Arial" charset="0"/>
              </a:rPr>
              <a:t>Patch BIs</a:t>
            </a:r>
          </a:p>
          <a:p>
            <a:pPr marL="182880" indent="-182880" fontAlgn="base">
              <a:spcAft>
                <a:spcPts val="500"/>
              </a:spcAft>
              <a:buFont typeface="Arial" charset="0"/>
              <a:buChar char="•"/>
            </a:pPr>
            <a:r>
              <a:rPr lang="en-US" sz="1800" dirty="0" smtClean="0">
                <a:latin typeface="Arial" charset="0"/>
              </a:rPr>
              <a:t>Define CI/CD Pipelines</a:t>
            </a:r>
          </a:p>
          <a:p>
            <a:pPr marL="182880" indent="-182880" fontAlgn="base">
              <a:spcAft>
                <a:spcPts val="500"/>
              </a:spcAft>
              <a:buFont typeface="Arial" charset="0"/>
              <a:buChar char="•"/>
            </a:pPr>
            <a:r>
              <a:rPr lang="en-US" sz="1800" dirty="0" smtClean="0">
                <a:latin typeface="Arial" charset="0"/>
              </a:rPr>
              <a:t>Define Instrumentation</a:t>
            </a:r>
          </a:p>
          <a:p>
            <a:pPr marL="182880" indent="-182880" fontAlgn="base">
              <a:spcAft>
                <a:spcPts val="500"/>
              </a:spcAft>
              <a:buFont typeface="Arial" charset="0"/>
              <a:buChar char="•"/>
            </a:pPr>
            <a:endParaRPr lang="en-US" sz="1800" dirty="0" smtClean="0">
              <a:latin typeface="Arial" charset="0"/>
            </a:endParaRPr>
          </a:p>
          <a:p>
            <a:pPr marL="182880" indent="-182880" fontAlgn="base">
              <a:spcAft>
                <a:spcPts val="500"/>
              </a:spcAft>
              <a:buFont typeface="Arial" charset="0"/>
              <a:buChar char="•"/>
            </a:pPr>
            <a:endParaRPr lang="en-US" sz="1800" dirty="0">
              <a:latin typeface="Arial" charset="0"/>
            </a:endParaRPr>
          </a:p>
        </p:txBody>
      </p:sp>
      <p:grpSp>
        <p:nvGrpSpPr>
          <p:cNvPr id="67" name="Group 66"/>
          <p:cNvGrpSpPr/>
          <p:nvPr/>
        </p:nvGrpSpPr>
        <p:grpSpPr>
          <a:xfrm>
            <a:off x="3365823" y="706265"/>
            <a:ext cx="616636" cy="765968"/>
            <a:chOff x="3365823" y="706265"/>
            <a:chExt cx="616636" cy="765968"/>
          </a:xfrm>
        </p:grpSpPr>
        <p:grpSp>
          <p:nvGrpSpPr>
            <p:cNvPr id="47" name="Group 643"/>
            <p:cNvGrpSpPr>
              <a:grpSpLocks noChangeAspect="1"/>
            </p:cNvGrpSpPr>
            <p:nvPr/>
          </p:nvGrpSpPr>
          <p:grpSpPr bwMode="auto">
            <a:xfrm>
              <a:off x="3369684" y="859458"/>
              <a:ext cx="612775" cy="612775"/>
              <a:chOff x="5198" y="422"/>
              <a:chExt cx="386" cy="386"/>
            </a:xfrm>
          </p:grpSpPr>
          <p:sp>
            <p:nvSpPr>
              <p:cNvPr id="48" name="AutoShape 642"/>
              <p:cNvSpPr>
                <a:spLocks noChangeAspect="1" noChangeArrowheads="1" noTextEdit="1"/>
              </p:cNvSpPr>
              <p:nvPr/>
            </p:nvSpPr>
            <p:spPr bwMode="auto">
              <a:xfrm>
                <a:off x="5198" y="42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644"/>
              <p:cNvSpPr>
                <a:spLocks noChangeArrowheads="1"/>
              </p:cNvSpPr>
              <p:nvPr/>
            </p:nvSpPr>
            <p:spPr bwMode="auto">
              <a:xfrm>
                <a:off x="5210" y="434"/>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5"/>
              <p:cNvSpPr>
                <a:spLocks/>
              </p:cNvSpPr>
              <p:nvPr/>
            </p:nvSpPr>
            <p:spPr bwMode="auto">
              <a:xfrm>
                <a:off x="5234" y="536"/>
                <a:ext cx="132" cy="133"/>
              </a:xfrm>
              <a:custGeom>
                <a:avLst/>
                <a:gdLst>
                  <a:gd name="T0" fmla="*/ 275 w 275"/>
                  <a:gd name="T1" fmla="*/ 137 h 275"/>
                  <a:gd name="T2" fmla="*/ 138 w 275"/>
                  <a:gd name="T3" fmla="*/ 275 h 275"/>
                  <a:gd name="T4" fmla="*/ 0 w 275"/>
                  <a:gd name="T5" fmla="*/ 137 h 275"/>
                  <a:gd name="T6" fmla="*/ 137 w 275"/>
                  <a:gd name="T7" fmla="*/ 0 h 275"/>
                  <a:gd name="T8" fmla="*/ 275 w 275"/>
                  <a:gd name="T9" fmla="*/ 137 h 275"/>
                </a:gdLst>
                <a:ahLst/>
                <a:cxnLst>
                  <a:cxn ang="0">
                    <a:pos x="T0" y="T1"/>
                  </a:cxn>
                  <a:cxn ang="0">
                    <a:pos x="T2" y="T3"/>
                  </a:cxn>
                  <a:cxn ang="0">
                    <a:pos x="T4" y="T5"/>
                  </a:cxn>
                  <a:cxn ang="0">
                    <a:pos x="T6" y="T7"/>
                  </a:cxn>
                  <a:cxn ang="0">
                    <a:pos x="T8" y="T9"/>
                  </a:cxn>
                </a:cxnLst>
                <a:rect l="0" t="0" r="r" b="b"/>
                <a:pathLst>
                  <a:path w="275" h="275">
                    <a:moveTo>
                      <a:pt x="275" y="137"/>
                    </a:moveTo>
                    <a:cubicBezTo>
                      <a:pt x="275" y="213"/>
                      <a:pt x="213" y="275"/>
                      <a:pt x="138" y="275"/>
                    </a:cubicBezTo>
                    <a:cubicBezTo>
                      <a:pt x="62" y="275"/>
                      <a:pt x="0" y="213"/>
                      <a:pt x="0" y="137"/>
                    </a:cubicBezTo>
                    <a:cubicBezTo>
                      <a:pt x="0" y="61"/>
                      <a:pt x="62" y="0"/>
                      <a:pt x="137" y="0"/>
                    </a:cubicBezTo>
                    <a:cubicBezTo>
                      <a:pt x="213" y="0"/>
                      <a:pt x="275" y="61"/>
                      <a:pt x="275" y="13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Oval 646"/>
              <p:cNvSpPr>
                <a:spLocks noChangeArrowheads="1"/>
              </p:cNvSpPr>
              <p:nvPr/>
            </p:nvSpPr>
            <p:spPr bwMode="auto">
              <a:xfrm>
                <a:off x="5414" y="536"/>
                <a:ext cx="133" cy="13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7"/>
              <p:cNvSpPr>
                <a:spLocks/>
              </p:cNvSpPr>
              <p:nvPr/>
            </p:nvSpPr>
            <p:spPr bwMode="auto">
              <a:xfrm>
                <a:off x="5354" y="549"/>
                <a:ext cx="72" cy="36"/>
              </a:xfrm>
              <a:custGeom>
                <a:avLst/>
                <a:gdLst>
                  <a:gd name="T0" fmla="*/ 125 w 150"/>
                  <a:gd name="T1" fmla="*/ 73 h 73"/>
                  <a:gd name="T2" fmla="*/ 25 w 150"/>
                  <a:gd name="T3" fmla="*/ 73 h 73"/>
                  <a:gd name="T4" fmla="*/ 0 w 150"/>
                  <a:gd name="T5" fmla="*/ 34 h 73"/>
                  <a:gd name="T6" fmla="*/ 150 w 150"/>
                  <a:gd name="T7" fmla="*/ 34 h 73"/>
                  <a:gd name="T8" fmla="*/ 125 w 150"/>
                  <a:gd name="T9" fmla="*/ 73 h 73"/>
                </a:gdLst>
                <a:ahLst/>
                <a:cxnLst>
                  <a:cxn ang="0">
                    <a:pos x="T0" y="T1"/>
                  </a:cxn>
                  <a:cxn ang="0">
                    <a:pos x="T2" y="T3"/>
                  </a:cxn>
                  <a:cxn ang="0">
                    <a:pos x="T4" y="T5"/>
                  </a:cxn>
                  <a:cxn ang="0">
                    <a:pos x="T6" y="T7"/>
                  </a:cxn>
                  <a:cxn ang="0">
                    <a:pos x="T8" y="T9"/>
                  </a:cxn>
                </a:cxnLst>
                <a:rect l="0" t="0" r="r" b="b"/>
                <a:pathLst>
                  <a:path w="150" h="73">
                    <a:moveTo>
                      <a:pt x="125" y="73"/>
                    </a:moveTo>
                    <a:cubicBezTo>
                      <a:pt x="103" y="56"/>
                      <a:pt x="48" y="56"/>
                      <a:pt x="25" y="73"/>
                    </a:cubicBezTo>
                    <a:cubicBezTo>
                      <a:pt x="11" y="60"/>
                      <a:pt x="14" y="46"/>
                      <a:pt x="0" y="34"/>
                    </a:cubicBezTo>
                    <a:cubicBezTo>
                      <a:pt x="39" y="5"/>
                      <a:pt x="105" y="0"/>
                      <a:pt x="150" y="34"/>
                    </a:cubicBezTo>
                    <a:cubicBezTo>
                      <a:pt x="136" y="46"/>
                      <a:pt x="139" y="60"/>
                      <a:pt x="125" y="73"/>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8"/>
              <p:cNvSpPr>
                <a:spLocks noEditPoints="1"/>
              </p:cNvSpPr>
              <p:nvPr/>
            </p:nvSpPr>
            <p:spPr bwMode="auto">
              <a:xfrm>
                <a:off x="5402" y="524"/>
                <a:ext cx="157"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2" y="0"/>
                      <a:pt x="0" y="72"/>
                      <a:pt x="0" y="162"/>
                    </a:cubicBezTo>
                    <a:cubicBezTo>
                      <a:pt x="0" y="252"/>
                      <a:pt x="72"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9"/>
              <p:cNvSpPr>
                <a:spLocks noEditPoints="1"/>
              </p:cNvSpPr>
              <p:nvPr/>
            </p:nvSpPr>
            <p:spPr bwMode="auto">
              <a:xfrm>
                <a:off x="5222" y="524"/>
                <a:ext cx="156"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3" y="0"/>
                      <a:pt x="0" y="72"/>
                      <a:pt x="0" y="162"/>
                    </a:cubicBezTo>
                    <a:cubicBezTo>
                      <a:pt x="0" y="252"/>
                      <a:pt x="73"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650"/>
              <p:cNvSpPr>
                <a:spLocks noChangeArrowheads="1"/>
              </p:cNvSpPr>
              <p:nvPr/>
            </p:nvSpPr>
            <p:spPr bwMode="auto">
              <a:xfrm>
                <a:off x="5294" y="575"/>
                <a:ext cx="48"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Oval 651"/>
              <p:cNvSpPr>
                <a:spLocks noChangeArrowheads="1"/>
              </p:cNvSpPr>
              <p:nvPr/>
            </p:nvSpPr>
            <p:spPr bwMode="auto">
              <a:xfrm>
                <a:off x="5438" y="575"/>
                <a:ext cx="49"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52"/>
              <p:cNvSpPr>
                <a:spLocks/>
              </p:cNvSpPr>
              <p:nvPr/>
            </p:nvSpPr>
            <p:spPr bwMode="auto">
              <a:xfrm>
                <a:off x="5349" y="688"/>
                <a:ext cx="118" cy="51"/>
              </a:xfrm>
              <a:custGeom>
                <a:avLst/>
                <a:gdLst>
                  <a:gd name="T0" fmla="*/ 19 w 245"/>
                  <a:gd name="T1" fmla="*/ 87 h 106"/>
                  <a:gd name="T2" fmla="*/ 230 w 245"/>
                  <a:gd name="T3" fmla="*/ 50 h 106"/>
                  <a:gd name="T4" fmla="*/ 201 w 245"/>
                  <a:gd name="T5" fmla="*/ 10 h 106"/>
                  <a:gd name="T6" fmla="*/ 30 w 245"/>
                  <a:gd name="T7" fmla="*/ 40 h 106"/>
                  <a:gd name="T8" fmla="*/ 19 w 245"/>
                  <a:gd name="T9" fmla="*/ 87 h 106"/>
                </a:gdLst>
                <a:ahLst/>
                <a:cxnLst>
                  <a:cxn ang="0">
                    <a:pos x="T0" y="T1"/>
                  </a:cxn>
                  <a:cxn ang="0">
                    <a:pos x="T2" y="T3"/>
                  </a:cxn>
                  <a:cxn ang="0">
                    <a:pos x="T4" y="T5"/>
                  </a:cxn>
                  <a:cxn ang="0">
                    <a:pos x="T6" y="T7"/>
                  </a:cxn>
                  <a:cxn ang="0">
                    <a:pos x="T8" y="T9"/>
                  </a:cxn>
                </a:cxnLst>
                <a:rect l="0" t="0" r="r" b="b"/>
                <a:pathLst>
                  <a:path w="245" h="106">
                    <a:moveTo>
                      <a:pt x="19" y="87"/>
                    </a:moveTo>
                    <a:cubicBezTo>
                      <a:pt x="91" y="106"/>
                      <a:pt x="169" y="92"/>
                      <a:pt x="230" y="50"/>
                    </a:cubicBezTo>
                    <a:cubicBezTo>
                      <a:pt x="245" y="39"/>
                      <a:pt x="216" y="0"/>
                      <a:pt x="201" y="10"/>
                    </a:cubicBezTo>
                    <a:cubicBezTo>
                      <a:pt x="161" y="38"/>
                      <a:pt x="96" y="57"/>
                      <a:pt x="30" y="40"/>
                    </a:cubicBezTo>
                    <a:cubicBezTo>
                      <a:pt x="14" y="36"/>
                      <a:pt x="0" y="82"/>
                      <a:pt x="19" y="87"/>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53"/>
              <p:cNvSpPr>
                <a:spLocks/>
              </p:cNvSpPr>
              <p:nvPr/>
            </p:nvSpPr>
            <p:spPr bwMode="auto">
              <a:xfrm>
                <a:off x="5441" y="479"/>
                <a:ext cx="89" cy="40"/>
              </a:xfrm>
              <a:custGeom>
                <a:avLst/>
                <a:gdLst>
                  <a:gd name="T0" fmla="*/ 160 w 185"/>
                  <a:gd name="T1" fmla="*/ 77 h 82"/>
                  <a:gd name="T2" fmla="*/ 14 w 185"/>
                  <a:gd name="T3" fmla="*/ 39 h 82"/>
                  <a:gd name="T4" fmla="*/ 9 w 185"/>
                  <a:gd name="T5" fmla="*/ 11 h 82"/>
                  <a:gd name="T6" fmla="*/ 178 w 185"/>
                  <a:gd name="T7" fmla="*/ 56 h 82"/>
                  <a:gd name="T8" fmla="*/ 160 w 185"/>
                  <a:gd name="T9" fmla="*/ 77 h 82"/>
                </a:gdLst>
                <a:ahLst/>
                <a:cxnLst>
                  <a:cxn ang="0">
                    <a:pos x="T0" y="T1"/>
                  </a:cxn>
                  <a:cxn ang="0">
                    <a:pos x="T2" y="T3"/>
                  </a:cxn>
                  <a:cxn ang="0">
                    <a:pos x="T4" y="T5"/>
                  </a:cxn>
                  <a:cxn ang="0">
                    <a:pos x="T6" y="T7"/>
                  </a:cxn>
                  <a:cxn ang="0">
                    <a:pos x="T8" y="T9"/>
                  </a:cxn>
                </a:cxnLst>
                <a:rect l="0" t="0" r="r" b="b"/>
                <a:pathLst>
                  <a:path w="185" h="82">
                    <a:moveTo>
                      <a:pt x="160" y="77"/>
                    </a:moveTo>
                    <a:cubicBezTo>
                      <a:pt x="120" y="44"/>
                      <a:pt x="66" y="29"/>
                      <a:pt x="14" y="39"/>
                    </a:cubicBezTo>
                    <a:cubicBezTo>
                      <a:pt x="6" y="40"/>
                      <a:pt x="0" y="14"/>
                      <a:pt x="9" y="11"/>
                    </a:cubicBezTo>
                    <a:cubicBezTo>
                      <a:pt x="69" y="0"/>
                      <a:pt x="131" y="17"/>
                      <a:pt x="178" y="56"/>
                    </a:cubicBezTo>
                    <a:cubicBezTo>
                      <a:pt x="185" y="62"/>
                      <a:pt x="165" y="82"/>
                      <a:pt x="160" y="77"/>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4"/>
              <p:cNvSpPr>
                <a:spLocks/>
              </p:cNvSpPr>
              <p:nvPr/>
            </p:nvSpPr>
            <p:spPr bwMode="auto">
              <a:xfrm>
                <a:off x="5251" y="478"/>
                <a:ext cx="89" cy="40"/>
              </a:xfrm>
              <a:custGeom>
                <a:avLst/>
                <a:gdLst>
                  <a:gd name="T0" fmla="*/ 171 w 185"/>
                  <a:gd name="T1" fmla="*/ 39 h 83"/>
                  <a:gd name="T2" fmla="*/ 25 w 185"/>
                  <a:gd name="T3" fmla="*/ 78 h 83"/>
                  <a:gd name="T4" fmla="*/ 8 w 185"/>
                  <a:gd name="T5" fmla="*/ 57 h 83"/>
                  <a:gd name="T6" fmla="*/ 176 w 185"/>
                  <a:gd name="T7" fmla="*/ 12 h 83"/>
                  <a:gd name="T8" fmla="*/ 171 w 185"/>
                  <a:gd name="T9" fmla="*/ 39 h 83"/>
                </a:gdLst>
                <a:ahLst/>
                <a:cxnLst>
                  <a:cxn ang="0">
                    <a:pos x="T0" y="T1"/>
                  </a:cxn>
                  <a:cxn ang="0">
                    <a:pos x="T2" y="T3"/>
                  </a:cxn>
                  <a:cxn ang="0">
                    <a:pos x="T4" y="T5"/>
                  </a:cxn>
                  <a:cxn ang="0">
                    <a:pos x="T6" y="T7"/>
                  </a:cxn>
                  <a:cxn ang="0">
                    <a:pos x="T8" y="T9"/>
                  </a:cxn>
                </a:cxnLst>
                <a:rect l="0" t="0" r="r" b="b"/>
                <a:pathLst>
                  <a:path w="185" h="83">
                    <a:moveTo>
                      <a:pt x="171" y="39"/>
                    </a:moveTo>
                    <a:cubicBezTo>
                      <a:pt x="119" y="30"/>
                      <a:pt x="65" y="44"/>
                      <a:pt x="25" y="78"/>
                    </a:cubicBezTo>
                    <a:cubicBezTo>
                      <a:pt x="20" y="83"/>
                      <a:pt x="0" y="63"/>
                      <a:pt x="8" y="57"/>
                    </a:cubicBezTo>
                    <a:cubicBezTo>
                      <a:pt x="54" y="17"/>
                      <a:pt x="116" y="0"/>
                      <a:pt x="176" y="12"/>
                    </a:cubicBezTo>
                    <a:cubicBezTo>
                      <a:pt x="185" y="14"/>
                      <a:pt x="179" y="40"/>
                      <a:pt x="171" y="39"/>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0" name="Group 812"/>
            <p:cNvGrpSpPr>
              <a:grpSpLocks noChangeAspect="1"/>
            </p:cNvGrpSpPr>
            <p:nvPr/>
          </p:nvGrpSpPr>
          <p:grpSpPr bwMode="auto">
            <a:xfrm>
              <a:off x="3365823" y="706265"/>
              <a:ext cx="612775" cy="350838"/>
              <a:chOff x="6034" y="3314"/>
              <a:chExt cx="386" cy="221"/>
            </a:xfrm>
          </p:grpSpPr>
          <p:sp>
            <p:nvSpPr>
              <p:cNvPr id="61" name="AutoShape 811"/>
              <p:cNvSpPr>
                <a:spLocks noChangeAspect="1" noChangeArrowheads="1" noTextEdit="1"/>
              </p:cNvSpPr>
              <p:nvPr/>
            </p:nvSpPr>
            <p:spPr bwMode="auto">
              <a:xfrm>
                <a:off x="6034" y="3314"/>
                <a:ext cx="3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68" name="TextBox 67"/>
          <p:cNvSpPr txBox="1"/>
          <p:nvPr/>
        </p:nvSpPr>
        <p:spPr>
          <a:xfrm>
            <a:off x="3967486" y="763770"/>
            <a:ext cx="1619209" cy="707886"/>
          </a:xfrm>
          <a:prstGeom prst="rect">
            <a:avLst/>
          </a:prstGeom>
          <a:noFill/>
        </p:spPr>
        <p:txBody>
          <a:bodyPr wrap="square" rtlCol="0">
            <a:spAutoFit/>
          </a:bodyPr>
          <a:lstStyle/>
          <a:p>
            <a:r>
              <a:rPr lang="en-US" sz="2000" dirty="0" smtClean="0"/>
              <a:t>Container</a:t>
            </a:r>
          </a:p>
          <a:p>
            <a:r>
              <a:rPr lang="en-US" sz="2000" dirty="0" smtClean="0"/>
              <a:t>Builders</a:t>
            </a:r>
            <a:endParaRPr lang="en-US" sz="2000"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86</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293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200"/>
                                  </p:stCondLst>
                                  <p:childTnLst>
                                    <p:set>
                                      <p:cBhvr>
                                        <p:cTn id="29" dur="1" fill="hold">
                                          <p:stCondLst>
                                            <p:cond delay="0"/>
                                          </p:stCondLst>
                                        </p:cTn>
                                        <p:tgtEl>
                                          <p:spTgt spid="46">
                                            <p:txEl>
                                              <p:pRg st="7" end="7"/>
                                            </p:txEl>
                                          </p:spTgt>
                                        </p:tgtEl>
                                        <p:attrNameLst>
                                          <p:attrName>style.visibility</p:attrName>
                                        </p:attrNameLst>
                                      </p:cBhvr>
                                      <p:to>
                                        <p:strVal val="visible"/>
                                      </p:to>
                                    </p:set>
                                  </p:childTnLst>
                                </p:cTn>
                              </p:par>
                            </p:childTnLst>
                          </p:cTn>
                        </p:par>
                        <p:par>
                          <p:cTn id="30" fill="hold">
                            <p:stCondLst>
                              <p:cond delay="200"/>
                            </p:stCondLst>
                            <p:childTnLst>
                              <p:par>
                                <p:cTn id="31" presetID="1" presetClass="entr" presetSubtype="0" fill="hold" nodeType="afterEffect">
                                  <p:stCondLst>
                                    <p:cond delay="200"/>
                                  </p:stCondLst>
                                  <p:childTnLst>
                                    <p:set>
                                      <p:cBhvr>
                                        <p:cTn id="32"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1583938" y="672510"/>
            <a:ext cx="6030098" cy="4109555"/>
            <a:chOff x="1583938" y="672510"/>
            <a:chExt cx="6030098" cy="4109555"/>
          </a:xfrm>
        </p:grpSpPr>
        <p:sp>
          <p:nvSpPr>
            <p:cNvPr id="81" name="Oval 80"/>
            <p:cNvSpPr/>
            <p:nvPr/>
          </p:nvSpPr>
          <p:spPr>
            <a:xfrm>
              <a:off x="1583938" y="672510"/>
              <a:ext cx="6030098" cy="4109555"/>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p:cNvPicPr>
              <a:picLocks noChangeAspect="1"/>
            </p:cNvPicPr>
            <p:nvPr/>
          </p:nvPicPr>
          <p:blipFill>
            <a:blip r:embed="rId3" cstate="print">
              <a:alphaModFix amt="50000"/>
              <a:extLst>
                <a:ext uri="{28A0092B-C50C-407E-A947-70E740481C1C}">
                  <a14:useLocalDpi xmlns:a14="http://schemas.microsoft.com/office/drawing/2010/main"/>
                </a:ext>
              </a:extLst>
            </a:blip>
            <a:stretch>
              <a:fillRect/>
            </a:stretch>
          </p:blipFill>
          <p:spPr>
            <a:xfrm>
              <a:off x="2802630" y="742377"/>
              <a:ext cx="3497989" cy="3735853"/>
            </a:xfrm>
            <a:prstGeom prst="rect">
              <a:avLst/>
            </a:prstGeom>
          </p:spPr>
        </p:pic>
      </p:grpSp>
      <p:sp>
        <p:nvSpPr>
          <p:cNvPr id="4"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OpenShift Checks and Balances</a:t>
            </a:r>
            <a:endParaRPr lang="en" sz="2800" dirty="0">
              <a:solidFill>
                <a:srgbClr val="000000"/>
              </a:solidFill>
            </a:endParaRPr>
          </a:p>
        </p:txBody>
      </p:sp>
      <p:grpSp>
        <p:nvGrpSpPr>
          <p:cNvPr id="5" name="Group 643"/>
          <p:cNvGrpSpPr>
            <a:grpSpLocks noChangeAspect="1"/>
          </p:cNvGrpSpPr>
          <p:nvPr/>
        </p:nvGrpSpPr>
        <p:grpSpPr bwMode="auto">
          <a:xfrm>
            <a:off x="4265612" y="722533"/>
            <a:ext cx="612775" cy="612775"/>
            <a:chOff x="5198" y="422"/>
            <a:chExt cx="386" cy="386"/>
          </a:xfrm>
        </p:grpSpPr>
        <p:sp>
          <p:nvSpPr>
            <p:cNvPr id="6" name="AutoShape 642"/>
            <p:cNvSpPr>
              <a:spLocks noChangeAspect="1" noChangeArrowheads="1" noTextEdit="1"/>
            </p:cNvSpPr>
            <p:nvPr/>
          </p:nvSpPr>
          <p:spPr bwMode="auto">
            <a:xfrm>
              <a:off x="5198" y="42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644"/>
            <p:cNvSpPr>
              <a:spLocks noChangeArrowheads="1"/>
            </p:cNvSpPr>
            <p:nvPr/>
          </p:nvSpPr>
          <p:spPr bwMode="auto">
            <a:xfrm>
              <a:off x="5210" y="434"/>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645"/>
            <p:cNvSpPr>
              <a:spLocks/>
            </p:cNvSpPr>
            <p:nvPr/>
          </p:nvSpPr>
          <p:spPr bwMode="auto">
            <a:xfrm>
              <a:off x="5234" y="536"/>
              <a:ext cx="132" cy="133"/>
            </a:xfrm>
            <a:custGeom>
              <a:avLst/>
              <a:gdLst>
                <a:gd name="T0" fmla="*/ 275 w 275"/>
                <a:gd name="T1" fmla="*/ 137 h 275"/>
                <a:gd name="T2" fmla="*/ 138 w 275"/>
                <a:gd name="T3" fmla="*/ 275 h 275"/>
                <a:gd name="T4" fmla="*/ 0 w 275"/>
                <a:gd name="T5" fmla="*/ 137 h 275"/>
                <a:gd name="T6" fmla="*/ 137 w 275"/>
                <a:gd name="T7" fmla="*/ 0 h 275"/>
                <a:gd name="T8" fmla="*/ 275 w 275"/>
                <a:gd name="T9" fmla="*/ 137 h 275"/>
              </a:gdLst>
              <a:ahLst/>
              <a:cxnLst>
                <a:cxn ang="0">
                  <a:pos x="T0" y="T1"/>
                </a:cxn>
                <a:cxn ang="0">
                  <a:pos x="T2" y="T3"/>
                </a:cxn>
                <a:cxn ang="0">
                  <a:pos x="T4" y="T5"/>
                </a:cxn>
                <a:cxn ang="0">
                  <a:pos x="T6" y="T7"/>
                </a:cxn>
                <a:cxn ang="0">
                  <a:pos x="T8" y="T9"/>
                </a:cxn>
              </a:cxnLst>
              <a:rect l="0" t="0" r="r" b="b"/>
              <a:pathLst>
                <a:path w="275" h="275">
                  <a:moveTo>
                    <a:pt x="275" y="137"/>
                  </a:moveTo>
                  <a:cubicBezTo>
                    <a:pt x="275" y="213"/>
                    <a:pt x="213" y="275"/>
                    <a:pt x="138" y="275"/>
                  </a:cubicBezTo>
                  <a:cubicBezTo>
                    <a:pt x="62" y="275"/>
                    <a:pt x="0" y="213"/>
                    <a:pt x="0" y="137"/>
                  </a:cubicBezTo>
                  <a:cubicBezTo>
                    <a:pt x="0" y="61"/>
                    <a:pt x="62" y="0"/>
                    <a:pt x="137" y="0"/>
                  </a:cubicBezTo>
                  <a:cubicBezTo>
                    <a:pt x="213" y="0"/>
                    <a:pt x="275" y="61"/>
                    <a:pt x="275" y="13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Oval 646"/>
            <p:cNvSpPr>
              <a:spLocks noChangeArrowheads="1"/>
            </p:cNvSpPr>
            <p:nvPr/>
          </p:nvSpPr>
          <p:spPr bwMode="auto">
            <a:xfrm>
              <a:off x="5414" y="536"/>
              <a:ext cx="133" cy="13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47"/>
            <p:cNvSpPr>
              <a:spLocks/>
            </p:cNvSpPr>
            <p:nvPr/>
          </p:nvSpPr>
          <p:spPr bwMode="auto">
            <a:xfrm>
              <a:off x="5354" y="549"/>
              <a:ext cx="72" cy="36"/>
            </a:xfrm>
            <a:custGeom>
              <a:avLst/>
              <a:gdLst>
                <a:gd name="T0" fmla="*/ 125 w 150"/>
                <a:gd name="T1" fmla="*/ 73 h 73"/>
                <a:gd name="T2" fmla="*/ 25 w 150"/>
                <a:gd name="T3" fmla="*/ 73 h 73"/>
                <a:gd name="T4" fmla="*/ 0 w 150"/>
                <a:gd name="T5" fmla="*/ 34 h 73"/>
                <a:gd name="T6" fmla="*/ 150 w 150"/>
                <a:gd name="T7" fmla="*/ 34 h 73"/>
                <a:gd name="T8" fmla="*/ 125 w 150"/>
                <a:gd name="T9" fmla="*/ 73 h 73"/>
              </a:gdLst>
              <a:ahLst/>
              <a:cxnLst>
                <a:cxn ang="0">
                  <a:pos x="T0" y="T1"/>
                </a:cxn>
                <a:cxn ang="0">
                  <a:pos x="T2" y="T3"/>
                </a:cxn>
                <a:cxn ang="0">
                  <a:pos x="T4" y="T5"/>
                </a:cxn>
                <a:cxn ang="0">
                  <a:pos x="T6" y="T7"/>
                </a:cxn>
                <a:cxn ang="0">
                  <a:pos x="T8" y="T9"/>
                </a:cxn>
              </a:cxnLst>
              <a:rect l="0" t="0" r="r" b="b"/>
              <a:pathLst>
                <a:path w="150" h="73">
                  <a:moveTo>
                    <a:pt x="125" y="73"/>
                  </a:moveTo>
                  <a:cubicBezTo>
                    <a:pt x="103" y="56"/>
                    <a:pt x="48" y="56"/>
                    <a:pt x="25" y="73"/>
                  </a:cubicBezTo>
                  <a:cubicBezTo>
                    <a:pt x="11" y="60"/>
                    <a:pt x="14" y="46"/>
                    <a:pt x="0" y="34"/>
                  </a:cubicBezTo>
                  <a:cubicBezTo>
                    <a:pt x="39" y="5"/>
                    <a:pt x="105" y="0"/>
                    <a:pt x="150" y="34"/>
                  </a:cubicBezTo>
                  <a:cubicBezTo>
                    <a:pt x="136" y="46"/>
                    <a:pt x="139" y="60"/>
                    <a:pt x="125" y="73"/>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48"/>
            <p:cNvSpPr>
              <a:spLocks noEditPoints="1"/>
            </p:cNvSpPr>
            <p:nvPr/>
          </p:nvSpPr>
          <p:spPr bwMode="auto">
            <a:xfrm>
              <a:off x="5402" y="524"/>
              <a:ext cx="157"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2" y="0"/>
                    <a:pt x="0" y="72"/>
                    <a:pt x="0" y="162"/>
                  </a:cubicBezTo>
                  <a:cubicBezTo>
                    <a:pt x="0" y="252"/>
                    <a:pt x="72"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649"/>
            <p:cNvSpPr>
              <a:spLocks noEditPoints="1"/>
            </p:cNvSpPr>
            <p:nvPr/>
          </p:nvSpPr>
          <p:spPr bwMode="auto">
            <a:xfrm>
              <a:off x="5222" y="524"/>
              <a:ext cx="156"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3" y="0"/>
                    <a:pt x="0" y="72"/>
                    <a:pt x="0" y="162"/>
                  </a:cubicBezTo>
                  <a:cubicBezTo>
                    <a:pt x="0" y="252"/>
                    <a:pt x="73"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Oval 650"/>
            <p:cNvSpPr>
              <a:spLocks noChangeArrowheads="1"/>
            </p:cNvSpPr>
            <p:nvPr/>
          </p:nvSpPr>
          <p:spPr bwMode="auto">
            <a:xfrm>
              <a:off x="5294" y="575"/>
              <a:ext cx="48"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Oval 651"/>
            <p:cNvSpPr>
              <a:spLocks noChangeArrowheads="1"/>
            </p:cNvSpPr>
            <p:nvPr/>
          </p:nvSpPr>
          <p:spPr bwMode="auto">
            <a:xfrm>
              <a:off x="5438" y="575"/>
              <a:ext cx="49"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652"/>
            <p:cNvSpPr>
              <a:spLocks/>
            </p:cNvSpPr>
            <p:nvPr/>
          </p:nvSpPr>
          <p:spPr bwMode="auto">
            <a:xfrm>
              <a:off x="5349" y="688"/>
              <a:ext cx="118" cy="51"/>
            </a:xfrm>
            <a:custGeom>
              <a:avLst/>
              <a:gdLst>
                <a:gd name="T0" fmla="*/ 19 w 245"/>
                <a:gd name="T1" fmla="*/ 87 h 106"/>
                <a:gd name="T2" fmla="*/ 230 w 245"/>
                <a:gd name="T3" fmla="*/ 50 h 106"/>
                <a:gd name="T4" fmla="*/ 201 w 245"/>
                <a:gd name="T5" fmla="*/ 10 h 106"/>
                <a:gd name="T6" fmla="*/ 30 w 245"/>
                <a:gd name="T7" fmla="*/ 40 h 106"/>
                <a:gd name="T8" fmla="*/ 19 w 245"/>
                <a:gd name="T9" fmla="*/ 87 h 106"/>
              </a:gdLst>
              <a:ahLst/>
              <a:cxnLst>
                <a:cxn ang="0">
                  <a:pos x="T0" y="T1"/>
                </a:cxn>
                <a:cxn ang="0">
                  <a:pos x="T2" y="T3"/>
                </a:cxn>
                <a:cxn ang="0">
                  <a:pos x="T4" y="T5"/>
                </a:cxn>
                <a:cxn ang="0">
                  <a:pos x="T6" y="T7"/>
                </a:cxn>
                <a:cxn ang="0">
                  <a:pos x="T8" y="T9"/>
                </a:cxn>
              </a:cxnLst>
              <a:rect l="0" t="0" r="r" b="b"/>
              <a:pathLst>
                <a:path w="245" h="106">
                  <a:moveTo>
                    <a:pt x="19" y="87"/>
                  </a:moveTo>
                  <a:cubicBezTo>
                    <a:pt x="91" y="106"/>
                    <a:pt x="169" y="92"/>
                    <a:pt x="230" y="50"/>
                  </a:cubicBezTo>
                  <a:cubicBezTo>
                    <a:pt x="245" y="39"/>
                    <a:pt x="216" y="0"/>
                    <a:pt x="201" y="10"/>
                  </a:cubicBezTo>
                  <a:cubicBezTo>
                    <a:pt x="161" y="38"/>
                    <a:pt x="96" y="57"/>
                    <a:pt x="30" y="40"/>
                  </a:cubicBezTo>
                  <a:cubicBezTo>
                    <a:pt x="14" y="36"/>
                    <a:pt x="0" y="82"/>
                    <a:pt x="19" y="87"/>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653"/>
            <p:cNvSpPr>
              <a:spLocks/>
            </p:cNvSpPr>
            <p:nvPr/>
          </p:nvSpPr>
          <p:spPr bwMode="auto">
            <a:xfrm>
              <a:off x="5441" y="479"/>
              <a:ext cx="89" cy="40"/>
            </a:xfrm>
            <a:custGeom>
              <a:avLst/>
              <a:gdLst>
                <a:gd name="T0" fmla="*/ 160 w 185"/>
                <a:gd name="T1" fmla="*/ 77 h 82"/>
                <a:gd name="T2" fmla="*/ 14 w 185"/>
                <a:gd name="T3" fmla="*/ 39 h 82"/>
                <a:gd name="T4" fmla="*/ 9 w 185"/>
                <a:gd name="T5" fmla="*/ 11 h 82"/>
                <a:gd name="T6" fmla="*/ 178 w 185"/>
                <a:gd name="T7" fmla="*/ 56 h 82"/>
                <a:gd name="T8" fmla="*/ 160 w 185"/>
                <a:gd name="T9" fmla="*/ 77 h 82"/>
              </a:gdLst>
              <a:ahLst/>
              <a:cxnLst>
                <a:cxn ang="0">
                  <a:pos x="T0" y="T1"/>
                </a:cxn>
                <a:cxn ang="0">
                  <a:pos x="T2" y="T3"/>
                </a:cxn>
                <a:cxn ang="0">
                  <a:pos x="T4" y="T5"/>
                </a:cxn>
                <a:cxn ang="0">
                  <a:pos x="T6" y="T7"/>
                </a:cxn>
                <a:cxn ang="0">
                  <a:pos x="T8" y="T9"/>
                </a:cxn>
              </a:cxnLst>
              <a:rect l="0" t="0" r="r" b="b"/>
              <a:pathLst>
                <a:path w="185" h="82">
                  <a:moveTo>
                    <a:pt x="160" y="77"/>
                  </a:moveTo>
                  <a:cubicBezTo>
                    <a:pt x="120" y="44"/>
                    <a:pt x="66" y="29"/>
                    <a:pt x="14" y="39"/>
                  </a:cubicBezTo>
                  <a:cubicBezTo>
                    <a:pt x="6" y="40"/>
                    <a:pt x="0" y="14"/>
                    <a:pt x="9" y="11"/>
                  </a:cubicBezTo>
                  <a:cubicBezTo>
                    <a:pt x="69" y="0"/>
                    <a:pt x="131" y="17"/>
                    <a:pt x="178" y="56"/>
                  </a:cubicBezTo>
                  <a:cubicBezTo>
                    <a:pt x="185" y="62"/>
                    <a:pt x="165" y="82"/>
                    <a:pt x="160" y="77"/>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654"/>
            <p:cNvSpPr>
              <a:spLocks/>
            </p:cNvSpPr>
            <p:nvPr/>
          </p:nvSpPr>
          <p:spPr bwMode="auto">
            <a:xfrm>
              <a:off x="5251" y="478"/>
              <a:ext cx="89" cy="40"/>
            </a:xfrm>
            <a:custGeom>
              <a:avLst/>
              <a:gdLst>
                <a:gd name="T0" fmla="*/ 171 w 185"/>
                <a:gd name="T1" fmla="*/ 39 h 83"/>
                <a:gd name="T2" fmla="*/ 25 w 185"/>
                <a:gd name="T3" fmla="*/ 78 h 83"/>
                <a:gd name="T4" fmla="*/ 8 w 185"/>
                <a:gd name="T5" fmla="*/ 57 h 83"/>
                <a:gd name="T6" fmla="*/ 176 w 185"/>
                <a:gd name="T7" fmla="*/ 12 h 83"/>
                <a:gd name="T8" fmla="*/ 171 w 185"/>
                <a:gd name="T9" fmla="*/ 39 h 83"/>
              </a:gdLst>
              <a:ahLst/>
              <a:cxnLst>
                <a:cxn ang="0">
                  <a:pos x="T0" y="T1"/>
                </a:cxn>
                <a:cxn ang="0">
                  <a:pos x="T2" y="T3"/>
                </a:cxn>
                <a:cxn ang="0">
                  <a:pos x="T4" y="T5"/>
                </a:cxn>
                <a:cxn ang="0">
                  <a:pos x="T6" y="T7"/>
                </a:cxn>
                <a:cxn ang="0">
                  <a:pos x="T8" y="T9"/>
                </a:cxn>
              </a:cxnLst>
              <a:rect l="0" t="0" r="r" b="b"/>
              <a:pathLst>
                <a:path w="185" h="83">
                  <a:moveTo>
                    <a:pt x="171" y="39"/>
                  </a:moveTo>
                  <a:cubicBezTo>
                    <a:pt x="119" y="30"/>
                    <a:pt x="65" y="44"/>
                    <a:pt x="25" y="78"/>
                  </a:cubicBezTo>
                  <a:cubicBezTo>
                    <a:pt x="20" y="83"/>
                    <a:pt x="0" y="63"/>
                    <a:pt x="8" y="57"/>
                  </a:cubicBezTo>
                  <a:cubicBezTo>
                    <a:pt x="54" y="17"/>
                    <a:pt x="116" y="0"/>
                    <a:pt x="176" y="12"/>
                  </a:cubicBezTo>
                  <a:cubicBezTo>
                    <a:pt x="185" y="14"/>
                    <a:pt x="179" y="40"/>
                    <a:pt x="171" y="39"/>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 name="Group 812"/>
          <p:cNvGrpSpPr>
            <a:grpSpLocks noChangeAspect="1"/>
          </p:cNvGrpSpPr>
          <p:nvPr/>
        </p:nvGrpSpPr>
        <p:grpSpPr bwMode="auto">
          <a:xfrm>
            <a:off x="6240160" y="3290223"/>
            <a:ext cx="729275" cy="729275"/>
            <a:chOff x="6034" y="3314"/>
            <a:chExt cx="386" cy="386"/>
          </a:xfrm>
        </p:grpSpPr>
        <p:sp>
          <p:nvSpPr>
            <p:cNvPr id="19" name="AutoShape 811"/>
            <p:cNvSpPr>
              <a:spLocks noChangeAspect="1" noChangeArrowheads="1" noTextEdit="1"/>
            </p:cNvSpPr>
            <p:nvPr/>
          </p:nvSpPr>
          <p:spPr bwMode="auto">
            <a:xfrm>
              <a:off x="6034" y="3314"/>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13"/>
            <p:cNvSpPr>
              <a:spLocks noChangeArrowheads="1"/>
            </p:cNvSpPr>
            <p:nvPr/>
          </p:nvSpPr>
          <p:spPr bwMode="auto">
            <a:xfrm>
              <a:off x="6070" y="3482"/>
              <a:ext cx="313" cy="72"/>
            </a:xfrm>
            <a:prstGeom prst="rect">
              <a:avLst/>
            </a:prstGeom>
            <a:solidFill>
              <a:srgbClr val="FFB3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814"/>
            <p:cNvSpPr>
              <a:spLocks/>
            </p:cNvSpPr>
            <p:nvPr/>
          </p:nvSpPr>
          <p:spPr bwMode="auto">
            <a:xfrm>
              <a:off x="6058" y="3482"/>
              <a:ext cx="337" cy="205"/>
            </a:xfrm>
            <a:custGeom>
              <a:avLst/>
              <a:gdLst>
                <a:gd name="T0" fmla="*/ 50 w 700"/>
                <a:gd name="T1" fmla="*/ 113 h 425"/>
                <a:gd name="T2" fmla="*/ 50 w 700"/>
                <a:gd name="T3" fmla="*/ 0 h 425"/>
                <a:gd name="T4" fmla="*/ 650 w 700"/>
                <a:gd name="T5" fmla="*/ 0 h 425"/>
                <a:gd name="T6" fmla="*/ 650 w 700"/>
                <a:gd name="T7" fmla="*/ 113 h 425"/>
                <a:gd name="T8" fmla="*/ 700 w 700"/>
                <a:gd name="T9" fmla="*/ 175 h 425"/>
                <a:gd name="T10" fmla="*/ 650 w 700"/>
                <a:gd name="T11" fmla="*/ 238 h 425"/>
                <a:gd name="T12" fmla="*/ 350 w 700"/>
                <a:gd name="T13" fmla="*/ 425 h 425"/>
                <a:gd name="T14" fmla="*/ 50 w 700"/>
                <a:gd name="T15" fmla="*/ 238 h 425"/>
                <a:gd name="T16" fmla="*/ 0 w 700"/>
                <a:gd name="T17" fmla="*/ 175 h 425"/>
                <a:gd name="T18" fmla="*/ 50 w 700"/>
                <a:gd name="T19" fmla="*/ 11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25">
                  <a:moveTo>
                    <a:pt x="50" y="113"/>
                  </a:moveTo>
                  <a:lnTo>
                    <a:pt x="50" y="0"/>
                  </a:lnTo>
                  <a:lnTo>
                    <a:pt x="650" y="0"/>
                  </a:lnTo>
                  <a:lnTo>
                    <a:pt x="650" y="113"/>
                  </a:lnTo>
                  <a:cubicBezTo>
                    <a:pt x="650" y="113"/>
                    <a:pt x="700" y="113"/>
                    <a:pt x="700" y="175"/>
                  </a:cubicBezTo>
                  <a:cubicBezTo>
                    <a:pt x="700" y="238"/>
                    <a:pt x="650" y="238"/>
                    <a:pt x="650" y="238"/>
                  </a:cubicBezTo>
                  <a:cubicBezTo>
                    <a:pt x="650" y="338"/>
                    <a:pt x="425" y="425"/>
                    <a:pt x="350" y="425"/>
                  </a:cubicBezTo>
                  <a:cubicBezTo>
                    <a:pt x="275" y="425"/>
                    <a:pt x="50" y="338"/>
                    <a:pt x="50" y="238"/>
                  </a:cubicBezTo>
                  <a:cubicBezTo>
                    <a:pt x="50" y="238"/>
                    <a:pt x="0" y="238"/>
                    <a:pt x="0" y="175"/>
                  </a:cubicBezTo>
                  <a:cubicBezTo>
                    <a:pt x="0" y="113"/>
                    <a:pt x="50" y="113"/>
                    <a:pt x="50" y="113"/>
                  </a:cubicBezTo>
                  <a:close/>
                </a:path>
              </a:pathLst>
            </a:cu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15"/>
            <p:cNvSpPr>
              <a:spLocks/>
            </p:cNvSpPr>
            <p:nvPr/>
          </p:nvSpPr>
          <p:spPr bwMode="auto">
            <a:xfrm>
              <a:off x="6112" y="3529"/>
              <a:ext cx="85" cy="49"/>
            </a:xfrm>
            <a:custGeom>
              <a:avLst/>
              <a:gdLst>
                <a:gd name="T0" fmla="*/ 87 w 175"/>
                <a:gd name="T1" fmla="*/ 0 h 101"/>
                <a:gd name="T2" fmla="*/ 0 w 175"/>
                <a:gd name="T3" fmla="*/ 46 h 101"/>
                <a:gd name="T4" fmla="*/ 82 w 175"/>
                <a:gd name="T5" fmla="*/ 101 h 101"/>
                <a:gd name="T6" fmla="*/ 175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25" y="0"/>
                    <a:pt x="0" y="23"/>
                    <a:pt x="0" y="46"/>
                  </a:cubicBezTo>
                  <a:cubicBezTo>
                    <a:pt x="0" y="68"/>
                    <a:pt x="0" y="101"/>
                    <a:pt x="82" y="101"/>
                  </a:cubicBezTo>
                  <a:cubicBezTo>
                    <a:pt x="162" y="101"/>
                    <a:pt x="175" y="91"/>
                    <a:pt x="175" y="57"/>
                  </a:cubicBezTo>
                  <a:cubicBezTo>
                    <a:pt x="175" y="34"/>
                    <a:pt x="150"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Oval 816"/>
            <p:cNvSpPr>
              <a:spLocks noChangeArrowheads="1"/>
            </p:cNvSpPr>
            <p:nvPr/>
          </p:nvSpPr>
          <p:spPr bwMode="auto">
            <a:xfrm>
              <a:off x="6130" y="3520"/>
              <a:ext cx="55"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Oval 817"/>
            <p:cNvSpPr>
              <a:spLocks noChangeArrowheads="1"/>
            </p:cNvSpPr>
            <p:nvPr/>
          </p:nvSpPr>
          <p:spPr bwMode="auto">
            <a:xfrm>
              <a:off x="6148" y="3538"/>
              <a:ext cx="18"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8"/>
            <p:cNvSpPr>
              <a:spLocks/>
            </p:cNvSpPr>
            <p:nvPr/>
          </p:nvSpPr>
          <p:spPr bwMode="auto">
            <a:xfrm>
              <a:off x="6112" y="3508"/>
              <a:ext cx="85" cy="48"/>
            </a:xfrm>
            <a:custGeom>
              <a:avLst/>
              <a:gdLst>
                <a:gd name="T0" fmla="*/ 0 w 175"/>
                <a:gd name="T1" fmla="*/ 87 h 100"/>
                <a:gd name="T2" fmla="*/ 175 w 175"/>
                <a:gd name="T3" fmla="*/ 100 h 100"/>
                <a:gd name="T4" fmla="*/ 0 w 175"/>
                <a:gd name="T5" fmla="*/ 87 h 100"/>
              </a:gdLst>
              <a:ahLst/>
              <a:cxnLst>
                <a:cxn ang="0">
                  <a:pos x="T0" y="T1"/>
                </a:cxn>
                <a:cxn ang="0">
                  <a:pos x="T2" y="T3"/>
                </a:cxn>
                <a:cxn ang="0">
                  <a:pos x="T4" y="T5"/>
                </a:cxn>
              </a:cxnLst>
              <a:rect l="0" t="0" r="r" b="b"/>
              <a:pathLst>
                <a:path w="175" h="100">
                  <a:moveTo>
                    <a:pt x="0" y="87"/>
                  </a:moveTo>
                  <a:cubicBezTo>
                    <a:pt x="0" y="0"/>
                    <a:pt x="175" y="0"/>
                    <a:pt x="175" y="100"/>
                  </a:cubicBezTo>
                  <a:cubicBezTo>
                    <a:pt x="150" y="25"/>
                    <a:pt x="25" y="25"/>
                    <a:pt x="0"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19"/>
            <p:cNvSpPr>
              <a:spLocks/>
            </p:cNvSpPr>
            <p:nvPr/>
          </p:nvSpPr>
          <p:spPr bwMode="auto">
            <a:xfrm>
              <a:off x="6257" y="3529"/>
              <a:ext cx="84" cy="49"/>
            </a:xfrm>
            <a:custGeom>
              <a:avLst/>
              <a:gdLst>
                <a:gd name="T0" fmla="*/ 87 w 175"/>
                <a:gd name="T1" fmla="*/ 0 h 101"/>
                <a:gd name="T2" fmla="*/ 175 w 175"/>
                <a:gd name="T3" fmla="*/ 46 h 101"/>
                <a:gd name="T4" fmla="*/ 92 w 175"/>
                <a:gd name="T5" fmla="*/ 101 h 101"/>
                <a:gd name="T6" fmla="*/ 0 w 175"/>
                <a:gd name="T7" fmla="*/ 57 h 101"/>
                <a:gd name="T8" fmla="*/ 87 w 175"/>
                <a:gd name="T9" fmla="*/ 0 h 101"/>
              </a:gdLst>
              <a:ahLst/>
              <a:cxnLst>
                <a:cxn ang="0">
                  <a:pos x="T0" y="T1"/>
                </a:cxn>
                <a:cxn ang="0">
                  <a:pos x="T2" y="T3"/>
                </a:cxn>
                <a:cxn ang="0">
                  <a:pos x="T4" y="T5"/>
                </a:cxn>
                <a:cxn ang="0">
                  <a:pos x="T6" y="T7"/>
                </a:cxn>
                <a:cxn ang="0">
                  <a:pos x="T8" y="T9"/>
                </a:cxn>
              </a:cxnLst>
              <a:rect l="0" t="0" r="r" b="b"/>
              <a:pathLst>
                <a:path w="175" h="101">
                  <a:moveTo>
                    <a:pt x="87" y="0"/>
                  </a:moveTo>
                  <a:cubicBezTo>
                    <a:pt x="150" y="0"/>
                    <a:pt x="175" y="23"/>
                    <a:pt x="175" y="46"/>
                  </a:cubicBezTo>
                  <a:cubicBezTo>
                    <a:pt x="175" y="68"/>
                    <a:pt x="175" y="101"/>
                    <a:pt x="92" y="101"/>
                  </a:cubicBezTo>
                  <a:cubicBezTo>
                    <a:pt x="12" y="101"/>
                    <a:pt x="0" y="91"/>
                    <a:pt x="0" y="57"/>
                  </a:cubicBezTo>
                  <a:cubicBezTo>
                    <a:pt x="0" y="34"/>
                    <a:pt x="25" y="0"/>
                    <a:pt x="87" y="0"/>
                  </a:cubicBezTo>
                  <a:close/>
                </a:path>
              </a:pathLst>
            </a:custGeom>
            <a:solidFill>
              <a:srgbClr val="F5F5F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Oval 820"/>
            <p:cNvSpPr>
              <a:spLocks noChangeArrowheads="1"/>
            </p:cNvSpPr>
            <p:nvPr/>
          </p:nvSpPr>
          <p:spPr bwMode="auto">
            <a:xfrm>
              <a:off x="6269" y="3520"/>
              <a:ext cx="54" cy="54"/>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821"/>
            <p:cNvSpPr>
              <a:spLocks noChangeArrowheads="1"/>
            </p:cNvSpPr>
            <p:nvPr/>
          </p:nvSpPr>
          <p:spPr bwMode="auto">
            <a:xfrm>
              <a:off x="6286" y="3538"/>
              <a:ext cx="19" cy="18"/>
            </a:xfrm>
            <a:prstGeom prst="ellipse">
              <a:avLst/>
            </a:prstGeom>
            <a:solidFill>
              <a:srgbClr val="231F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22"/>
            <p:cNvSpPr>
              <a:spLocks/>
            </p:cNvSpPr>
            <p:nvPr/>
          </p:nvSpPr>
          <p:spPr bwMode="auto">
            <a:xfrm>
              <a:off x="6257" y="3508"/>
              <a:ext cx="84" cy="48"/>
            </a:xfrm>
            <a:custGeom>
              <a:avLst/>
              <a:gdLst>
                <a:gd name="T0" fmla="*/ 175 w 175"/>
                <a:gd name="T1" fmla="*/ 87 h 100"/>
                <a:gd name="T2" fmla="*/ 0 w 175"/>
                <a:gd name="T3" fmla="*/ 100 h 100"/>
                <a:gd name="T4" fmla="*/ 175 w 175"/>
                <a:gd name="T5" fmla="*/ 87 h 100"/>
              </a:gdLst>
              <a:ahLst/>
              <a:cxnLst>
                <a:cxn ang="0">
                  <a:pos x="T0" y="T1"/>
                </a:cxn>
                <a:cxn ang="0">
                  <a:pos x="T2" y="T3"/>
                </a:cxn>
                <a:cxn ang="0">
                  <a:pos x="T4" y="T5"/>
                </a:cxn>
              </a:cxnLst>
              <a:rect l="0" t="0" r="r" b="b"/>
              <a:pathLst>
                <a:path w="175" h="100">
                  <a:moveTo>
                    <a:pt x="175" y="87"/>
                  </a:moveTo>
                  <a:cubicBezTo>
                    <a:pt x="175" y="0"/>
                    <a:pt x="0" y="0"/>
                    <a:pt x="0" y="100"/>
                  </a:cubicBezTo>
                  <a:cubicBezTo>
                    <a:pt x="25" y="25"/>
                    <a:pt x="150" y="25"/>
                    <a:pt x="175" y="87"/>
                  </a:cubicBezTo>
                  <a:close/>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3"/>
            <p:cNvSpPr>
              <a:spLocks/>
            </p:cNvSpPr>
            <p:nvPr/>
          </p:nvSpPr>
          <p:spPr bwMode="auto">
            <a:xfrm>
              <a:off x="6172" y="3615"/>
              <a:ext cx="109" cy="36"/>
            </a:xfrm>
            <a:custGeom>
              <a:avLst/>
              <a:gdLst>
                <a:gd name="T0" fmla="*/ 225 w 225"/>
                <a:gd name="T1" fmla="*/ 11 h 75"/>
                <a:gd name="T2" fmla="*/ 112 w 225"/>
                <a:gd name="T3" fmla="*/ 75 h 75"/>
                <a:gd name="T4" fmla="*/ 0 w 225"/>
                <a:gd name="T5" fmla="*/ 11 h 75"/>
                <a:gd name="T6" fmla="*/ 11 w 225"/>
                <a:gd name="T7" fmla="*/ 0 h 75"/>
                <a:gd name="T8" fmla="*/ 213 w 225"/>
                <a:gd name="T9" fmla="*/ 0 h 75"/>
                <a:gd name="T10" fmla="*/ 224 w 225"/>
                <a:gd name="T11" fmla="*/ 11 h 75"/>
              </a:gdLst>
              <a:ahLst/>
              <a:cxnLst>
                <a:cxn ang="0">
                  <a:pos x="T0" y="T1"/>
                </a:cxn>
                <a:cxn ang="0">
                  <a:pos x="T2" y="T3"/>
                </a:cxn>
                <a:cxn ang="0">
                  <a:pos x="T4" y="T5"/>
                </a:cxn>
                <a:cxn ang="0">
                  <a:pos x="T6" y="T7"/>
                </a:cxn>
                <a:cxn ang="0">
                  <a:pos x="T8" y="T9"/>
                </a:cxn>
                <a:cxn ang="0">
                  <a:pos x="T10" y="T11"/>
                </a:cxn>
              </a:cxnLst>
              <a:rect l="0" t="0" r="r" b="b"/>
              <a:pathLst>
                <a:path w="225" h="75">
                  <a:moveTo>
                    <a:pt x="225" y="11"/>
                  </a:moveTo>
                  <a:cubicBezTo>
                    <a:pt x="225" y="54"/>
                    <a:pt x="168" y="75"/>
                    <a:pt x="112" y="75"/>
                  </a:cubicBezTo>
                  <a:cubicBezTo>
                    <a:pt x="56" y="75"/>
                    <a:pt x="0" y="54"/>
                    <a:pt x="0" y="11"/>
                  </a:cubicBezTo>
                  <a:cubicBezTo>
                    <a:pt x="0" y="11"/>
                    <a:pt x="0" y="0"/>
                    <a:pt x="11" y="0"/>
                  </a:cubicBezTo>
                  <a:lnTo>
                    <a:pt x="213" y="0"/>
                  </a:lnTo>
                  <a:cubicBezTo>
                    <a:pt x="224" y="0"/>
                    <a:pt x="224" y="11"/>
                    <a:pt x="224" y="11"/>
                  </a:cubicBezTo>
                </a:path>
              </a:pathLst>
            </a:custGeom>
            <a:solidFill>
              <a:srgbClr val="93723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2389638" y="3308501"/>
            <a:ext cx="616636" cy="765968"/>
            <a:chOff x="3365823" y="706265"/>
            <a:chExt cx="616636" cy="765968"/>
          </a:xfrm>
        </p:grpSpPr>
        <p:grpSp>
          <p:nvGrpSpPr>
            <p:cNvPr id="37" name="Group 643"/>
            <p:cNvGrpSpPr>
              <a:grpSpLocks noChangeAspect="1"/>
            </p:cNvGrpSpPr>
            <p:nvPr/>
          </p:nvGrpSpPr>
          <p:grpSpPr bwMode="auto">
            <a:xfrm>
              <a:off x="3369684" y="859458"/>
              <a:ext cx="612775" cy="612775"/>
              <a:chOff x="5198" y="422"/>
              <a:chExt cx="386" cy="386"/>
            </a:xfrm>
          </p:grpSpPr>
          <p:sp>
            <p:nvSpPr>
              <p:cNvPr id="45" name="AutoShape 642"/>
              <p:cNvSpPr>
                <a:spLocks noChangeAspect="1" noChangeArrowheads="1" noTextEdit="1"/>
              </p:cNvSpPr>
              <p:nvPr/>
            </p:nvSpPr>
            <p:spPr bwMode="auto">
              <a:xfrm>
                <a:off x="5198" y="422"/>
                <a:ext cx="38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644"/>
              <p:cNvSpPr>
                <a:spLocks noChangeArrowheads="1"/>
              </p:cNvSpPr>
              <p:nvPr/>
            </p:nvSpPr>
            <p:spPr bwMode="auto">
              <a:xfrm>
                <a:off x="5210" y="434"/>
                <a:ext cx="361" cy="361"/>
              </a:xfrm>
              <a:prstGeom prst="ellipse">
                <a:avLst/>
              </a:prstGeom>
              <a:solidFill>
                <a:srgbClr val="FFDD6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45"/>
              <p:cNvSpPr>
                <a:spLocks/>
              </p:cNvSpPr>
              <p:nvPr/>
            </p:nvSpPr>
            <p:spPr bwMode="auto">
              <a:xfrm>
                <a:off x="5234" y="536"/>
                <a:ext cx="132" cy="133"/>
              </a:xfrm>
              <a:custGeom>
                <a:avLst/>
                <a:gdLst>
                  <a:gd name="T0" fmla="*/ 275 w 275"/>
                  <a:gd name="T1" fmla="*/ 137 h 275"/>
                  <a:gd name="T2" fmla="*/ 138 w 275"/>
                  <a:gd name="T3" fmla="*/ 275 h 275"/>
                  <a:gd name="T4" fmla="*/ 0 w 275"/>
                  <a:gd name="T5" fmla="*/ 137 h 275"/>
                  <a:gd name="T6" fmla="*/ 137 w 275"/>
                  <a:gd name="T7" fmla="*/ 0 h 275"/>
                  <a:gd name="T8" fmla="*/ 275 w 275"/>
                  <a:gd name="T9" fmla="*/ 137 h 275"/>
                </a:gdLst>
                <a:ahLst/>
                <a:cxnLst>
                  <a:cxn ang="0">
                    <a:pos x="T0" y="T1"/>
                  </a:cxn>
                  <a:cxn ang="0">
                    <a:pos x="T2" y="T3"/>
                  </a:cxn>
                  <a:cxn ang="0">
                    <a:pos x="T4" y="T5"/>
                  </a:cxn>
                  <a:cxn ang="0">
                    <a:pos x="T6" y="T7"/>
                  </a:cxn>
                  <a:cxn ang="0">
                    <a:pos x="T8" y="T9"/>
                  </a:cxn>
                </a:cxnLst>
                <a:rect l="0" t="0" r="r" b="b"/>
                <a:pathLst>
                  <a:path w="275" h="275">
                    <a:moveTo>
                      <a:pt x="275" y="137"/>
                    </a:moveTo>
                    <a:cubicBezTo>
                      <a:pt x="275" y="213"/>
                      <a:pt x="213" y="275"/>
                      <a:pt x="138" y="275"/>
                    </a:cubicBezTo>
                    <a:cubicBezTo>
                      <a:pt x="62" y="275"/>
                      <a:pt x="0" y="213"/>
                      <a:pt x="0" y="137"/>
                    </a:cubicBezTo>
                    <a:cubicBezTo>
                      <a:pt x="0" y="61"/>
                      <a:pt x="62" y="0"/>
                      <a:pt x="137" y="0"/>
                    </a:cubicBezTo>
                    <a:cubicBezTo>
                      <a:pt x="213" y="0"/>
                      <a:pt x="275" y="61"/>
                      <a:pt x="275" y="137"/>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Oval 646"/>
              <p:cNvSpPr>
                <a:spLocks noChangeArrowheads="1"/>
              </p:cNvSpPr>
              <p:nvPr/>
            </p:nvSpPr>
            <p:spPr bwMode="auto">
              <a:xfrm>
                <a:off x="5414" y="536"/>
                <a:ext cx="133" cy="133"/>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7"/>
              <p:cNvSpPr>
                <a:spLocks/>
              </p:cNvSpPr>
              <p:nvPr/>
            </p:nvSpPr>
            <p:spPr bwMode="auto">
              <a:xfrm>
                <a:off x="5354" y="549"/>
                <a:ext cx="72" cy="36"/>
              </a:xfrm>
              <a:custGeom>
                <a:avLst/>
                <a:gdLst>
                  <a:gd name="T0" fmla="*/ 125 w 150"/>
                  <a:gd name="T1" fmla="*/ 73 h 73"/>
                  <a:gd name="T2" fmla="*/ 25 w 150"/>
                  <a:gd name="T3" fmla="*/ 73 h 73"/>
                  <a:gd name="T4" fmla="*/ 0 w 150"/>
                  <a:gd name="T5" fmla="*/ 34 h 73"/>
                  <a:gd name="T6" fmla="*/ 150 w 150"/>
                  <a:gd name="T7" fmla="*/ 34 h 73"/>
                  <a:gd name="T8" fmla="*/ 125 w 150"/>
                  <a:gd name="T9" fmla="*/ 73 h 73"/>
                </a:gdLst>
                <a:ahLst/>
                <a:cxnLst>
                  <a:cxn ang="0">
                    <a:pos x="T0" y="T1"/>
                  </a:cxn>
                  <a:cxn ang="0">
                    <a:pos x="T2" y="T3"/>
                  </a:cxn>
                  <a:cxn ang="0">
                    <a:pos x="T4" y="T5"/>
                  </a:cxn>
                  <a:cxn ang="0">
                    <a:pos x="T6" y="T7"/>
                  </a:cxn>
                  <a:cxn ang="0">
                    <a:pos x="T8" y="T9"/>
                  </a:cxn>
                </a:cxnLst>
                <a:rect l="0" t="0" r="r" b="b"/>
                <a:pathLst>
                  <a:path w="150" h="73">
                    <a:moveTo>
                      <a:pt x="125" y="73"/>
                    </a:moveTo>
                    <a:cubicBezTo>
                      <a:pt x="103" y="56"/>
                      <a:pt x="48" y="56"/>
                      <a:pt x="25" y="73"/>
                    </a:cubicBezTo>
                    <a:cubicBezTo>
                      <a:pt x="11" y="60"/>
                      <a:pt x="14" y="46"/>
                      <a:pt x="0" y="34"/>
                    </a:cubicBezTo>
                    <a:cubicBezTo>
                      <a:pt x="39" y="5"/>
                      <a:pt x="105" y="0"/>
                      <a:pt x="150" y="34"/>
                    </a:cubicBezTo>
                    <a:cubicBezTo>
                      <a:pt x="136" y="46"/>
                      <a:pt x="139" y="60"/>
                      <a:pt x="125" y="73"/>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8"/>
              <p:cNvSpPr>
                <a:spLocks noEditPoints="1"/>
              </p:cNvSpPr>
              <p:nvPr/>
            </p:nvSpPr>
            <p:spPr bwMode="auto">
              <a:xfrm>
                <a:off x="5402" y="524"/>
                <a:ext cx="157"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2" y="0"/>
                      <a:pt x="0" y="72"/>
                      <a:pt x="0" y="162"/>
                    </a:cubicBezTo>
                    <a:cubicBezTo>
                      <a:pt x="0" y="252"/>
                      <a:pt x="72"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49"/>
              <p:cNvSpPr>
                <a:spLocks noEditPoints="1"/>
              </p:cNvSpPr>
              <p:nvPr/>
            </p:nvSpPr>
            <p:spPr bwMode="auto">
              <a:xfrm>
                <a:off x="5222" y="524"/>
                <a:ext cx="156" cy="157"/>
              </a:xfrm>
              <a:custGeom>
                <a:avLst/>
                <a:gdLst>
                  <a:gd name="T0" fmla="*/ 163 w 325"/>
                  <a:gd name="T1" fmla="*/ 0 h 325"/>
                  <a:gd name="T2" fmla="*/ 0 w 325"/>
                  <a:gd name="T3" fmla="*/ 162 h 325"/>
                  <a:gd name="T4" fmla="*/ 163 w 325"/>
                  <a:gd name="T5" fmla="*/ 325 h 325"/>
                  <a:gd name="T6" fmla="*/ 325 w 325"/>
                  <a:gd name="T7" fmla="*/ 162 h 325"/>
                  <a:gd name="T8" fmla="*/ 163 w 325"/>
                  <a:gd name="T9" fmla="*/ 0 h 325"/>
                  <a:gd name="T10" fmla="*/ 163 w 325"/>
                  <a:gd name="T11" fmla="*/ 287 h 325"/>
                  <a:gd name="T12" fmla="*/ 38 w 325"/>
                  <a:gd name="T13" fmla="*/ 162 h 325"/>
                  <a:gd name="T14" fmla="*/ 163 w 325"/>
                  <a:gd name="T15" fmla="*/ 37 h 325"/>
                  <a:gd name="T16" fmla="*/ 288 w 325"/>
                  <a:gd name="T17" fmla="*/ 162 h 325"/>
                  <a:gd name="T18" fmla="*/ 163 w 325"/>
                  <a:gd name="T19" fmla="*/ 28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25">
                    <a:moveTo>
                      <a:pt x="163" y="0"/>
                    </a:moveTo>
                    <a:cubicBezTo>
                      <a:pt x="73" y="0"/>
                      <a:pt x="0" y="72"/>
                      <a:pt x="0" y="162"/>
                    </a:cubicBezTo>
                    <a:cubicBezTo>
                      <a:pt x="0" y="252"/>
                      <a:pt x="73" y="325"/>
                      <a:pt x="163" y="325"/>
                    </a:cubicBezTo>
                    <a:cubicBezTo>
                      <a:pt x="253" y="325"/>
                      <a:pt x="325" y="252"/>
                      <a:pt x="325" y="162"/>
                    </a:cubicBezTo>
                    <a:cubicBezTo>
                      <a:pt x="325" y="72"/>
                      <a:pt x="253" y="0"/>
                      <a:pt x="163" y="0"/>
                    </a:cubicBezTo>
                    <a:close/>
                    <a:moveTo>
                      <a:pt x="163" y="287"/>
                    </a:moveTo>
                    <a:cubicBezTo>
                      <a:pt x="94" y="287"/>
                      <a:pt x="38" y="231"/>
                      <a:pt x="38" y="162"/>
                    </a:cubicBezTo>
                    <a:cubicBezTo>
                      <a:pt x="38" y="93"/>
                      <a:pt x="94" y="37"/>
                      <a:pt x="163" y="37"/>
                    </a:cubicBezTo>
                    <a:cubicBezTo>
                      <a:pt x="231" y="37"/>
                      <a:pt x="288" y="93"/>
                      <a:pt x="288" y="162"/>
                    </a:cubicBezTo>
                    <a:cubicBezTo>
                      <a:pt x="288" y="231"/>
                      <a:pt x="231" y="287"/>
                      <a:pt x="163" y="287"/>
                    </a:cubicBezTo>
                    <a:close/>
                  </a:path>
                </a:pathLst>
              </a:custGeom>
              <a:solidFill>
                <a:srgbClr val="49494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Oval 650"/>
              <p:cNvSpPr>
                <a:spLocks noChangeArrowheads="1"/>
              </p:cNvSpPr>
              <p:nvPr/>
            </p:nvSpPr>
            <p:spPr bwMode="auto">
              <a:xfrm>
                <a:off x="5294" y="575"/>
                <a:ext cx="48"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Oval 651"/>
              <p:cNvSpPr>
                <a:spLocks noChangeArrowheads="1"/>
              </p:cNvSpPr>
              <p:nvPr/>
            </p:nvSpPr>
            <p:spPr bwMode="auto">
              <a:xfrm>
                <a:off x="5438" y="575"/>
                <a:ext cx="49" cy="61"/>
              </a:xfrm>
              <a:prstGeom prst="ellipse">
                <a:avLst/>
              </a:pr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52"/>
              <p:cNvSpPr>
                <a:spLocks/>
              </p:cNvSpPr>
              <p:nvPr/>
            </p:nvSpPr>
            <p:spPr bwMode="auto">
              <a:xfrm>
                <a:off x="5349" y="688"/>
                <a:ext cx="118" cy="51"/>
              </a:xfrm>
              <a:custGeom>
                <a:avLst/>
                <a:gdLst>
                  <a:gd name="T0" fmla="*/ 19 w 245"/>
                  <a:gd name="T1" fmla="*/ 87 h 106"/>
                  <a:gd name="T2" fmla="*/ 230 w 245"/>
                  <a:gd name="T3" fmla="*/ 50 h 106"/>
                  <a:gd name="T4" fmla="*/ 201 w 245"/>
                  <a:gd name="T5" fmla="*/ 10 h 106"/>
                  <a:gd name="T6" fmla="*/ 30 w 245"/>
                  <a:gd name="T7" fmla="*/ 40 h 106"/>
                  <a:gd name="T8" fmla="*/ 19 w 245"/>
                  <a:gd name="T9" fmla="*/ 87 h 106"/>
                </a:gdLst>
                <a:ahLst/>
                <a:cxnLst>
                  <a:cxn ang="0">
                    <a:pos x="T0" y="T1"/>
                  </a:cxn>
                  <a:cxn ang="0">
                    <a:pos x="T2" y="T3"/>
                  </a:cxn>
                  <a:cxn ang="0">
                    <a:pos x="T4" y="T5"/>
                  </a:cxn>
                  <a:cxn ang="0">
                    <a:pos x="T6" y="T7"/>
                  </a:cxn>
                  <a:cxn ang="0">
                    <a:pos x="T8" y="T9"/>
                  </a:cxn>
                </a:cxnLst>
                <a:rect l="0" t="0" r="r" b="b"/>
                <a:pathLst>
                  <a:path w="245" h="106">
                    <a:moveTo>
                      <a:pt x="19" y="87"/>
                    </a:moveTo>
                    <a:cubicBezTo>
                      <a:pt x="91" y="106"/>
                      <a:pt x="169" y="92"/>
                      <a:pt x="230" y="50"/>
                    </a:cubicBezTo>
                    <a:cubicBezTo>
                      <a:pt x="245" y="39"/>
                      <a:pt x="216" y="0"/>
                      <a:pt x="201" y="10"/>
                    </a:cubicBezTo>
                    <a:cubicBezTo>
                      <a:pt x="161" y="38"/>
                      <a:pt x="96" y="57"/>
                      <a:pt x="30" y="40"/>
                    </a:cubicBezTo>
                    <a:cubicBezTo>
                      <a:pt x="14" y="36"/>
                      <a:pt x="0" y="82"/>
                      <a:pt x="19" y="87"/>
                    </a:cubicBezTo>
                  </a:path>
                </a:pathLst>
              </a:custGeom>
              <a:solidFill>
                <a:srgbClr val="664E2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53"/>
              <p:cNvSpPr>
                <a:spLocks/>
              </p:cNvSpPr>
              <p:nvPr/>
            </p:nvSpPr>
            <p:spPr bwMode="auto">
              <a:xfrm>
                <a:off x="5441" y="479"/>
                <a:ext cx="89" cy="40"/>
              </a:xfrm>
              <a:custGeom>
                <a:avLst/>
                <a:gdLst>
                  <a:gd name="T0" fmla="*/ 160 w 185"/>
                  <a:gd name="T1" fmla="*/ 77 h 82"/>
                  <a:gd name="T2" fmla="*/ 14 w 185"/>
                  <a:gd name="T3" fmla="*/ 39 h 82"/>
                  <a:gd name="T4" fmla="*/ 9 w 185"/>
                  <a:gd name="T5" fmla="*/ 11 h 82"/>
                  <a:gd name="T6" fmla="*/ 178 w 185"/>
                  <a:gd name="T7" fmla="*/ 56 h 82"/>
                  <a:gd name="T8" fmla="*/ 160 w 185"/>
                  <a:gd name="T9" fmla="*/ 77 h 82"/>
                </a:gdLst>
                <a:ahLst/>
                <a:cxnLst>
                  <a:cxn ang="0">
                    <a:pos x="T0" y="T1"/>
                  </a:cxn>
                  <a:cxn ang="0">
                    <a:pos x="T2" y="T3"/>
                  </a:cxn>
                  <a:cxn ang="0">
                    <a:pos x="T4" y="T5"/>
                  </a:cxn>
                  <a:cxn ang="0">
                    <a:pos x="T6" y="T7"/>
                  </a:cxn>
                  <a:cxn ang="0">
                    <a:pos x="T8" y="T9"/>
                  </a:cxn>
                </a:cxnLst>
                <a:rect l="0" t="0" r="r" b="b"/>
                <a:pathLst>
                  <a:path w="185" h="82">
                    <a:moveTo>
                      <a:pt x="160" y="77"/>
                    </a:moveTo>
                    <a:cubicBezTo>
                      <a:pt x="120" y="44"/>
                      <a:pt x="66" y="29"/>
                      <a:pt x="14" y="39"/>
                    </a:cubicBezTo>
                    <a:cubicBezTo>
                      <a:pt x="6" y="40"/>
                      <a:pt x="0" y="14"/>
                      <a:pt x="9" y="11"/>
                    </a:cubicBezTo>
                    <a:cubicBezTo>
                      <a:pt x="69" y="0"/>
                      <a:pt x="131" y="17"/>
                      <a:pt x="178" y="56"/>
                    </a:cubicBezTo>
                    <a:cubicBezTo>
                      <a:pt x="185" y="62"/>
                      <a:pt x="165" y="82"/>
                      <a:pt x="160" y="77"/>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54"/>
              <p:cNvSpPr>
                <a:spLocks/>
              </p:cNvSpPr>
              <p:nvPr/>
            </p:nvSpPr>
            <p:spPr bwMode="auto">
              <a:xfrm>
                <a:off x="5251" y="478"/>
                <a:ext cx="89" cy="40"/>
              </a:xfrm>
              <a:custGeom>
                <a:avLst/>
                <a:gdLst>
                  <a:gd name="T0" fmla="*/ 171 w 185"/>
                  <a:gd name="T1" fmla="*/ 39 h 83"/>
                  <a:gd name="T2" fmla="*/ 25 w 185"/>
                  <a:gd name="T3" fmla="*/ 78 h 83"/>
                  <a:gd name="T4" fmla="*/ 8 w 185"/>
                  <a:gd name="T5" fmla="*/ 57 h 83"/>
                  <a:gd name="T6" fmla="*/ 176 w 185"/>
                  <a:gd name="T7" fmla="*/ 12 h 83"/>
                  <a:gd name="T8" fmla="*/ 171 w 185"/>
                  <a:gd name="T9" fmla="*/ 39 h 83"/>
                </a:gdLst>
                <a:ahLst/>
                <a:cxnLst>
                  <a:cxn ang="0">
                    <a:pos x="T0" y="T1"/>
                  </a:cxn>
                  <a:cxn ang="0">
                    <a:pos x="T2" y="T3"/>
                  </a:cxn>
                  <a:cxn ang="0">
                    <a:pos x="T4" y="T5"/>
                  </a:cxn>
                  <a:cxn ang="0">
                    <a:pos x="T6" y="T7"/>
                  </a:cxn>
                  <a:cxn ang="0">
                    <a:pos x="T8" y="T9"/>
                  </a:cxn>
                </a:cxnLst>
                <a:rect l="0" t="0" r="r" b="b"/>
                <a:pathLst>
                  <a:path w="185" h="83">
                    <a:moveTo>
                      <a:pt x="171" y="39"/>
                    </a:moveTo>
                    <a:cubicBezTo>
                      <a:pt x="119" y="30"/>
                      <a:pt x="65" y="44"/>
                      <a:pt x="25" y="78"/>
                    </a:cubicBezTo>
                    <a:cubicBezTo>
                      <a:pt x="20" y="83"/>
                      <a:pt x="0" y="63"/>
                      <a:pt x="8" y="57"/>
                    </a:cubicBezTo>
                    <a:cubicBezTo>
                      <a:pt x="54" y="17"/>
                      <a:pt x="116" y="0"/>
                      <a:pt x="176" y="12"/>
                    </a:cubicBezTo>
                    <a:cubicBezTo>
                      <a:pt x="185" y="14"/>
                      <a:pt x="179" y="40"/>
                      <a:pt x="171" y="39"/>
                    </a:cubicBezTo>
                  </a:path>
                </a:pathLst>
              </a:custGeom>
              <a:solidFill>
                <a:srgbClr val="9175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812"/>
            <p:cNvGrpSpPr>
              <a:grpSpLocks noChangeAspect="1"/>
            </p:cNvGrpSpPr>
            <p:nvPr/>
          </p:nvGrpSpPr>
          <p:grpSpPr bwMode="auto">
            <a:xfrm>
              <a:off x="3365823" y="706265"/>
              <a:ext cx="612775" cy="350838"/>
              <a:chOff x="6034" y="3314"/>
              <a:chExt cx="386" cy="221"/>
            </a:xfrm>
          </p:grpSpPr>
          <p:sp>
            <p:nvSpPr>
              <p:cNvPr id="39" name="AutoShape 811"/>
              <p:cNvSpPr>
                <a:spLocks noChangeAspect="1" noChangeArrowheads="1" noTextEdit="1"/>
              </p:cNvSpPr>
              <p:nvPr/>
            </p:nvSpPr>
            <p:spPr bwMode="auto">
              <a:xfrm>
                <a:off x="6034" y="3314"/>
                <a:ext cx="3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24"/>
              <p:cNvSpPr>
                <a:spLocks/>
              </p:cNvSpPr>
              <p:nvPr/>
            </p:nvSpPr>
            <p:spPr bwMode="auto">
              <a:xfrm>
                <a:off x="6064" y="3347"/>
                <a:ext cx="325" cy="154"/>
              </a:xfrm>
              <a:custGeom>
                <a:avLst/>
                <a:gdLst>
                  <a:gd name="T0" fmla="*/ 675 w 675"/>
                  <a:gd name="T1" fmla="*/ 319 h 319"/>
                  <a:gd name="T2" fmla="*/ 0 w 675"/>
                  <a:gd name="T3" fmla="*/ 319 h 319"/>
                  <a:gd name="T4" fmla="*/ 337 w 675"/>
                  <a:gd name="T5" fmla="*/ 0 h 319"/>
                  <a:gd name="T6" fmla="*/ 675 w 675"/>
                  <a:gd name="T7" fmla="*/ 319 h 319"/>
                </a:gdLst>
                <a:ahLst/>
                <a:cxnLst>
                  <a:cxn ang="0">
                    <a:pos x="T0" y="T1"/>
                  </a:cxn>
                  <a:cxn ang="0">
                    <a:pos x="T2" y="T3"/>
                  </a:cxn>
                  <a:cxn ang="0">
                    <a:pos x="T4" y="T5"/>
                  </a:cxn>
                  <a:cxn ang="0">
                    <a:pos x="T6" y="T7"/>
                  </a:cxn>
                </a:cxnLst>
                <a:rect l="0" t="0" r="r" b="b"/>
                <a:pathLst>
                  <a:path w="675" h="319">
                    <a:moveTo>
                      <a:pt x="675" y="319"/>
                    </a:moveTo>
                    <a:lnTo>
                      <a:pt x="0" y="319"/>
                    </a:lnTo>
                    <a:cubicBezTo>
                      <a:pt x="0" y="139"/>
                      <a:pt x="85" y="0"/>
                      <a:pt x="337" y="0"/>
                    </a:cubicBezTo>
                    <a:cubicBezTo>
                      <a:pt x="590" y="0"/>
                      <a:pt x="675" y="139"/>
                      <a:pt x="675" y="319"/>
                    </a:cubicBez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825"/>
              <p:cNvSpPr>
                <a:spLocks/>
              </p:cNvSpPr>
              <p:nvPr/>
            </p:nvSpPr>
            <p:spPr bwMode="auto">
              <a:xfrm>
                <a:off x="6157" y="3350"/>
                <a:ext cx="24" cy="151"/>
              </a:xfrm>
              <a:custGeom>
                <a:avLst/>
                <a:gdLst>
                  <a:gd name="T0" fmla="*/ 50 w 50"/>
                  <a:gd name="T1" fmla="*/ 314 h 314"/>
                  <a:gd name="T2" fmla="*/ 0 w 50"/>
                  <a:gd name="T3" fmla="*/ 314 h 314"/>
                  <a:gd name="T4" fmla="*/ 0 w 50"/>
                  <a:gd name="T5" fmla="*/ 15 h 314"/>
                  <a:gd name="T6" fmla="*/ 50 w 50"/>
                  <a:gd name="T7" fmla="*/ 0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15"/>
                    </a:lnTo>
                    <a:lnTo>
                      <a:pt x="50" y="0"/>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26"/>
              <p:cNvSpPr>
                <a:spLocks/>
              </p:cNvSpPr>
              <p:nvPr/>
            </p:nvSpPr>
            <p:spPr bwMode="auto">
              <a:xfrm>
                <a:off x="6272" y="3350"/>
                <a:ext cx="24" cy="151"/>
              </a:xfrm>
              <a:custGeom>
                <a:avLst/>
                <a:gdLst>
                  <a:gd name="T0" fmla="*/ 50 w 50"/>
                  <a:gd name="T1" fmla="*/ 314 h 314"/>
                  <a:gd name="T2" fmla="*/ 0 w 50"/>
                  <a:gd name="T3" fmla="*/ 314 h 314"/>
                  <a:gd name="T4" fmla="*/ 0 w 50"/>
                  <a:gd name="T5" fmla="*/ 0 h 314"/>
                  <a:gd name="T6" fmla="*/ 50 w 50"/>
                  <a:gd name="T7" fmla="*/ 15 h 314"/>
                  <a:gd name="T8" fmla="*/ 50 w 50"/>
                  <a:gd name="T9" fmla="*/ 314 h 314"/>
                </a:gdLst>
                <a:ahLst/>
                <a:cxnLst>
                  <a:cxn ang="0">
                    <a:pos x="T0" y="T1"/>
                  </a:cxn>
                  <a:cxn ang="0">
                    <a:pos x="T2" y="T3"/>
                  </a:cxn>
                  <a:cxn ang="0">
                    <a:pos x="T4" y="T5"/>
                  </a:cxn>
                  <a:cxn ang="0">
                    <a:pos x="T6" y="T7"/>
                  </a:cxn>
                  <a:cxn ang="0">
                    <a:pos x="T8" y="T9"/>
                  </a:cxn>
                </a:cxnLst>
                <a:rect l="0" t="0" r="r" b="b"/>
                <a:pathLst>
                  <a:path w="50" h="314">
                    <a:moveTo>
                      <a:pt x="50" y="314"/>
                    </a:moveTo>
                    <a:lnTo>
                      <a:pt x="0" y="314"/>
                    </a:lnTo>
                    <a:lnTo>
                      <a:pt x="0" y="0"/>
                    </a:lnTo>
                    <a:lnTo>
                      <a:pt x="50" y="15"/>
                    </a:lnTo>
                    <a:lnTo>
                      <a:pt x="50" y="314"/>
                    </a:ln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27"/>
              <p:cNvSpPr>
                <a:spLocks/>
              </p:cNvSpPr>
              <p:nvPr/>
            </p:nvSpPr>
            <p:spPr bwMode="auto">
              <a:xfrm>
                <a:off x="6046" y="3458"/>
                <a:ext cx="361" cy="56"/>
              </a:xfrm>
              <a:custGeom>
                <a:avLst/>
                <a:gdLst>
                  <a:gd name="T0" fmla="*/ 750 w 750"/>
                  <a:gd name="T1" fmla="*/ 116 h 116"/>
                  <a:gd name="T2" fmla="*/ 0 w 750"/>
                  <a:gd name="T3" fmla="*/ 116 h 116"/>
                  <a:gd name="T4" fmla="*/ 375 w 750"/>
                  <a:gd name="T5" fmla="*/ 0 h 116"/>
                  <a:gd name="T6" fmla="*/ 750 w 750"/>
                  <a:gd name="T7" fmla="*/ 116 h 116"/>
                </a:gdLst>
                <a:ahLst/>
                <a:cxnLst>
                  <a:cxn ang="0">
                    <a:pos x="T0" y="T1"/>
                  </a:cxn>
                  <a:cxn ang="0">
                    <a:pos x="T2" y="T3"/>
                  </a:cxn>
                  <a:cxn ang="0">
                    <a:pos x="T4" y="T5"/>
                  </a:cxn>
                  <a:cxn ang="0">
                    <a:pos x="T6" y="T7"/>
                  </a:cxn>
                </a:cxnLst>
                <a:rect l="0" t="0" r="r" b="b"/>
                <a:pathLst>
                  <a:path w="750" h="116">
                    <a:moveTo>
                      <a:pt x="750" y="116"/>
                    </a:moveTo>
                    <a:lnTo>
                      <a:pt x="0" y="116"/>
                    </a:lnTo>
                    <a:cubicBezTo>
                      <a:pt x="0" y="52"/>
                      <a:pt x="168" y="0"/>
                      <a:pt x="375" y="0"/>
                    </a:cubicBezTo>
                    <a:cubicBezTo>
                      <a:pt x="583" y="0"/>
                      <a:pt x="750" y="52"/>
                      <a:pt x="750" y="116"/>
                    </a:cubicBezTo>
                    <a:close/>
                  </a:path>
                </a:pathLst>
              </a:custGeom>
              <a:solidFill>
                <a:srgbClr val="DB802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28"/>
              <p:cNvSpPr>
                <a:spLocks/>
              </p:cNvSpPr>
              <p:nvPr/>
            </p:nvSpPr>
            <p:spPr bwMode="auto">
              <a:xfrm>
                <a:off x="6169" y="3317"/>
                <a:ext cx="115" cy="163"/>
              </a:xfrm>
              <a:custGeom>
                <a:avLst/>
                <a:gdLst>
                  <a:gd name="T0" fmla="*/ 238 w 239"/>
                  <a:gd name="T1" fmla="*/ 340 h 340"/>
                  <a:gd name="T2" fmla="*/ 0 w 239"/>
                  <a:gd name="T3" fmla="*/ 340 h 340"/>
                  <a:gd name="T4" fmla="*/ 0 w 239"/>
                  <a:gd name="T5" fmla="*/ 77 h 340"/>
                  <a:gd name="T6" fmla="*/ 239 w 239"/>
                  <a:gd name="T7" fmla="*/ 77 h 340"/>
                  <a:gd name="T8" fmla="*/ 239 w 239"/>
                  <a:gd name="T9" fmla="*/ 340 h 340"/>
                  <a:gd name="T10" fmla="*/ 238 w 239"/>
                  <a:gd name="T11" fmla="*/ 340 h 340"/>
                </a:gdLst>
                <a:ahLst/>
                <a:cxnLst>
                  <a:cxn ang="0">
                    <a:pos x="T0" y="T1"/>
                  </a:cxn>
                  <a:cxn ang="0">
                    <a:pos x="T2" y="T3"/>
                  </a:cxn>
                  <a:cxn ang="0">
                    <a:pos x="T4" y="T5"/>
                  </a:cxn>
                  <a:cxn ang="0">
                    <a:pos x="T6" y="T7"/>
                  </a:cxn>
                  <a:cxn ang="0">
                    <a:pos x="T8" y="T9"/>
                  </a:cxn>
                  <a:cxn ang="0">
                    <a:pos x="T10" y="T11"/>
                  </a:cxn>
                </a:cxnLst>
                <a:rect l="0" t="0" r="r" b="b"/>
                <a:pathLst>
                  <a:path w="239" h="340">
                    <a:moveTo>
                      <a:pt x="238" y="340"/>
                    </a:moveTo>
                    <a:lnTo>
                      <a:pt x="0" y="340"/>
                    </a:lnTo>
                    <a:lnTo>
                      <a:pt x="0" y="77"/>
                    </a:lnTo>
                    <a:cubicBezTo>
                      <a:pt x="0" y="0"/>
                      <a:pt x="239" y="0"/>
                      <a:pt x="239" y="77"/>
                    </a:cubicBezTo>
                    <a:lnTo>
                      <a:pt x="239" y="340"/>
                    </a:lnTo>
                    <a:lnTo>
                      <a:pt x="238" y="340"/>
                    </a:lnTo>
                    <a:close/>
                  </a:path>
                </a:pathLst>
              </a:custGeom>
              <a:solidFill>
                <a:srgbClr val="FF943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2" name="Group 61"/>
          <p:cNvGrpSpPr/>
          <p:nvPr/>
        </p:nvGrpSpPr>
        <p:grpSpPr>
          <a:xfrm>
            <a:off x="4980291" y="1042634"/>
            <a:ext cx="1612095" cy="2058910"/>
            <a:chOff x="4819650" y="1129133"/>
            <a:chExt cx="1612095" cy="2058910"/>
          </a:xfrm>
        </p:grpSpPr>
        <p:cxnSp>
          <p:nvCxnSpPr>
            <p:cNvPr id="58" name="Straight Arrow Connector 57"/>
            <p:cNvCxnSpPr/>
            <p:nvPr/>
          </p:nvCxnSpPr>
          <p:spPr>
            <a:xfrm>
              <a:off x="4819650" y="1335308"/>
              <a:ext cx="1612095" cy="1852735"/>
            </a:xfrm>
            <a:prstGeom prst="straightConnector1">
              <a:avLst/>
            </a:prstGeom>
            <a:ln w="5715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2972583">
              <a:off x="4792413" y="1923683"/>
              <a:ext cx="1927654" cy="338554"/>
            </a:xfrm>
            <a:prstGeom prst="rect">
              <a:avLst/>
            </a:prstGeom>
            <a:noFill/>
          </p:spPr>
          <p:txBody>
            <a:bodyPr wrap="square" rtlCol="0">
              <a:spAutoFit/>
            </a:bodyPr>
            <a:lstStyle/>
            <a:p>
              <a:pPr algn="ctr"/>
              <a:r>
                <a:rPr lang="en-US" sz="1600" b="1" dirty="0" smtClean="0"/>
                <a:t>Generate Demand</a:t>
              </a:r>
              <a:endParaRPr lang="en-US" sz="1600" b="1" dirty="0"/>
            </a:p>
          </p:txBody>
        </p:sp>
      </p:grpSp>
      <p:grpSp>
        <p:nvGrpSpPr>
          <p:cNvPr id="63" name="Group 62"/>
          <p:cNvGrpSpPr/>
          <p:nvPr/>
        </p:nvGrpSpPr>
        <p:grpSpPr>
          <a:xfrm rot="15532088">
            <a:off x="2645434" y="1207506"/>
            <a:ext cx="1612095" cy="2058910"/>
            <a:chOff x="4819650" y="1129133"/>
            <a:chExt cx="1612095" cy="2058910"/>
          </a:xfrm>
        </p:grpSpPr>
        <p:cxnSp>
          <p:nvCxnSpPr>
            <p:cNvPr id="64" name="Straight Arrow Connector 63"/>
            <p:cNvCxnSpPr/>
            <p:nvPr/>
          </p:nvCxnSpPr>
          <p:spPr>
            <a:xfrm>
              <a:off x="4819650" y="1335308"/>
              <a:ext cx="1612095" cy="1852735"/>
            </a:xfrm>
            <a:prstGeom prst="straightConnector1">
              <a:avLst/>
            </a:prstGeom>
            <a:ln w="5715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2972583">
              <a:off x="4792413" y="1923683"/>
              <a:ext cx="1927654" cy="338554"/>
            </a:xfrm>
            <a:prstGeom prst="rect">
              <a:avLst/>
            </a:prstGeom>
            <a:noFill/>
          </p:spPr>
          <p:txBody>
            <a:bodyPr wrap="square" rtlCol="0">
              <a:spAutoFit/>
            </a:bodyPr>
            <a:lstStyle/>
            <a:p>
              <a:pPr algn="ctr"/>
              <a:r>
                <a:rPr lang="en-US" sz="1600" b="1" dirty="0" smtClean="0"/>
                <a:t>Supply Tools</a:t>
              </a:r>
              <a:endParaRPr lang="en-US" sz="1600" b="1" dirty="0"/>
            </a:p>
          </p:txBody>
        </p:sp>
      </p:grpSp>
      <p:grpSp>
        <p:nvGrpSpPr>
          <p:cNvPr id="66" name="Group 65"/>
          <p:cNvGrpSpPr/>
          <p:nvPr/>
        </p:nvGrpSpPr>
        <p:grpSpPr>
          <a:xfrm rot="18663812">
            <a:off x="4577962" y="1982374"/>
            <a:ext cx="338554" cy="3095678"/>
            <a:chOff x="5755893" y="943997"/>
            <a:chExt cx="338554" cy="3095678"/>
          </a:xfrm>
        </p:grpSpPr>
        <p:cxnSp>
          <p:nvCxnSpPr>
            <p:cNvPr id="67" name="Straight Arrow Connector 66"/>
            <p:cNvCxnSpPr/>
            <p:nvPr/>
          </p:nvCxnSpPr>
          <p:spPr>
            <a:xfrm rot="2936188" flipV="1">
              <a:off x="4300647" y="2475831"/>
              <a:ext cx="3095678" cy="32010"/>
            </a:xfrm>
            <a:prstGeom prst="straightConnector1">
              <a:avLst/>
            </a:prstGeom>
            <a:ln w="5715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2936188">
              <a:off x="4619366" y="2125934"/>
              <a:ext cx="2611607" cy="338554"/>
            </a:xfrm>
            <a:prstGeom prst="rect">
              <a:avLst/>
            </a:prstGeom>
            <a:noFill/>
          </p:spPr>
          <p:txBody>
            <a:bodyPr wrap="square" rtlCol="0">
              <a:spAutoFit/>
            </a:bodyPr>
            <a:lstStyle/>
            <a:p>
              <a:pPr algn="ctr"/>
              <a:r>
                <a:rPr lang="en-US" sz="1600" b="1" dirty="0" smtClean="0"/>
                <a:t>Deploy BIs</a:t>
              </a:r>
              <a:endParaRPr lang="en-US" sz="1600" b="1" dirty="0"/>
            </a:p>
          </p:txBody>
        </p:sp>
      </p:grpSp>
      <p:grpSp>
        <p:nvGrpSpPr>
          <p:cNvPr id="71" name="Group 70"/>
          <p:cNvGrpSpPr/>
          <p:nvPr/>
        </p:nvGrpSpPr>
        <p:grpSpPr>
          <a:xfrm>
            <a:off x="4717122" y="1373173"/>
            <a:ext cx="1612095" cy="2267245"/>
            <a:chOff x="4819650" y="1335308"/>
            <a:chExt cx="1612095" cy="2267245"/>
          </a:xfrm>
        </p:grpSpPr>
        <p:cxnSp>
          <p:nvCxnSpPr>
            <p:cNvPr id="72" name="Straight Arrow Connector 71"/>
            <p:cNvCxnSpPr/>
            <p:nvPr/>
          </p:nvCxnSpPr>
          <p:spPr>
            <a:xfrm>
              <a:off x="4819650" y="1335308"/>
              <a:ext cx="1612095" cy="1852735"/>
            </a:xfrm>
            <a:prstGeom prst="straightConnector1">
              <a:avLst/>
            </a:prstGeom>
            <a:ln w="57150">
              <a:solidFill>
                <a:schemeClr val="bg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rot="2972583">
              <a:off x="4356656" y="2218646"/>
              <a:ext cx="2183039" cy="584775"/>
            </a:xfrm>
            <a:prstGeom prst="rect">
              <a:avLst/>
            </a:prstGeom>
            <a:noFill/>
          </p:spPr>
          <p:txBody>
            <a:bodyPr wrap="square" rtlCol="0">
              <a:spAutoFit/>
            </a:bodyPr>
            <a:lstStyle/>
            <a:p>
              <a:pPr algn="ctr"/>
              <a:r>
                <a:rPr lang="en-US" sz="1600" b="1" dirty="0" smtClean="0"/>
                <a:t>Prohibit Raw Container Deploys</a:t>
              </a:r>
              <a:endParaRPr lang="en-US" sz="1600" b="1" dirty="0"/>
            </a:p>
          </p:txBody>
        </p:sp>
      </p:grpSp>
      <p:grpSp>
        <p:nvGrpSpPr>
          <p:cNvPr id="74" name="Group 73"/>
          <p:cNvGrpSpPr/>
          <p:nvPr/>
        </p:nvGrpSpPr>
        <p:grpSpPr>
          <a:xfrm rot="15532459">
            <a:off x="3035905" y="1372702"/>
            <a:ext cx="1612095" cy="2080679"/>
            <a:chOff x="4819650" y="1335308"/>
            <a:chExt cx="1612095" cy="2080679"/>
          </a:xfrm>
        </p:grpSpPr>
        <p:cxnSp>
          <p:nvCxnSpPr>
            <p:cNvPr id="75" name="Straight Arrow Connector 74"/>
            <p:cNvCxnSpPr/>
            <p:nvPr/>
          </p:nvCxnSpPr>
          <p:spPr>
            <a:xfrm>
              <a:off x="4819650" y="1335308"/>
              <a:ext cx="1612095" cy="1852735"/>
            </a:xfrm>
            <a:prstGeom prst="straightConnector1">
              <a:avLst/>
            </a:prstGeom>
            <a:ln w="57150">
              <a:solidFill>
                <a:schemeClr val="bg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2972583">
              <a:off x="4581566" y="2282883"/>
              <a:ext cx="1927654" cy="338554"/>
            </a:xfrm>
            <a:prstGeom prst="rect">
              <a:avLst/>
            </a:prstGeom>
            <a:noFill/>
          </p:spPr>
          <p:txBody>
            <a:bodyPr wrap="square" rtlCol="0">
              <a:spAutoFit/>
            </a:bodyPr>
            <a:lstStyle/>
            <a:p>
              <a:pPr algn="ctr"/>
              <a:r>
                <a:rPr lang="en-US" sz="1600" b="1" smtClean="0"/>
                <a:t>Request Tools</a:t>
              </a:r>
              <a:endParaRPr lang="en-US" sz="1600" b="1" dirty="0"/>
            </a:p>
          </p:txBody>
        </p:sp>
      </p:grpSp>
      <p:grpSp>
        <p:nvGrpSpPr>
          <p:cNvPr id="77" name="Group 76"/>
          <p:cNvGrpSpPr/>
          <p:nvPr/>
        </p:nvGrpSpPr>
        <p:grpSpPr>
          <a:xfrm rot="18636315">
            <a:off x="4446628" y="2321607"/>
            <a:ext cx="338554" cy="3080243"/>
            <a:chOff x="5579855" y="962415"/>
            <a:chExt cx="338554" cy="3080243"/>
          </a:xfrm>
        </p:grpSpPr>
        <p:cxnSp>
          <p:nvCxnSpPr>
            <p:cNvPr id="78" name="Straight Arrow Connector 77"/>
            <p:cNvCxnSpPr/>
            <p:nvPr/>
          </p:nvCxnSpPr>
          <p:spPr>
            <a:xfrm rot="2963685" flipV="1">
              <a:off x="4284298" y="2499387"/>
              <a:ext cx="3080243" cy="6299"/>
            </a:xfrm>
            <a:prstGeom prst="straightConnector1">
              <a:avLst/>
            </a:prstGeom>
            <a:ln w="57150">
              <a:solidFill>
                <a:schemeClr val="bg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rot="2972583">
              <a:off x="4471318" y="2521794"/>
              <a:ext cx="2555628" cy="338554"/>
            </a:xfrm>
            <a:prstGeom prst="rect">
              <a:avLst/>
            </a:prstGeom>
            <a:noFill/>
          </p:spPr>
          <p:txBody>
            <a:bodyPr wrap="square" rtlCol="0">
              <a:spAutoFit/>
            </a:bodyPr>
            <a:lstStyle/>
            <a:p>
              <a:pPr algn="ctr"/>
              <a:r>
                <a:rPr lang="en-US" sz="1600" b="1" smtClean="0"/>
                <a:t>Define Policy</a:t>
              </a:r>
              <a:endParaRPr lang="en-US" sz="1600" b="1" dirty="0"/>
            </a:p>
          </p:txBody>
        </p:sp>
      </p:grpSp>
      <p:sp>
        <p:nvSpPr>
          <p:cNvPr id="57" name="Slide Number Placeholder 56"/>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87</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5866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How to do It</a:t>
            </a:r>
            <a:endParaRPr lang="en" sz="2800" dirty="0">
              <a:solidFill>
                <a:srgbClr val="000000"/>
              </a:solidFill>
            </a:endParaRPr>
          </a:p>
        </p:txBody>
      </p:sp>
      <p:sp>
        <p:nvSpPr>
          <p:cNvPr id="4" name="Rectangle 3"/>
          <p:cNvSpPr/>
          <p:nvPr/>
        </p:nvSpPr>
        <p:spPr>
          <a:xfrm>
            <a:off x="1310961" y="907293"/>
            <a:ext cx="7030377" cy="3888244"/>
          </a:xfrm>
          <a:prstGeom prst="rect">
            <a:avLst/>
          </a:prstGeom>
        </p:spPr>
        <p:txBody>
          <a:bodyPr wrap="square">
            <a:spAutoFit/>
          </a:bodyPr>
          <a:lstStyle/>
          <a:p>
            <a:pPr marL="285750" indent="-285750" fontAlgn="base">
              <a:spcAft>
                <a:spcPts val="1000"/>
              </a:spcAft>
              <a:buFont typeface="Arial" charset="0"/>
              <a:buChar char="•"/>
            </a:pPr>
            <a:r>
              <a:rPr lang="en-US" sz="1800" dirty="0" smtClean="0">
                <a:latin typeface="Arial" charset="0"/>
              </a:rPr>
              <a:t>Discover a </a:t>
            </a:r>
            <a:r>
              <a:rPr lang="en-US" sz="1800" b="1" dirty="0" smtClean="0">
                <a:latin typeface="Arial" charset="0"/>
              </a:rPr>
              <a:t>compelling event</a:t>
            </a:r>
          </a:p>
          <a:p>
            <a:pPr marL="285750" indent="-285750" fontAlgn="base">
              <a:spcAft>
                <a:spcPts val="1000"/>
              </a:spcAft>
              <a:buFont typeface="Arial" charset="0"/>
              <a:buChar char="•"/>
            </a:pPr>
            <a:r>
              <a:rPr lang="en-US" sz="1800" dirty="0">
                <a:latin typeface="Arial" charset="0"/>
              </a:rPr>
              <a:t>Find the executive to sponsor you with </a:t>
            </a:r>
            <a:r>
              <a:rPr lang="en-US" sz="1800" b="1" dirty="0">
                <a:latin typeface="Arial" charset="0"/>
              </a:rPr>
              <a:t>encouragement and money</a:t>
            </a:r>
          </a:p>
          <a:p>
            <a:pPr marL="285750" indent="-285750" fontAlgn="base">
              <a:spcAft>
                <a:spcPts val="1000"/>
              </a:spcAft>
              <a:buFont typeface="Arial" charset="0"/>
              <a:buChar char="•"/>
            </a:pPr>
            <a:r>
              <a:rPr lang="en-US" sz="1800" dirty="0" smtClean="0">
                <a:latin typeface="Arial" charset="0"/>
              </a:rPr>
              <a:t>Agree to </a:t>
            </a:r>
            <a:r>
              <a:rPr lang="en-US" sz="1800" b="1" dirty="0" smtClean="0">
                <a:latin typeface="Arial" charset="0"/>
              </a:rPr>
              <a:t>not be afraid of change</a:t>
            </a:r>
          </a:p>
          <a:p>
            <a:pPr marL="285750" indent="-285750" fontAlgn="base">
              <a:spcAft>
                <a:spcPts val="1000"/>
              </a:spcAft>
              <a:buFont typeface="Arial" charset="0"/>
              <a:buChar char="•"/>
            </a:pPr>
            <a:r>
              <a:rPr lang="en-US" sz="1800" dirty="0" smtClean="0">
                <a:latin typeface="Arial" charset="0"/>
              </a:rPr>
              <a:t>Empower your top </a:t>
            </a:r>
            <a:r>
              <a:rPr lang="en-US" sz="1800" b="1" dirty="0" smtClean="0">
                <a:latin typeface="Arial" charset="0"/>
              </a:rPr>
              <a:t>innovators</a:t>
            </a:r>
            <a:r>
              <a:rPr lang="en-US" sz="1800" dirty="0" smtClean="0">
                <a:latin typeface="Arial" charset="0"/>
              </a:rPr>
              <a:t> and </a:t>
            </a:r>
            <a:r>
              <a:rPr lang="en-US" sz="1800" b="1" dirty="0" smtClean="0">
                <a:latin typeface="Arial" charset="0"/>
              </a:rPr>
              <a:t>change agents</a:t>
            </a:r>
          </a:p>
          <a:p>
            <a:pPr marL="285750" indent="-285750" fontAlgn="base">
              <a:spcAft>
                <a:spcPts val="1000"/>
              </a:spcAft>
              <a:buFont typeface="Arial" charset="0"/>
              <a:buChar char="•"/>
            </a:pPr>
            <a:r>
              <a:rPr lang="en-US" sz="1800" dirty="0" smtClean="0">
                <a:latin typeface="Arial" charset="0"/>
              </a:rPr>
              <a:t>Educate your </a:t>
            </a:r>
            <a:r>
              <a:rPr lang="en-US" sz="1800" b="1" dirty="0" smtClean="0">
                <a:latin typeface="Arial" charset="0"/>
              </a:rPr>
              <a:t>dissenters</a:t>
            </a:r>
          </a:p>
          <a:p>
            <a:pPr marL="285750" indent="-285750" fontAlgn="base">
              <a:spcAft>
                <a:spcPts val="1000"/>
              </a:spcAft>
              <a:buFont typeface="Arial" charset="0"/>
              <a:buChar char="•"/>
            </a:pPr>
            <a:r>
              <a:rPr lang="en-US" sz="1800" dirty="0" smtClean="0">
                <a:latin typeface="Arial" charset="0"/>
              </a:rPr>
              <a:t>Start small; </a:t>
            </a:r>
            <a:r>
              <a:rPr lang="en-US" sz="1800" b="1" dirty="0" smtClean="0">
                <a:latin typeface="Arial" charset="0"/>
              </a:rPr>
              <a:t>do not boil the ocean</a:t>
            </a:r>
            <a:endParaRPr lang="en-US" sz="1800" dirty="0" smtClean="0">
              <a:latin typeface="Arial" charset="0"/>
            </a:endParaRPr>
          </a:p>
          <a:p>
            <a:pPr marL="285750" indent="-285750" fontAlgn="base">
              <a:spcAft>
                <a:spcPts val="1000"/>
              </a:spcAft>
              <a:buFont typeface="Arial" charset="0"/>
              <a:buChar char="•"/>
            </a:pPr>
            <a:r>
              <a:rPr lang="en-US" sz="1800" dirty="0" smtClean="0">
                <a:latin typeface="Arial" charset="0"/>
              </a:rPr>
              <a:t>Understand it’s okay to fail, but</a:t>
            </a:r>
            <a:r>
              <a:rPr lang="en-US" sz="1800" b="1" dirty="0" smtClean="0">
                <a:latin typeface="Arial" charset="0"/>
              </a:rPr>
              <a:t> fail fast</a:t>
            </a:r>
          </a:p>
          <a:p>
            <a:pPr marL="285750" indent="-285750" fontAlgn="base">
              <a:spcAft>
                <a:spcPts val="1000"/>
              </a:spcAft>
              <a:buFont typeface="Arial" charset="0"/>
              <a:buChar char="•"/>
            </a:pPr>
            <a:r>
              <a:rPr lang="en-US" sz="1800" dirty="0" smtClean="0">
                <a:latin typeface="Arial" charset="0"/>
              </a:rPr>
              <a:t>Call </a:t>
            </a:r>
            <a:r>
              <a:rPr lang="en-US" sz="1800" b="1" dirty="0" smtClean="0">
                <a:latin typeface="Arial" charset="0"/>
              </a:rPr>
              <a:t>Red Hat </a:t>
            </a:r>
            <a:r>
              <a:rPr lang="en-US" sz="1800" dirty="0" smtClean="0">
                <a:latin typeface="Arial" charset="0"/>
              </a:rPr>
              <a:t>to help motivate your people</a:t>
            </a:r>
            <a:endParaRPr lang="en-US" sz="1800" b="1" dirty="0" smtClean="0">
              <a:latin typeface="Arial" charset="0"/>
            </a:endParaRPr>
          </a:p>
          <a:p>
            <a:pPr marL="285750" indent="-285750" fontAlgn="base">
              <a:spcAft>
                <a:spcPts val="1000"/>
              </a:spcAft>
              <a:buFont typeface="Arial" charset="0"/>
              <a:buChar char="•"/>
            </a:pPr>
            <a:r>
              <a:rPr lang="en-US" sz="1800" dirty="0" smtClean="0">
                <a:latin typeface="Arial" charset="0"/>
              </a:rPr>
              <a:t>Get </a:t>
            </a:r>
            <a:r>
              <a:rPr lang="en-US" sz="1800" b="1" dirty="0" smtClean="0">
                <a:latin typeface="Arial" charset="0"/>
              </a:rPr>
              <a:t>involved in the community!</a:t>
            </a:r>
            <a:endParaRPr lang="en-US" sz="1800" dirty="0">
              <a:latin typeface="Arial" charset="0"/>
            </a:endParaRPr>
          </a:p>
        </p:txBody>
      </p:sp>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88</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378414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nShift_Common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2277" y="672510"/>
            <a:ext cx="2844290" cy="422334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OpenShift Commons</a:t>
            </a:r>
            <a:endParaRPr lang="en" sz="2800" dirty="0">
              <a:solidFill>
                <a:srgbClr val="000000"/>
              </a:solidFill>
            </a:endParaRPr>
          </a:p>
        </p:txBody>
      </p:sp>
      <p:sp>
        <p:nvSpPr>
          <p:cNvPr id="2" name="Rectangle 1"/>
          <p:cNvSpPr/>
          <p:nvPr/>
        </p:nvSpPr>
        <p:spPr>
          <a:xfrm>
            <a:off x="4572000" y="888305"/>
            <a:ext cx="4572000" cy="3539430"/>
          </a:xfrm>
          <a:prstGeom prst="rect">
            <a:avLst/>
          </a:prstGeom>
        </p:spPr>
        <p:txBody>
          <a:bodyPr>
            <a:spAutoFit/>
          </a:bodyPr>
          <a:lstStyle/>
          <a:p>
            <a:pPr algn="ctr"/>
            <a:r>
              <a:rPr lang="en-US" sz="2800" dirty="0">
                <a:latin typeface="Arial" charset="0"/>
              </a:rPr>
              <a:t>An interactive community for all OpenShift PaaS Users, Customers, Contributors, Partners, Service Providers and Developers to share ideas, code, best practices, and experiences</a:t>
            </a:r>
            <a:r>
              <a:rPr lang="en-US" sz="2800" dirty="0" smtClean="0">
                <a:latin typeface="Arial" charset="0"/>
              </a:rPr>
              <a:t>.</a:t>
            </a:r>
            <a:endParaRPr lang="en-US" sz="2800" dirty="0"/>
          </a:p>
        </p:txBody>
      </p:sp>
      <p:sp>
        <p:nvSpPr>
          <p:cNvPr id="6" name="Slide Number Placeholder 5"/>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89</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52611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pic>
        <p:nvPicPr>
          <p:cNvPr id="244" name="Shape 244" descr="65282777.jpg"/>
          <p:cNvPicPr preferRelativeResize="0"/>
          <p:nvPr/>
        </p:nvPicPr>
        <p:blipFill>
          <a:blip r:embed="rId3">
            <a:alphaModFix/>
          </a:blip>
          <a:stretch>
            <a:fillRect/>
          </a:stretch>
        </p:blipFill>
        <p:spPr>
          <a:xfrm>
            <a:off x="2127425" y="127175"/>
            <a:ext cx="4901125" cy="4901125"/>
          </a:xfrm>
          <a:prstGeom prst="rect">
            <a:avLst/>
          </a:prstGeom>
          <a:noFill/>
          <a:ln>
            <a:noFill/>
          </a:ln>
        </p:spPr>
      </p:pic>
      <p:pic>
        <p:nvPicPr>
          <p:cNvPr id="245" name="Shape 245" descr="12563465"/>
          <p:cNvPicPr preferRelativeResize="0"/>
          <p:nvPr/>
        </p:nvPicPr>
        <p:blipFill>
          <a:blip r:embed="rId4">
            <a:alphaModFix/>
          </a:blip>
          <a:stretch>
            <a:fillRect/>
          </a:stretch>
        </p:blipFill>
        <p:spPr>
          <a:xfrm>
            <a:off x="3810747" y="1520525"/>
            <a:ext cx="1522500" cy="1522500"/>
          </a:xfrm>
          <a:prstGeom prst="rect">
            <a:avLst/>
          </a:prstGeom>
          <a:noFill/>
          <a:ln>
            <a:noFill/>
          </a:ln>
        </p:spPr>
      </p:pic>
      <p:pic>
        <p:nvPicPr>
          <p:cNvPr id="5" name="Shape 209" descr="homepage-docker-logo.png"/>
          <p:cNvPicPr preferRelativeResize="0"/>
          <p:nvPr/>
        </p:nvPicPr>
        <p:blipFill rotWithShape="1">
          <a:blip r:embed="rId5" cstate="print">
            <a:alphaModFix/>
            <a:extLst>
              <a:ext uri="{28A0092B-C50C-407E-A947-70E740481C1C}">
                <a14:useLocalDpi xmlns:a14="http://schemas.microsoft.com/office/drawing/2010/main"/>
              </a:ext>
            </a:extLst>
          </a:blip>
          <a:srcRect t="-190" b="35242"/>
          <a:stretch/>
        </p:blipFill>
        <p:spPr>
          <a:xfrm>
            <a:off x="2776184" y="1218434"/>
            <a:ext cx="3810000" cy="2047663"/>
          </a:xfrm>
          <a:prstGeom prst="rect">
            <a:avLst/>
          </a:prstGeom>
          <a:noFill/>
          <a:ln>
            <a:noFill/>
          </a:ln>
        </p:spPr>
      </p:pic>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9</a:t>
            </a:fld>
            <a:endParaRPr lang="en-US"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19" name="Shape 419"/>
          <p:cNvSpPr txBox="1"/>
          <p:nvPr/>
        </p:nvSpPr>
        <p:spPr>
          <a:xfrm>
            <a:off x="0" y="1851166"/>
            <a:ext cx="9144000" cy="923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i="1" dirty="0" smtClean="0">
                <a:solidFill>
                  <a:schemeClr val="dk1"/>
                </a:solidFill>
              </a:rPr>
              <a:t>Building a Platform</a:t>
            </a:r>
          </a:p>
          <a:p>
            <a:pPr marL="0" marR="0" lvl="0" indent="0" algn="ctr" rtl="0">
              <a:spcBef>
                <a:spcPts val="0"/>
              </a:spcBef>
              <a:buSzPct val="25000"/>
              <a:buNone/>
            </a:pPr>
            <a:r>
              <a:rPr lang="en" sz="5400" i="1" dirty="0" smtClean="0">
                <a:solidFill>
                  <a:schemeClr val="dk1"/>
                </a:solidFill>
              </a:rPr>
              <a:t>is </a:t>
            </a:r>
            <a:r>
              <a:rPr lang="en-US" sz="5400" i="1" dirty="0" smtClean="0">
                <a:solidFill>
                  <a:schemeClr val="dk1"/>
                </a:solidFill>
              </a:rPr>
              <a:t>TOUGH</a:t>
            </a:r>
            <a:r>
              <a:rPr lang="en" sz="5400" i="1" dirty="0" smtClean="0">
                <a:solidFill>
                  <a:schemeClr val="dk1"/>
                </a:solidFill>
              </a:rPr>
              <a:t>!</a:t>
            </a:r>
            <a:endParaRPr lang="en" sz="5400" i="1" dirty="0">
              <a:solidFill>
                <a:schemeClr val="dk1"/>
              </a:solidFill>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90</a:t>
            </a:fld>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406499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91</a:t>
            </a:fld>
            <a:endParaRPr lang="en-US" sz="1400" b="0" i="0" u="none" strike="noStrike" cap="none" dirty="0">
              <a:solidFill>
                <a:srgbClr val="000000"/>
              </a:solidFill>
              <a:latin typeface="Arial"/>
              <a:ea typeface="Arial"/>
              <a:cs typeface="Arial"/>
              <a:sym typeface="Arial"/>
            </a:endParaRPr>
          </a:p>
        </p:txBody>
      </p:sp>
      <p:sp>
        <p:nvSpPr>
          <p:cNvPr id="5" name="Shape 655"/>
          <p:cNvSpPr txBox="1">
            <a:spLocks/>
          </p:cNvSpPr>
          <p:nvPr/>
        </p:nvSpPr>
        <p:spPr>
          <a:xfrm>
            <a:off x="311700" y="279250"/>
            <a:ext cx="8520600" cy="6846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b="1" smtClean="0"/>
              <a:t>Open Source</a:t>
            </a:r>
            <a:endParaRPr lang="en" b="1"/>
          </a:p>
        </p:txBody>
      </p:sp>
      <p:pic>
        <p:nvPicPr>
          <p:cNvPr id="6" name="Shape 65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56225" y="1853000"/>
            <a:ext cx="3188949" cy="1794825"/>
          </a:xfrm>
          <a:prstGeom prst="rect">
            <a:avLst/>
          </a:prstGeom>
          <a:noFill/>
          <a:ln>
            <a:noFill/>
          </a:ln>
        </p:spPr>
      </p:pic>
      <p:sp>
        <p:nvSpPr>
          <p:cNvPr id="7" name="Shape 657"/>
          <p:cNvSpPr/>
          <p:nvPr/>
        </p:nvSpPr>
        <p:spPr>
          <a:xfrm>
            <a:off x="4108950" y="905725"/>
            <a:ext cx="731100" cy="781200"/>
          </a:xfrm>
          <a:prstGeom prst="down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8" name="Shape 65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70450" y="524725"/>
            <a:ext cx="2333424" cy="1312549"/>
          </a:xfrm>
          <a:prstGeom prst="rect">
            <a:avLst/>
          </a:prstGeom>
          <a:noFill/>
          <a:ln>
            <a:noFill/>
          </a:ln>
        </p:spPr>
      </p:pic>
      <p:pic>
        <p:nvPicPr>
          <p:cNvPr id="9" name="Shape 65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36387" y="2257513"/>
            <a:ext cx="2201548" cy="1229775"/>
          </a:xfrm>
          <a:prstGeom prst="rect">
            <a:avLst/>
          </a:prstGeom>
          <a:noFill/>
          <a:ln>
            <a:noFill/>
          </a:ln>
        </p:spPr>
      </p:pic>
      <p:pic>
        <p:nvPicPr>
          <p:cNvPr id="10" name="Shape 660"/>
          <p:cNvPicPr preferRelativeResize="0"/>
          <p:nvPr/>
        </p:nvPicPr>
        <p:blipFill>
          <a:blip r:embed="rId6">
            <a:alphaModFix/>
          </a:blip>
          <a:stretch>
            <a:fillRect/>
          </a:stretch>
        </p:blipFill>
        <p:spPr>
          <a:xfrm>
            <a:off x="896174" y="3647825"/>
            <a:ext cx="1312221" cy="1381299"/>
          </a:xfrm>
          <a:prstGeom prst="rect">
            <a:avLst/>
          </a:prstGeom>
          <a:noFill/>
          <a:ln>
            <a:noFill/>
          </a:ln>
        </p:spPr>
      </p:pic>
      <p:pic>
        <p:nvPicPr>
          <p:cNvPr id="11" name="Shape 66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845247" y="3910345"/>
            <a:ext cx="1652200" cy="1175277"/>
          </a:xfrm>
          <a:prstGeom prst="rect">
            <a:avLst/>
          </a:prstGeom>
          <a:noFill/>
          <a:ln>
            <a:noFill/>
          </a:ln>
        </p:spPr>
      </p:pic>
      <p:pic>
        <p:nvPicPr>
          <p:cNvPr id="12" name="Shape 662"/>
          <p:cNvPicPr preferRelativeResize="0"/>
          <p:nvPr/>
        </p:nvPicPr>
        <p:blipFill>
          <a:blip r:embed="rId8">
            <a:alphaModFix/>
          </a:blip>
          <a:stretch>
            <a:fillRect/>
          </a:stretch>
        </p:blipFill>
        <p:spPr>
          <a:xfrm>
            <a:off x="6561472" y="3158843"/>
            <a:ext cx="2201524" cy="1428229"/>
          </a:xfrm>
          <a:prstGeom prst="rect">
            <a:avLst/>
          </a:prstGeom>
          <a:noFill/>
          <a:ln>
            <a:noFill/>
          </a:ln>
        </p:spPr>
      </p:pic>
      <p:pic>
        <p:nvPicPr>
          <p:cNvPr id="13" name="Shape 663"/>
          <p:cNvPicPr preferRelativeResize="0"/>
          <p:nvPr/>
        </p:nvPicPr>
        <p:blipFill>
          <a:blip r:embed="rId9">
            <a:alphaModFix/>
          </a:blip>
          <a:stretch>
            <a:fillRect/>
          </a:stretch>
        </p:blipFill>
        <p:spPr>
          <a:xfrm>
            <a:off x="7104499" y="217651"/>
            <a:ext cx="1544749" cy="2314200"/>
          </a:xfrm>
          <a:prstGeom prst="rect">
            <a:avLst/>
          </a:prstGeom>
          <a:noFill/>
          <a:ln>
            <a:noFill/>
          </a:ln>
        </p:spPr>
      </p:pic>
      <p:sp>
        <p:nvSpPr>
          <p:cNvPr id="14" name="Shape 664"/>
          <p:cNvSpPr/>
          <p:nvPr/>
        </p:nvSpPr>
        <p:spPr>
          <a:xfrm rot="9520536">
            <a:off x="6238041" y="1700646"/>
            <a:ext cx="481784" cy="191139"/>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5" name="Shape 665"/>
          <p:cNvSpPr/>
          <p:nvPr/>
        </p:nvSpPr>
        <p:spPr>
          <a:xfrm rot="-8465372">
            <a:off x="6249972" y="2654819"/>
            <a:ext cx="481925" cy="191203"/>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6" name="Shape 666"/>
          <p:cNvSpPr/>
          <p:nvPr/>
        </p:nvSpPr>
        <p:spPr>
          <a:xfrm rot="-3573369">
            <a:off x="5555907" y="3924828"/>
            <a:ext cx="481948" cy="191197"/>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7" name="Shape 667"/>
          <p:cNvSpPr/>
          <p:nvPr/>
        </p:nvSpPr>
        <p:spPr>
          <a:xfrm rot="-1592946">
            <a:off x="2341132" y="3777381"/>
            <a:ext cx="481917" cy="191050"/>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8" name="Shape 668"/>
          <p:cNvSpPr/>
          <p:nvPr/>
        </p:nvSpPr>
        <p:spPr>
          <a:xfrm rot="8562">
            <a:off x="2455407" y="2724956"/>
            <a:ext cx="481801" cy="191100"/>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9" name="Shape 669"/>
          <p:cNvSpPr/>
          <p:nvPr/>
        </p:nvSpPr>
        <p:spPr>
          <a:xfrm rot="2036240">
            <a:off x="2604428" y="1506291"/>
            <a:ext cx="482011" cy="190955"/>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35"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Open Source</a:t>
            </a:r>
            <a:endParaRPr lang="en" sz="2800" dirty="0">
              <a:solidFill>
                <a:srgbClr val="000000"/>
              </a:solidFill>
            </a:endParaRPr>
          </a:p>
        </p:txBody>
      </p:sp>
    </p:spTree>
    <p:extLst>
      <p:ext uri="{BB962C8B-B14F-4D97-AF65-F5344CB8AC3E}">
        <p14:creationId xmlns:p14="http://schemas.microsoft.com/office/powerpoint/2010/main" val="7678020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92</a:t>
            </a:fld>
            <a:endParaRPr lang="en-US" sz="1400" b="0" i="0" u="none" strike="noStrike" cap="none" dirty="0">
              <a:solidFill>
                <a:srgbClr val="000000"/>
              </a:solidFill>
              <a:latin typeface="Arial"/>
              <a:ea typeface="Arial"/>
              <a:cs typeface="Arial"/>
              <a:sym typeface="Arial"/>
            </a:endParaRPr>
          </a:p>
        </p:txBody>
      </p:sp>
      <p:sp>
        <p:nvSpPr>
          <p:cNvPr id="6" name="Shape 675"/>
          <p:cNvSpPr/>
          <p:nvPr/>
        </p:nvSpPr>
        <p:spPr>
          <a:xfrm>
            <a:off x="4108950" y="905725"/>
            <a:ext cx="731100" cy="781200"/>
          </a:xfrm>
          <a:prstGeom prst="down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 name="Shape 676"/>
          <p:cNvPicPr preferRelativeResize="0"/>
          <p:nvPr/>
        </p:nvPicPr>
        <p:blipFill>
          <a:blip r:embed="rId3">
            <a:alphaModFix/>
          </a:blip>
          <a:stretch>
            <a:fillRect/>
          </a:stretch>
        </p:blipFill>
        <p:spPr>
          <a:xfrm>
            <a:off x="2841925" y="1856769"/>
            <a:ext cx="3235050" cy="2151325"/>
          </a:xfrm>
          <a:prstGeom prst="rect">
            <a:avLst/>
          </a:prstGeom>
          <a:noFill/>
          <a:ln>
            <a:noFill/>
          </a:ln>
        </p:spPr>
      </p:pic>
      <p:pic>
        <p:nvPicPr>
          <p:cNvPr id="8" name="Shape 67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47174" y="963849"/>
            <a:ext cx="2029600" cy="1353349"/>
          </a:xfrm>
          <a:prstGeom prst="rect">
            <a:avLst/>
          </a:prstGeom>
          <a:noFill/>
          <a:ln>
            <a:noFill/>
          </a:ln>
        </p:spPr>
      </p:pic>
      <p:pic>
        <p:nvPicPr>
          <p:cNvPr id="9" name="Shape 67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81650" y="2521875"/>
            <a:ext cx="1587098" cy="2206349"/>
          </a:xfrm>
          <a:prstGeom prst="rect">
            <a:avLst/>
          </a:prstGeom>
          <a:noFill/>
          <a:ln>
            <a:noFill/>
          </a:ln>
        </p:spPr>
      </p:pic>
      <p:pic>
        <p:nvPicPr>
          <p:cNvPr id="10" name="Shape 679"/>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80925" y="963850"/>
            <a:ext cx="1951375" cy="1164099"/>
          </a:xfrm>
          <a:prstGeom prst="rect">
            <a:avLst/>
          </a:prstGeom>
          <a:noFill/>
          <a:ln>
            <a:noFill/>
          </a:ln>
        </p:spPr>
      </p:pic>
      <p:pic>
        <p:nvPicPr>
          <p:cNvPr id="11" name="Shape 680"/>
          <p:cNvPicPr preferRelativeResize="0"/>
          <p:nvPr/>
        </p:nvPicPr>
        <p:blipFill>
          <a:blip r:embed="rId7">
            <a:alphaModFix/>
          </a:blip>
          <a:stretch>
            <a:fillRect/>
          </a:stretch>
        </p:blipFill>
        <p:spPr>
          <a:xfrm>
            <a:off x="7029575" y="2350501"/>
            <a:ext cx="1587099" cy="1163873"/>
          </a:xfrm>
          <a:prstGeom prst="rect">
            <a:avLst/>
          </a:prstGeom>
          <a:noFill/>
          <a:ln>
            <a:noFill/>
          </a:ln>
        </p:spPr>
      </p:pic>
      <p:pic>
        <p:nvPicPr>
          <p:cNvPr id="12" name="Shape 68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55400" y="3622100"/>
            <a:ext cx="1804379" cy="1164100"/>
          </a:xfrm>
          <a:prstGeom prst="rect">
            <a:avLst/>
          </a:prstGeom>
          <a:noFill/>
          <a:ln>
            <a:noFill/>
          </a:ln>
        </p:spPr>
      </p:pic>
      <p:sp>
        <p:nvSpPr>
          <p:cNvPr id="13" name="Shape 682"/>
          <p:cNvSpPr/>
          <p:nvPr/>
        </p:nvSpPr>
        <p:spPr>
          <a:xfrm rot="1162959">
            <a:off x="2077397" y="1761486"/>
            <a:ext cx="481807" cy="191088"/>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4" name="Shape 683"/>
          <p:cNvSpPr/>
          <p:nvPr/>
        </p:nvSpPr>
        <p:spPr>
          <a:xfrm rot="-1190027">
            <a:off x="2229868" y="2678353"/>
            <a:ext cx="481884" cy="191128"/>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5" name="Shape 684"/>
          <p:cNvSpPr/>
          <p:nvPr/>
        </p:nvSpPr>
        <p:spPr>
          <a:xfrm rot="9520536">
            <a:off x="6238041" y="1700646"/>
            <a:ext cx="481784" cy="191139"/>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6" name="Shape 685"/>
          <p:cNvSpPr/>
          <p:nvPr/>
        </p:nvSpPr>
        <p:spPr>
          <a:xfrm rot="-10267094">
            <a:off x="6312294" y="2602764"/>
            <a:ext cx="481878" cy="191227"/>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7" name="Shape 686"/>
          <p:cNvSpPr/>
          <p:nvPr/>
        </p:nvSpPr>
        <p:spPr>
          <a:xfrm rot="-9297047">
            <a:off x="5800388" y="4232320"/>
            <a:ext cx="481817" cy="191259"/>
          </a:xfrm>
          <a:prstGeom prst="leftArrow">
            <a:avLst>
              <a:gd name="adj1" fmla="val 24942"/>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0000"/>
              </a:solidFill>
            </a:endParaRPr>
          </a:p>
        </p:txBody>
      </p:sp>
      <p:sp>
        <p:nvSpPr>
          <p:cNvPr id="18"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Supported Open Source</a:t>
            </a:r>
            <a:endParaRPr lang="en" sz="2800" dirty="0">
              <a:solidFill>
                <a:srgbClr val="000000"/>
              </a:solidFill>
            </a:endParaRPr>
          </a:p>
        </p:txBody>
      </p:sp>
    </p:spTree>
    <p:extLst>
      <p:ext uri="{BB962C8B-B14F-4D97-AF65-F5344CB8AC3E}">
        <p14:creationId xmlns:p14="http://schemas.microsoft.com/office/powerpoint/2010/main" val="6102807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93</a:t>
            </a:fld>
            <a:endParaRPr lang="en-US" sz="1400" b="0" i="0" u="none" strike="noStrike" cap="none" dirty="0">
              <a:solidFill>
                <a:srgbClr val="000000"/>
              </a:solidFill>
              <a:latin typeface="Arial"/>
              <a:ea typeface="Arial"/>
              <a:cs typeface="Arial"/>
              <a:sym typeface="Arial"/>
            </a:endParaRPr>
          </a:p>
        </p:txBody>
      </p:sp>
      <p:sp>
        <p:nvSpPr>
          <p:cNvPr id="6" name="Shape 965"/>
          <p:cNvSpPr txBox="1"/>
          <p:nvPr/>
        </p:nvSpPr>
        <p:spPr>
          <a:xfrm>
            <a:off x="0" y="808600"/>
            <a:ext cx="9144000" cy="2974200"/>
          </a:xfrm>
          <a:prstGeom prst="rect">
            <a:avLst/>
          </a:prstGeom>
          <a:noFill/>
          <a:ln>
            <a:noFill/>
          </a:ln>
        </p:spPr>
        <p:txBody>
          <a:bodyPr lIns="0" tIns="0" rIns="0" bIns="0" anchor="t" anchorCtr="0">
            <a:noAutofit/>
          </a:bodyPr>
          <a:lstStyle/>
          <a:p>
            <a:pPr marR="0" lvl="0" algn="ctr" rtl="0">
              <a:spcBef>
                <a:spcPts val="0"/>
              </a:spcBef>
              <a:spcAft>
                <a:spcPts val="1000"/>
              </a:spcAft>
              <a:buNone/>
            </a:pPr>
            <a:r>
              <a:rPr lang="en" sz="2800" smtClean="0"/>
              <a:t>OpenShift</a:t>
            </a:r>
            <a:endParaRPr lang="en" sz="2800" dirty="0"/>
          </a:p>
          <a:p>
            <a:pPr marR="0" lvl="0" algn="ctr" rtl="0">
              <a:spcBef>
                <a:spcPts val="0"/>
              </a:spcBef>
              <a:spcAft>
                <a:spcPts val="1000"/>
              </a:spcAft>
              <a:buNone/>
            </a:pPr>
            <a:r>
              <a:rPr lang="en" sz="2800" dirty="0"/>
              <a:t>+</a:t>
            </a:r>
          </a:p>
          <a:p>
            <a:pPr marR="0" lvl="0" algn="ctr" rtl="0">
              <a:spcBef>
                <a:spcPts val="0"/>
              </a:spcBef>
              <a:spcAft>
                <a:spcPts val="1000"/>
              </a:spcAft>
              <a:buNone/>
            </a:pPr>
            <a:r>
              <a:rPr lang="en" sz="2800" dirty="0"/>
              <a:t>Training</a:t>
            </a:r>
          </a:p>
          <a:p>
            <a:pPr marR="0" lvl="0" algn="ctr" rtl="0">
              <a:spcBef>
                <a:spcPts val="0"/>
              </a:spcBef>
              <a:spcAft>
                <a:spcPts val="1000"/>
              </a:spcAft>
              <a:buNone/>
            </a:pPr>
            <a:r>
              <a:rPr lang="en" sz="2800" dirty="0"/>
              <a:t>+</a:t>
            </a:r>
          </a:p>
          <a:p>
            <a:pPr marR="0" lvl="0" algn="ctr" rtl="0">
              <a:spcBef>
                <a:spcPts val="0"/>
              </a:spcBef>
              <a:spcAft>
                <a:spcPts val="1000"/>
              </a:spcAft>
              <a:buNone/>
            </a:pPr>
            <a:r>
              <a:rPr lang="en" sz="2800" dirty="0"/>
              <a:t>Professional Services</a:t>
            </a:r>
          </a:p>
          <a:p>
            <a:pPr marR="0" lvl="0" algn="ctr" rtl="0">
              <a:spcBef>
                <a:spcPts val="0"/>
              </a:spcBef>
              <a:spcAft>
                <a:spcPts val="1000"/>
              </a:spcAft>
              <a:buNone/>
            </a:pPr>
            <a:r>
              <a:rPr lang="en" sz="2800" dirty="0"/>
              <a:t>+</a:t>
            </a:r>
          </a:p>
          <a:p>
            <a:pPr marR="0" lvl="0" algn="ctr" rtl="0">
              <a:spcBef>
                <a:spcPts val="0"/>
              </a:spcBef>
              <a:spcAft>
                <a:spcPts val="1000"/>
              </a:spcAft>
              <a:buNone/>
            </a:pPr>
            <a:r>
              <a:rPr lang="en" sz="2800" dirty="0"/>
              <a:t>Open Innovation Labs</a:t>
            </a:r>
          </a:p>
        </p:txBody>
      </p:sp>
      <p:sp>
        <p:nvSpPr>
          <p:cNvPr id="7"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A Complete DevOps Solution</a:t>
            </a:r>
            <a:endParaRPr lang="en" sz="2800" dirty="0">
              <a:solidFill>
                <a:srgbClr val="000000"/>
              </a:solidFill>
            </a:endParaRPr>
          </a:p>
        </p:txBody>
      </p:sp>
    </p:spTree>
    <p:extLst>
      <p:ext uri="{BB962C8B-B14F-4D97-AF65-F5344CB8AC3E}">
        <p14:creationId xmlns:p14="http://schemas.microsoft.com/office/powerpoint/2010/main" val="17491090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p:nvPr/>
        </p:nvSpPr>
        <p:spPr>
          <a:xfrm>
            <a:off x="0" y="1218434"/>
            <a:ext cx="9144000" cy="5232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2800" b="0" i="0" u="none" strike="noStrike" cap="none">
              <a:solidFill>
                <a:schemeClr val="dk1"/>
              </a:solidFill>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94</a:t>
            </a:fld>
            <a:endParaRPr lang="en-US" sz="1400" b="0" i="0" u="none" strike="noStrike" cap="none" dirty="0">
              <a:solidFill>
                <a:srgbClr val="000000"/>
              </a:solidFill>
              <a:latin typeface="Arial"/>
              <a:ea typeface="Arial"/>
              <a:cs typeface="Arial"/>
              <a:sym typeface="Arial"/>
            </a:endParaRPr>
          </a:p>
        </p:txBody>
      </p:sp>
      <p:sp>
        <p:nvSpPr>
          <p:cNvPr id="7" name="Shape 731"/>
          <p:cNvSpPr txBox="1"/>
          <p:nvPr/>
        </p:nvSpPr>
        <p:spPr>
          <a:xfrm>
            <a:off x="892277" y="161694"/>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t>A Complete DevOps Solution</a:t>
            </a:r>
            <a:endParaRPr lang="en" sz="2800"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15" y="672510"/>
            <a:ext cx="8095129" cy="3871583"/>
          </a:xfrm>
          <a:prstGeom prst="rect">
            <a:avLst/>
          </a:prstGeom>
        </p:spPr>
      </p:pic>
      <p:sp>
        <p:nvSpPr>
          <p:cNvPr id="8" name="Shape 267"/>
          <p:cNvSpPr txBox="1"/>
          <p:nvPr/>
        </p:nvSpPr>
        <p:spPr>
          <a:xfrm>
            <a:off x="4616807" y="4541573"/>
            <a:ext cx="4253999" cy="276900"/>
          </a:xfrm>
          <a:prstGeom prst="rect">
            <a:avLst/>
          </a:prstGeom>
          <a:noFill/>
          <a:ln>
            <a:noFill/>
          </a:ln>
        </p:spPr>
        <p:txBody>
          <a:bodyPr lIns="91425" tIns="45700" rIns="91425" bIns="45700" anchor="t" anchorCtr="0">
            <a:noAutofit/>
          </a:bodyPr>
          <a:lstStyle/>
          <a:p>
            <a:pPr lvl="0" algn="r">
              <a:buSzPct val="25000"/>
            </a:pPr>
            <a:r>
              <a:rPr lang="en" sz="1200" dirty="0">
                <a:solidFill>
                  <a:schemeClr val="dk1"/>
                </a:solidFill>
                <a:latin typeface="Calibri"/>
                <a:ea typeface="Calibri"/>
                <a:cs typeface="Calibri"/>
                <a:sym typeface="Calibri"/>
              </a:rPr>
              <a:t>https://</a:t>
            </a:r>
            <a:r>
              <a:rPr lang="en" sz="1200" dirty="0" err="1">
                <a:solidFill>
                  <a:schemeClr val="dk1"/>
                </a:solidFill>
                <a:latin typeface="Calibri"/>
                <a:ea typeface="Calibri"/>
                <a:cs typeface="Calibri"/>
                <a:sym typeface="Calibri"/>
              </a:rPr>
              <a:t>www.redhat.com</a:t>
            </a:r>
            <a:r>
              <a:rPr lang="en" sz="1200" dirty="0">
                <a:solidFill>
                  <a:schemeClr val="dk1"/>
                </a:solidFill>
                <a:latin typeface="Calibri"/>
                <a:ea typeface="Calibri"/>
                <a:cs typeface="Calibri"/>
                <a:sym typeface="Calibri"/>
              </a:rPr>
              <a:t>/</a:t>
            </a:r>
            <a:r>
              <a:rPr lang="en" sz="1200" dirty="0" err="1">
                <a:solidFill>
                  <a:schemeClr val="dk1"/>
                </a:solidFill>
                <a:latin typeface="Calibri"/>
                <a:ea typeface="Calibri"/>
                <a:cs typeface="Calibri"/>
                <a:sym typeface="Calibri"/>
              </a:rPr>
              <a:t>en</a:t>
            </a:r>
            <a:r>
              <a:rPr lang="en" sz="1200" dirty="0">
                <a:solidFill>
                  <a:schemeClr val="dk1"/>
                </a:solidFill>
                <a:latin typeface="Calibri"/>
                <a:ea typeface="Calibri"/>
                <a:cs typeface="Calibri"/>
                <a:sym typeface="Calibri"/>
              </a:rPr>
              <a:t>/explore/my-open-innovation-lab-stack</a:t>
            </a:r>
            <a:endParaRPr lang="en"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85204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31"/>
          <p:cNvSpPr txBox="1"/>
          <p:nvPr/>
        </p:nvSpPr>
        <p:spPr>
          <a:xfrm>
            <a:off x="891966" y="152400"/>
            <a:ext cx="7449061" cy="510816"/>
          </a:xfrm>
          <a:prstGeom prst="rect">
            <a:avLst/>
          </a:prstGeom>
          <a:noFill/>
          <a:ln>
            <a:noFill/>
          </a:ln>
        </p:spPr>
        <p:txBody>
          <a:bodyPr lIns="91425" tIns="91425" rIns="91425" bIns="91425" anchor="b" anchorCtr="0">
            <a:noAutofit/>
          </a:bodyPr>
          <a:lstStyle/>
          <a:p>
            <a:pPr lvl="0" algn="ctr" rtl="0">
              <a:spcBef>
                <a:spcPts val="0"/>
              </a:spcBef>
              <a:buNone/>
            </a:pPr>
            <a:r>
              <a:rPr lang="en-US" sz="2800" dirty="0" smtClean="0">
                <a:solidFill>
                  <a:srgbClr val="000000"/>
                </a:solidFill>
              </a:rPr>
              <a:t>What next?</a:t>
            </a:r>
            <a:endParaRPr lang="en" sz="2800" dirty="0">
              <a:solidFill>
                <a:srgbClr val="000000"/>
              </a:solidFill>
            </a:endParaRPr>
          </a:p>
        </p:txBody>
      </p:sp>
      <p:sp>
        <p:nvSpPr>
          <p:cNvPr id="5" name="Slide Number Placeholder 4"/>
          <p:cNvSpPr>
            <a:spLocks noGrp="1"/>
          </p:cNvSpPr>
          <p:nvPr>
            <p:ph type="sldNum" idx="12"/>
          </p:nvPr>
        </p:nvSpPr>
        <p:spPr/>
        <p:txBody>
          <a:bodyPr/>
          <a:lstStyle/>
          <a:p>
            <a:pPr marL="0" marR="0" lvl="0" indent="0" algn="l" rtl="0">
              <a:lnSpc>
                <a:spcPct val="100000"/>
              </a:lnSpc>
              <a:spcBef>
                <a:spcPts val="0"/>
              </a:spcBef>
              <a:buSzPct val="25000"/>
              <a:buNone/>
            </a:pPr>
            <a:fld id="{00000000-1234-1234-1234-123412341234}" type="slidenum">
              <a:rPr lang="en-US" sz="1400" b="0" i="0" u="none" strike="noStrike" cap="none" smtClean="0">
                <a:solidFill>
                  <a:srgbClr val="000000"/>
                </a:solidFill>
                <a:latin typeface="Arial"/>
                <a:ea typeface="Arial"/>
                <a:cs typeface="Arial"/>
                <a:sym typeface="Arial"/>
              </a:rPr>
              <a:t>95</a:t>
            </a:fld>
            <a:endParaRPr lang="en-US" sz="1400" b="0" i="0" u="none" strike="noStrike" cap="none" dirty="0">
              <a:solidFill>
                <a:srgbClr val="000000"/>
              </a:solidFill>
              <a:latin typeface="Arial"/>
              <a:ea typeface="Arial"/>
              <a:cs typeface="Arial"/>
              <a:sym typeface="Arial"/>
            </a:endParaRPr>
          </a:p>
        </p:txBody>
      </p:sp>
      <p:sp>
        <p:nvSpPr>
          <p:cNvPr id="6" name="Shape 348"/>
          <p:cNvSpPr/>
          <p:nvPr/>
        </p:nvSpPr>
        <p:spPr>
          <a:xfrm>
            <a:off x="2474496" y="769706"/>
            <a:ext cx="4283999" cy="3800519"/>
          </a:xfrm>
          <a:prstGeom prst="rect">
            <a:avLst/>
          </a:prstGeom>
          <a:noFill/>
          <a:ln>
            <a:noFill/>
          </a:ln>
        </p:spPr>
        <p:txBody>
          <a:bodyPr lIns="91425" tIns="45700" rIns="91425" bIns="45700" anchor="t" anchorCtr="0">
            <a:noAutofit/>
          </a:bodyPr>
          <a:lstStyle/>
          <a:p>
            <a:pPr marL="285840" marR="0" lvl="0" indent="-285840" algn="l" rtl="0">
              <a:lnSpc>
                <a:spcPct val="100000"/>
              </a:lnSpc>
              <a:spcBef>
                <a:spcPts val="0"/>
              </a:spcBef>
              <a:buClr>
                <a:srgbClr val="000000"/>
              </a:buClr>
              <a:buSzPct val="100000"/>
              <a:buFont typeface="Arial"/>
              <a:buChar char="•"/>
            </a:pPr>
            <a:r>
              <a:rPr lang="en-US" sz="1800" b="0" i="0" u="none" strike="noStrike" cap="none" dirty="0">
                <a:solidFill>
                  <a:srgbClr val="000000"/>
                </a:solidFill>
                <a:latin typeface="Arial"/>
                <a:ea typeface="Arial"/>
                <a:cs typeface="Arial"/>
                <a:sym typeface="Arial"/>
              </a:rPr>
              <a:t>Web</a:t>
            </a:r>
          </a:p>
          <a:p>
            <a:pPr marL="914400" marR="0" lvl="0" indent="-342900" algn="l" rtl="0">
              <a:lnSpc>
                <a:spcPct val="100000"/>
              </a:lnSpc>
              <a:spcBef>
                <a:spcPts val="0"/>
              </a:spcBef>
              <a:buSzPct val="25000"/>
              <a:buNone/>
            </a:pPr>
            <a:r>
              <a:rPr lang="en-US" sz="1800" b="0" i="0" u="none" strike="noStrike" cap="none" dirty="0" err="1">
                <a:solidFill>
                  <a:srgbClr val="000000"/>
                </a:solidFill>
                <a:latin typeface="Arial"/>
                <a:ea typeface="Arial"/>
                <a:cs typeface="Arial"/>
                <a:sym typeface="Arial"/>
              </a:rPr>
              <a:t>kubernetes.io</a:t>
            </a:r>
            <a:endParaRPr lang="en-US" sz="1800" b="0" i="0" u="none" strike="noStrike" cap="none" dirty="0">
              <a:solidFill>
                <a:srgbClr val="000000"/>
              </a:solidFill>
              <a:latin typeface="Arial"/>
              <a:ea typeface="Arial"/>
              <a:cs typeface="Arial"/>
              <a:sym typeface="Arial"/>
            </a:endParaRPr>
          </a:p>
          <a:p>
            <a:pPr marL="914400" marR="0" lvl="0" indent="-342900" algn="l" rtl="0">
              <a:lnSpc>
                <a:spcPct val="100000"/>
              </a:lnSpc>
              <a:spcBef>
                <a:spcPts val="0"/>
              </a:spcBef>
              <a:buSzPct val="25000"/>
              <a:buNone/>
            </a:pPr>
            <a:r>
              <a:rPr lang="en-US" sz="1800" b="0" i="0" u="none" strike="noStrike" cap="none" dirty="0" err="1">
                <a:solidFill>
                  <a:srgbClr val="000000"/>
                </a:solidFill>
                <a:latin typeface="Arial"/>
                <a:ea typeface="Arial"/>
                <a:cs typeface="Arial"/>
                <a:sym typeface="Arial"/>
              </a:rPr>
              <a:t>cncf.io</a:t>
            </a:r>
            <a:endParaRPr lang="en-US" sz="1800" b="0" i="0" u="none" strike="noStrike" cap="none" dirty="0">
              <a:solidFill>
                <a:srgbClr val="000000"/>
              </a:solidFill>
              <a:latin typeface="Arial"/>
              <a:ea typeface="Arial"/>
              <a:cs typeface="Arial"/>
              <a:sym typeface="Arial"/>
            </a:endParaRPr>
          </a:p>
          <a:p>
            <a:pPr marL="914400" marR="0" lvl="0" indent="-342900" algn="l" rtl="0">
              <a:lnSpc>
                <a:spcPct val="100000"/>
              </a:lnSpc>
              <a:spcBef>
                <a:spcPts val="0"/>
              </a:spcBef>
              <a:buSzPct val="25000"/>
              <a:buNone/>
            </a:pPr>
            <a:r>
              <a:rPr lang="en-US" sz="1800" b="0" i="0" u="none" strike="noStrike" cap="none" dirty="0" err="1" smtClean="0">
                <a:solidFill>
                  <a:srgbClr val="000000"/>
                </a:solidFill>
                <a:latin typeface="Arial"/>
                <a:ea typeface="Arial"/>
                <a:cs typeface="Arial"/>
                <a:sym typeface="Arial"/>
              </a:rPr>
              <a:t>openshift.com</a:t>
            </a:r>
            <a:endParaRPr lang="en-US" sz="1800" b="0" i="0" u="none" strike="noStrike" cap="none" dirty="0" smtClean="0">
              <a:solidFill>
                <a:srgbClr val="000000"/>
              </a:solidFill>
              <a:latin typeface="Arial"/>
              <a:ea typeface="Arial"/>
              <a:cs typeface="Arial"/>
              <a:sym typeface="Arial"/>
            </a:endParaRPr>
          </a:p>
          <a:p>
            <a:pPr marL="914400" marR="0" lvl="0" indent="-342900" algn="l" rtl="0">
              <a:lnSpc>
                <a:spcPct val="100000"/>
              </a:lnSpc>
              <a:spcBef>
                <a:spcPts val="0"/>
              </a:spcBef>
              <a:buSzPct val="25000"/>
              <a:buNone/>
            </a:pPr>
            <a:r>
              <a:rPr lang="en-US" sz="1800" dirty="0" err="1" smtClean="0"/>
              <a:t>developers.redhat.com</a:t>
            </a:r>
            <a:endParaRPr lang="en-US" sz="1800" b="0" i="0" u="none" strike="noStrike" cap="none" dirty="0">
              <a:solidFill>
                <a:srgbClr val="000000"/>
              </a:solidFill>
              <a:latin typeface="Arial"/>
              <a:ea typeface="Arial"/>
              <a:cs typeface="Arial"/>
              <a:sym typeface="Arial"/>
            </a:endParaRPr>
          </a:p>
          <a:p>
            <a:pPr marL="914400" marR="0" lvl="0" indent="-342900" algn="l" rtl="0">
              <a:lnSpc>
                <a:spcPct val="100000"/>
              </a:lnSpc>
              <a:spcBef>
                <a:spcPts val="0"/>
              </a:spcBef>
              <a:buSzPct val="25000"/>
              <a:buNone/>
            </a:pPr>
            <a:r>
              <a:rPr lang="en-US" sz="1800" b="0" i="0" u="none" strike="noStrike" cap="none" dirty="0" err="1">
                <a:solidFill>
                  <a:srgbClr val="000000"/>
                </a:solidFill>
                <a:latin typeface="Arial"/>
                <a:ea typeface="Arial"/>
                <a:cs typeface="Arial"/>
                <a:sym typeface="Arial"/>
              </a:rPr>
              <a:t>katacoda.com</a:t>
            </a:r>
            <a:r>
              <a:rPr lang="en-US" sz="1800" b="0" i="0" u="none" strike="noStrike" cap="none" dirty="0">
                <a:solidFill>
                  <a:srgbClr val="000000"/>
                </a:solidFill>
                <a:latin typeface="Arial"/>
                <a:ea typeface="Arial"/>
                <a:cs typeface="Arial"/>
                <a:sym typeface="Arial"/>
              </a:rPr>
              <a:t>/courses/</a:t>
            </a:r>
            <a:r>
              <a:rPr lang="en-US" sz="1800" b="0" i="0" u="none" strike="noStrike" cap="none" dirty="0" err="1">
                <a:solidFill>
                  <a:srgbClr val="000000"/>
                </a:solidFill>
                <a:latin typeface="Arial"/>
                <a:ea typeface="Arial"/>
                <a:cs typeface="Arial"/>
                <a:sym typeface="Arial"/>
              </a:rPr>
              <a:t>kubernetes</a:t>
            </a:r>
            <a:endParaRPr lang="en-US" sz="1800" b="0" i="0" u="none" strike="noStrike" cap="none" dirty="0">
              <a:solidFill>
                <a:srgbClr val="000000"/>
              </a:solidFill>
              <a:latin typeface="Arial"/>
              <a:ea typeface="Arial"/>
              <a:cs typeface="Arial"/>
              <a:sym typeface="Arial"/>
            </a:endParaRPr>
          </a:p>
          <a:p>
            <a:pPr marL="914400" marR="0" lvl="0" indent="-342900" algn="l" rtl="0">
              <a:lnSpc>
                <a:spcPct val="100000"/>
              </a:lnSpc>
              <a:spcBef>
                <a:spcPts val="0"/>
              </a:spcBef>
              <a:buSzPct val="25000"/>
              <a:buNone/>
            </a:pPr>
            <a:r>
              <a:rPr lang="en-US" sz="1800" b="0" i="0" u="none" strike="noStrike" cap="none" dirty="0" err="1" smtClean="0">
                <a:solidFill>
                  <a:srgbClr val="000000"/>
                </a:solidFill>
                <a:latin typeface="Arial"/>
                <a:ea typeface="Arial"/>
                <a:cs typeface="Arial"/>
                <a:sym typeface="Arial"/>
              </a:rPr>
              <a:t>openshift.katacoda.com</a:t>
            </a:r>
          </a:p>
          <a:p>
            <a:pPr marL="914400" marR="0" lvl="0" indent="-342900" algn="l" rtl="0">
              <a:lnSpc>
                <a:spcPct val="100000"/>
              </a:lnSpc>
              <a:spcBef>
                <a:spcPts val="0"/>
              </a:spcBef>
              <a:buNone/>
            </a:pPr>
            <a:endParaRPr sz="1800" b="0" i="0" u="none" strike="noStrike" cap="none" dirty="0" smtClean="0">
              <a:solidFill>
                <a:srgbClr val="000000"/>
              </a:solidFill>
              <a:latin typeface="Cambria"/>
              <a:ea typeface="Cambria"/>
              <a:cs typeface="Cambria"/>
              <a:sym typeface="Cambria"/>
            </a:endParaRPr>
          </a:p>
          <a:p>
            <a:pPr marL="285840" marR="0" lvl="0" indent="-285840" algn="l" rtl="0">
              <a:lnSpc>
                <a:spcPct val="100000"/>
              </a:lnSpc>
              <a:spcBef>
                <a:spcPts val="0"/>
              </a:spcBef>
              <a:buClr>
                <a:srgbClr val="000000"/>
              </a:buClr>
              <a:buSzPct val="100000"/>
              <a:buFont typeface="Arial"/>
              <a:buChar char="•"/>
            </a:pPr>
            <a:r>
              <a:rPr lang="en-US" sz="1800" b="0" i="0" u="none" strike="noStrike" cap="none" dirty="0" smtClean="0">
                <a:solidFill>
                  <a:srgbClr val="000000"/>
                </a:solidFill>
                <a:latin typeface="Arial"/>
                <a:ea typeface="Arial"/>
                <a:cs typeface="Arial"/>
                <a:sym typeface="Arial"/>
              </a:rPr>
              <a:t>Twitter</a:t>
            </a:r>
          </a:p>
          <a:p>
            <a:pPr marL="914400" marR="0" lvl="0" indent="-342900" algn="l" rtl="0">
              <a:lnSpc>
                <a:spcPct val="100000"/>
              </a:lnSpc>
              <a:spcBef>
                <a:spcPts val="0"/>
              </a:spcBef>
              <a:buSzPct val="25000"/>
              <a:buNone/>
            </a:pPr>
            <a:r>
              <a:rPr lang="en-US" sz="1800" b="0" i="0" u="none" strike="noStrike" cap="none" dirty="0" smtClean="0">
                <a:solidFill>
                  <a:srgbClr val="000000"/>
                </a:solidFill>
                <a:latin typeface="Arial"/>
                <a:ea typeface="Arial"/>
                <a:cs typeface="Arial"/>
                <a:sym typeface="Arial"/>
              </a:rPr>
              <a:t>@</a:t>
            </a:r>
            <a:r>
              <a:rPr lang="en-US" sz="1800" b="0" i="0" u="none" strike="noStrike" cap="none" dirty="0" err="1" smtClean="0">
                <a:solidFill>
                  <a:srgbClr val="000000"/>
                </a:solidFill>
                <a:latin typeface="Arial"/>
                <a:ea typeface="Arial"/>
                <a:cs typeface="Arial"/>
                <a:sym typeface="Arial"/>
              </a:rPr>
              <a:t>KubernetesIO</a:t>
            </a:r>
            <a:endParaRPr lang="en-US" sz="1800" b="0" i="0" u="none" strike="noStrike" cap="none" dirty="0" smtClean="0">
              <a:solidFill>
                <a:srgbClr val="000000"/>
              </a:solidFill>
              <a:latin typeface="Arial"/>
              <a:ea typeface="Arial"/>
              <a:cs typeface="Arial"/>
              <a:sym typeface="Arial"/>
            </a:endParaRPr>
          </a:p>
          <a:p>
            <a:pPr marL="914400" marR="0" lvl="0" indent="-342900" algn="l" rtl="0">
              <a:lnSpc>
                <a:spcPct val="100000"/>
              </a:lnSpc>
              <a:spcBef>
                <a:spcPts val="0"/>
              </a:spcBef>
              <a:buSzPct val="25000"/>
              <a:buNone/>
            </a:pPr>
            <a:r>
              <a:rPr lang="en-US" sz="1800" b="0" i="0" u="none" strike="noStrike" cap="none" dirty="0" smtClean="0">
                <a:solidFill>
                  <a:srgbClr val="000000"/>
                </a:solidFill>
                <a:latin typeface="Arial"/>
                <a:ea typeface="Arial"/>
                <a:cs typeface="Arial"/>
                <a:sym typeface="Arial"/>
              </a:rPr>
              <a:t>#Kubernetes</a:t>
            </a:r>
          </a:p>
          <a:p>
            <a:pPr marL="914400" marR="0" lvl="0" indent="-342900" algn="l" rtl="0">
              <a:lnSpc>
                <a:spcPct val="100000"/>
              </a:lnSpc>
              <a:spcBef>
                <a:spcPts val="0"/>
              </a:spcBef>
              <a:buSzPct val="25000"/>
              <a:buNone/>
            </a:pPr>
            <a:r>
              <a:rPr lang="en-US" sz="1800" b="0" i="0" u="none" strike="noStrike" cap="none" dirty="0" smtClean="0">
                <a:solidFill>
                  <a:srgbClr val="000000"/>
                </a:solidFill>
                <a:latin typeface="Arial"/>
                <a:ea typeface="Arial"/>
                <a:cs typeface="Arial"/>
                <a:sym typeface="Arial"/>
              </a:rPr>
              <a:t>@</a:t>
            </a:r>
            <a:r>
              <a:rPr lang="en-US" sz="1800" b="0" i="0" u="none" strike="noStrike" cap="none" dirty="0" err="1" smtClean="0">
                <a:solidFill>
                  <a:srgbClr val="000000"/>
                </a:solidFill>
                <a:latin typeface="Arial"/>
                <a:ea typeface="Arial"/>
                <a:cs typeface="Arial"/>
                <a:sym typeface="Arial"/>
              </a:rPr>
              <a:t>CloudNativeFdn</a:t>
            </a:r>
            <a:endParaRPr lang="en-US" sz="1800" b="0" i="0" u="none" strike="noStrike" cap="none" dirty="0" smtClean="0">
              <a:solidFill>
                <a:srgbClr val="000000"/>
              </a:solidFill>
              <a:latin typeface="Arial"/>
              <a:ea typeface="Arial"/>
              <a:cs typeface="Arial"/>
              <a:sym typeface="Arial"/>
            </a:endParaRPr>
          </a:p>
          <a:p>
            <a:pPr marL="914400" marR="0" lvl="0" indent="-342900" algn="l" rtl="0">
              <a:lnSpc>
                <a:spcPct val="100000"/>
              </a:lnSpc>
              <a:spcBef>
                <a:spcPts val="0"/>
              </a:spcBef>
              <a:buSzPct val="25000"/>
              <a:buNone/>
            </a:pPr>
            <a:r>
              <a:rPr lang="en-US" sz="1800" b="0" i="0" u="none" strike="noStrike" cap="none" dirty="0" smtClean="0">
                <a:solidFill>
                  <a:srgbClr val="000000"/>
                </a:solidFill>
                <a:latin typeface="Arial"/>
                <a:ea typeface="Arial"/>
                <a:cs typeface="Arial"/>
                <a:sym typeface="Arial"/>
              </a:rPr>
              <a:t>@OpenShift</a:t>
            </a:r>
            <a:endParaRPr lang="en-US"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8306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9573</TotalTime>
  <Words>7756</Words>
  <Application>Microsoft Macintosh PowerPoint</Application>
  <PresentationFormat>On-screen Show (16:9)</PresentationFormat>
  <Paragraphs>998</Paragraphs>
  <Slides>95</Slides>
  <Notes>87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95</vt:i4>
      </vt:variant>
    </vt:vector>
  </HeadingPairs>
  <TitlesOfParts>
    <vt:vector size="102" baseType="lpstr">
      <vt:lpstr>Arial</vt:lpstr>
      <vt:lpstr>Calibri</vt:lpstr>
      <vt:lpstr>Cambria</vt:lpstr>
      <vt:lpstr>Mangal</vt:lpstr>
      <vt:lpstr>Proxima Nova</vt:lpstr>
      <vt:lpstr>2_Office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Svoboda</dc:creator>
  <cp:lastModifiedBy>Charles Svoboda</cp:lastModifiedBy>
  <cp:revision>238</cp:revision>
  <dcterms:modified xsi:type="dcterms:W3CDTF">2017-05-19T17:03:16Z</dcterms:modified>
</cp:coreProperties>
</file>